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78" r:id="rId8"/>
    <p:sldId id="262" r:id="rId9"/>
    <p:sldId id="274" r:id="rId10"/>
    <p:sldId id="275" r:id="rId11"/>
    <p:sldId id="276" r:id="rId12"/>
    <p:sldId id="277" r:id="rId13"/>
    <p:sldId id="281" r:id="rId14"/>
    <p:sldId id="280" r:id="rId15"/>
    <p:sldId id="263" r:id="rId16"/>
    <p:sldId id="264" r:id="rId17"/>
    <p:sldId id="283" r:id="rId18"/>
    <p:sldId id="286" r:id="rId19"/>
    <p:sldId id="266" r:id="rId20"/>
    <p:sldId id="268" r:id="rId21"/>
    <p:sldId id="270" r:id="rId22"/>
    <p:sldId id="284" r:id="rId23"/>
    <p:sldId id="269" r:id="rId24"/>
    <p:sldId id="279" r:id="rId25"/>
    <p:sldId id="271" r:id="rId26"/>
    <p:sldId id="285" r:id="rId27"/>
    <p:sldId id="267" r:id="rId28"/>
    <p:sldId id="272" r:id="rId29"/>
    <p:sldId id="27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AFF"/>
    <a:srgbClr val="ADCEEA"/>
    <a:srgbClr val="A1BDDA"/>
    <a:srgbClr val="B7D6A2"/>
    <a:srgbClr val="FFDF7F"/>
    <a:srgbClr val="F7BF98"/>
    <a:srgbClr val="B2B2B1"/>
    <a:srgbClr val="00E0EE"/>
    <a:srgbClr val="E400F3"/>
    <a:srgbClr val="FF2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6" autoAdjust="0"/>
    <p:restoredTop sz="79415" autoAdjust="0"/>
  </p:normalViewPr>
  <p:slideViewPr>
    <p:cSldViewPr snapToGrid="0">
      <p:cViewPr>
        <p:scale>
          <a:sx n="123" d="100"/>
          <a:sy n="123" d="100"/>
        </p:scale>
        <p:origin x="200" y="-96"/>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140E4-0B8B-4C80-8FAE-6C4DBA0FE695}" type="datetimeFigureOut">
              <a:rPr lang="zh-CN" altLang="en-US" smtClean="0"/>
              <a:t>2019/1/26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D7901-52B0-4B07-9045-D709FE0B51AA}" type="slidenum">
              <a:rPr lang="zh-CN" altLang="en-US" smtClean="0"/>
              <a:t>‹#›</a:t>
            </a:fld>
            <a:endParaRPr lang="zh-CN" altLang="en-US"/>
          </a:p>
        </p:txBody>
      </p:sp>
    </p:spTree>
    <p:extLst>
      <p:ext uri="{BB962C8B-B14F-4D97-AF65-F5344CB8AC3E}">
        <p14:creationId xmlns:p14="http://schemas.microsoft.com/office/powerpoint/2010/main" val="18082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1</a:t>
            </a:fld>
            <a:endParaRPr lang="zh-CN" altLang="en-US"/>
          </a:p>
        </p:txBody>
      </p:sp>
    </p:spTree>
    <p:extLst>
      <p:ext uri="{BB962C8B-B14F-4D97-AF65-F5344CB8AC3E}">
        <p14:creationId xmlns:p14="http://schemas.microsoft.com/office/powerpoint/2010/main" val="16521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a:t>
            </a:r>
            <a:r>
              <a:rPr lang="en-US" altLang="zh-CN" sz="1200" kern="1200" baseline="0" dirty="0" smtClean="0">
                <a:solidFill>
                  <a:schemeClr val="tx1"/>
                </a:solidFill>
                <a:effectLst/>
                <a:latin typeface="+mn-lt"/>
                <a:ea typeface="+mn-ea"/>
                <a:cs typeface="+mn-cs"/>
              </a:rPr>
              <a:t> third part </a:t>
            </a:r>
            <a:r>
              <a:rPr lang="en-US" altLang="zh-CN" sz="1200" kern="1200" dirty="0" smtClean="0">
                <a:solidFill>
                  <a:schemeClr val="tx1"/>
                </a:solidFill>
                <a:effectLst/>
                <a:latin typeface="+mn-lt"/>
                <a:ea typeface="+mn-ea"/>
                <a:cs typeface="+mn-cs"/>
              </a:rPr>
              <a:t>is </a:t>
            </a:r>
            <a:r>
              <a:rPr lang="en-US" altLang="zh-CN" sz="1200" kern="1200" dirty="0" smtClean="0">
                <a:solidFill>
                  <a:schemeClr val="tx1"/>
                </a:solidFill>
                <a:effectLst/>
                <a:latin typeface="+mn-lt"/>
                <a:ea typeface="+mn-ea"/>
                <a:cs typeface="+mn-cs"/>
              </a:rPr>
              <a:t>the S-Net that predict the silhouette of the object. </a:t>
            </a:r>
            <a:r>
              <a:rPr lang="en-US" altLang="zh-CN" sz="1200" kern="1200" dirty="0" smtClean="0">
                <a:solidFill>
                  <a:schemeClr val="tx1"/>
                </a:solidFill>
                <a:effectLst/>
                <a:latin typeface="+mn-lt"/>
                <a:ea typeface="+mn-ea"/>
                <a:cs typeface="+mn-cs"/>
              </a:rPr>
              <a:t>We</a:t>
            </a:r>
            <a:r>
              <a:rPr lang="en-US" altLang="zh-CN" sz="1200" kern="1200" baseline="0" dirty="0" smtClean="0">
                <a:solidFill>
                  <a:schemeClr val="tx1"/>
                </a:solidFill>
                <a:effectLst/>
                <a:latin typeface="+mn-lt"/>
                <a:ea typeface="+mn-ea"/>
                <a:cs typeface="+mn-cs"/>
              </a:rPr>
              <a:t> formulate the prediction as a foreground and background segmentation. Similar to the first part, we estimate the probability of the pixel that belongs to the foreground.</a:t>
            </a:r>
            <a:endParaRPr lang="zh-CN" altLang="en-US" dirty="0"/>
          </a:p>
        </p:txBody>
      </p:sp>
      <p:sp>
        <p:nvSpPr>
          <p:cNvPr id="4" name="灯片编号占位符 3"/>
          <p:cNvSpPr>
            <a:spLocks noGrp="1"/>
          </p:cNvSpPr>
          <p:nvPr>
            <p:ph type="sldNum" sz="quarter" idx="10"/>
          </p:nvPr>
        </p:nvSpPr>
        <p:spPr/>
        <p:txBody>
          <a:bodyPr/>
          <a:lstStyle/>
          <a:p>
            <a:fld id="{961D7901-52B0-4B07-9045-D709FE0B51AA}" type="slidenum">
              <a:rPr lang="zh-CN" altLang="en-US" smtClean="0"/>
              <a:t>10</a:t>
            </a:fld>
            <a:endParaRPr lang="zh-CN" altLang="en-US"/>
          </a:p>
        </p:txBody>
      </p:sp>
    </p:spTree>
    <p:extLst>
      <p:ext uri="{BB962C8B-B14F-4D97-AF65-F5344CB8AC3E}">
        <p14:creationId xmlns:p14="http://schemas.microsoft.com/office/powerpoint/2010/main" val="194418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forth</a:t>
            </a:r>
            <a:r>
              <a:rPr lang="en-US" altLang="zh-CN" sz="1200" kern="1200" baseline="0" dirty="0" smtClean="0">
                <a:solidFill>
                  <a:schemeClr val="tx1"/>
                </a:solidFill>
                <a:effectLst/>
                <a:latin typeface="+mn-lt"/>
                <a:ea typeface="+mn-ea"/>
                <a:cs typeface="+mn-cs"/>
              </a:rPr>
              <a:t> part </a:t>
            </a:r>
            <a:r>
              <a:rPr lang="en-US" altLang="zh-CN" sz="1200" kern="1200" dirty="0" smtClean="0">
                <a:solidFill>
                  <a:schemeClr val="tx1"/>
                </a:solidFill>
                <a:effectLst/>
                <a:latin typeface="+mn-lt"/>
                <a:ea typeface="+mn-ea"/>
                <a:cs typeface="+mn-cs"/>
              </a:rPr>
              <a:t>is </a:t>
            </a:r>
            <a:r>
              <a:rPr lang="en-US" altLang="zh-CN" sz="1200" kern="1200" dirty="0" smtClean="0">
                <a:solidFill>
                  <a:schemeClr val="tx1"/>
                </a:solidFill>
                <a:effectLst/>
                <a:latin typeface="+mn-lt"/>
                <a:ea typeface="+mn-ea"/>
                <a:cs typeface="+mn-cs"/>
              </a:rPr>
              <a:t>the PSVH </a:t>
            </a:r>
            <a:r>
              <a:rPr lang="en-US" altLang="zh-CN" sz="1200" kern="1200" dirty="0" smtClean="0">
                <a:solidFill>
                  <a:schemeClr val="tx1"/>
                </a:solidFill>
                <a:effectLst/>
                <a:latin typeface="+mn-lt"/>
                <a:ea typeface="+mn-ea"/>
                <a:cs typeface="+mn-cs"/>
              </a:rPr>
              <a:t>layer that we propose </a:t>
            </a:r>
            <a:r>
              <a:rPr lang="en-US" altLang="zh-CN" sz="1200" kern="1200" dirty="0" smtClean="0">
                <a:solidFill>
                  <a:schemeClr val="tx1"/>
                </a:solidFill>
                <a:effectLst/>
                <a:latin typeface="+mn-lt"/>
                <a:ea typeface="+mn-ea"/>
                <a:cs typeface="+mn-cs"/>
              </a:rPr>
              <a:t>to </a:t>
            </a:r>
            <a:r>
              <a:rPr lang="en-US" altLang="zh-CN" sz="1200" kern="1200" dirty="0" smtClean="0">
                <a:solidFill>
                  <a:schemeClr val="tx1"/>
                </a:solidFill>
                <a:effectLst/>
                <a:latin typeface="+mn-lt"/>
                <a:ea typeface="+mn-ea"/>
                <a:cs typeface="+mn-cs"/>
              </a:rPr>
              <a:t>“inversely-project”</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a:t>
            </a:r>
            <a:r>
              <a:rPr lang="en-US" altLang="zh-CN" sz="1200" kern="1200" dirty="0" smtClean="0">
                <a:solidFill>
                  <a:schemeClr val="tx1"/>
                </a:solidFill>
                <a:effectLst/>
                <a:latin typeface="+mn-lt"/>
                <a:ea typeface="+mn-ea"/>
                <a:cs typeface="+mn-cs"/>
              </a:rPr>
              <a:t>silhouette into the visual hull</a:t>
            </a:r>
            <a:r>
              <a:rPr lang="en-US" altLang="zh-CN" sz="1200" kern="1200" dirty="0" smtClean="0">
                <a:solidFill>
                  <a:schemeClr val="tx1"/>
                </a:solidFill>
                <a:effectLst/>
                <a:latin typeface="+mn-lt"/>
                <a:ea typeface="+mn-ea"/>
                <a:cs typeface="+mn-cs"/>
              </a:rPr>
              <a:t>.</a:t>
            </a:r>
            <a:r>
              <a:rPr lang="en-US" altLang="zh-CN"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i="1" kern="1200" baseline="0" dirty="0" smtClean="0">
                <a:solidFill>
                  <a:schemeClr val="tx1"/>
                </a:solidFill>
                <a:effectLst/>
                <a:latin typeface="+mn-lt"/>
                <a:ea typeface="+mn-ea"/>
                <a:cs typeface="+mn-cs"/>
              </a:rPr>
              <a:t>(click) </a:t>
            </a:r>
            <a:r>
              <a:rPr lang="en-US" altLang="zh-CN" sz="1200" kern="1200" baseline="0" dirty="0" smtClean="0">
                <a:solidFill>
                  <a:schemeClr val="tx1"/>
                </a:solidFill>
                <a:effectLst/>
                <a:latin typeface="+mn-lt"/>
                <a:ea typeface="+mn-ea"/>
                <a:cs typeface="+mn-cs"/>
              </a:rPr>
              <a:t>Specifically, with the pose and camera parameters, we calculate the correspondence between the silhouette and the discrete 3D space.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i="1" kern="1200" baseline="0" dirty="0" smtClean="0">
                <a:solidFill>
                  <a:schemeClr val="tx1"/>
                </a:solidFill>
                <a:effectLst/>
                <a:latin typeface="+mn-lt"/>
                <a:ea typeface="+mn-ea"/>
                <a:cs typeface="+mn-cs"/>
              </a:rPr>
              <a:t>(click) </a:t>
            </a:r>
            <a:r>
              <a:rPr lang="en-US" altLang="zh-CN" sz="1200" kern="1200" baseline="0" dirty="0" smtClean="0">
                <a:solidFill>
                  <a:schemeClr val="tx1"/>
                </a:solidFill>
                <a:effectLst/>
                <a:latin typeface="+mn-lt"/>
                <a:ea typeface="+mn-ea"/>
                <a:cs typeface="+mn-cs"/>
              </a:rPr>
              <a:t>Then we can set the probability of the voxel by the probability of the</a:t>
            </a:r>
            <a:r>
              <a:rPr lang="en-US" altLang="zh-CN" sz="1200" kern="1200" dirty="0" smtClean="0">
                <a:solidFill>
                  <a:schemeClr val="tx1"/>
                </a:solidFill>
                <a:effectLst/>
                <a:latin typeface="+mn-lt"/>
                <a:ea typeface="+mn-ea"/>
                <a:cs typeface="+mn-cs"/>
              </a:rPr>
              <a:t> correspondent</a:t>
            </a:r>
            <a:r>
              <a:rPr lang="en-US" altLang="zh-CN" sz="1200" kern="1200" baseline="0" dirty="0" smtClean="0">
                <a:solidFill>
                  <a:schemeClr val="tx1"/>
                </a:solidFill>
                <a:effectLst/>
                <a:latin typeface="+mn-lt"/>
                <a:ea typeface="+mn-ea"/>
                <a:cs typeface="+mn-cs"/>
              </a:rPr>
              <a:t> silhouette pixel.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i="1" kern="1200" baseline="0" dirty="0" smtClean="0">
                <a:solidFill>
                  <a:schemeClr val="tx1"/>
                </a:solidFill>
                <a:effectLst/>
                <a:latin typeface="+mn-lt"/>
                <a:ea typeface="+mn-ea"/>
                <a:cs typeface="+mn-cs"/>
              </a:rPr>
              <a:t>(click) </a:t>
            </a:r>
            <a:r>
              <a:rPr lang="en-US" altLang="zh-CN" sz="1200" kern="1200" baseline="0" dirty="0" smtClean="0">
                <a:solidFill>
                  <a:schemeClr val="tx1"/>
                </a:solidFill>
                <a:effectLst/>
                <a:latin typeface="+mn-lt"/>
                <a:ea typeface="+mn-ea"/>
                <a:cs typeface="+mn-cs"/>
              </a:rPr>
              <a:t>Here we visualize the voxels with the probability above 0.4.</a:t>
            </a:r>
            <a:endParaRPr lang="zh-CN" altLang="en-US" dirty="0"/>
          </a:p>
        </p:txBody>
      </p:sp>
      <p:sp>
        <p:nvSpPr>
          <p:cNvPr id="4" name="灯片编号占位符 3"/>
          <p:cNvSpPr>
            <a:spLocks noGrp="1"/>
          </p:cNvSpPr>
          <p:nvPr>
            <p:ph type="sldNum" sz="quarter" idx="10"/>
          </p:nvPr>
        </p:nvSpPr>
        <p:spPr/>
        <p:txBody>
          <a:bodyPr/>
          <a:lstStyle/>
          <a:p>
            <a:fld id="{961D7901-52B0-4B07-9045-D709FE0B51AA}" type="slidenum">
              <a:rPr lang="zh-CN" altLang="en-US" smtClean="0"/>
              <a:t>11</a:t>
            </a:fld>
            <a:endParaRPr lang="zh-CN" altLang="en-US"/>
          </a:p>
        </p:txBody>
      </p:sp>
    </p:spTree>
    <p:extLst>
      <p:ext uri="{BB962C8B-B14F-4D97-AF65-F5344CB8AC3E}">
        <p14:creationId xmlns:p14="http://schemas.microsoft.com/office/powerpoint/2010/main" val="118707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last part is </a:t>
            </a:r>
            <a:r>
              <a:rPr lang="en-US" altLang="zh-CN" sz="1200" kern="1200" dirty="0" smtClean="0">
                <a:solidFill>
                  <a:schemeClr val="tx1"/>
                </a:solidFill>
                <a:effectLst/>
                <a:latin typeface="+mn-lt"/>
                <a:ea typeface="+mn-ea"/>
                <a:cs typeface="+mn-cs"/>
              </a:rPr>
              <a:t>the R-Net that refines the coarse </a:t>
            </a:r>
            <a:r>
              <a:rPr lang="en-US" altLang="zh-CN" sz="1200" kern="1200" dirty="0" smtClean="0">
                <a:solidFill>
                  <a:schemeClr val="tx1"/>
                </a:solidFill>
                <a:effectLst/>
                <a:latin typeface="+mn-lt"/>
                <a:ea typeface="+mn-ea"/>
                <a:cs typeface="+mn-cs"/>
              </a:rPr>
              <a:t>shape denoted as V </a:t>
            </a:r>
            <a:r>
              <a:rPr lang="en-US" altLang="zh-CN" sz="1200" kern="1200" dirty="0" smtClean="0">
                <a:solidFill>
                  <a:schemeClr val="tx1"/>
                </a:solidFill>
                <a:effectLst/>
                <a:latin typeface="+mn-lt"/>
                <a:ea typeface="+mn-ea"/>
                <a:cs typeface="+mn-cs"/>
              </a:rPr>
              <a:t>with the help of visual </a:t>
            </a:r>
            <a:r>
              <a:rPr lang="en-US" altLang="zh-CN" sz="1200" kern="1200" dirty="0" smtClean="0">
                <a:solidFill>
                  <a:schemeClr val="tx1"/>
                </a:solidFill>
                <a:effectLst/>
                <a:latin typeface="+mn-lt"/>
                <a:ea typeface="+mn-ea"/>
                <a:cs typeface="+mn-cs"/>
              </a:rPr>
              <a:t>hull denoted</a:t>
            </a:r>
            <a:r>
              <a:rPr lang="en-US" altLang="zh-CN" sz="1200" kern="1200" baseline="0" dirty="0" smtClean="0">
                <a:solidFill>
                  <a:schemeClr val="tx1"/>
                </a:solidFill>
                <a:effectLst/>
                <a:latin typeface="+mn-lt"/>
                <a:ea typeface="+mn-ea"/>
                <a:cs typeface="+mn-cs"/>
              </a:rPr>
              <a:t> as H</a:t>
            </a:r>
            <a:r>
              <a:rPr lang="en-US" altLang="zh-CN" sz="1200" kern="1200" dirty="0" smtClean="0">
                <a:solidFill>
                  <a:schemeClr val="tx1"/>
                </a:solidFill>
                <a:effectLst/>
                <a:latin typeface="+mn-lt"/>
                <a:ea typeface="+mn-ea"/>
                <a:cs typeface="+mn-cs"/>
              </a:rPr>
              <a:t>. In addition to the coarse shape and the visual hull, we also feed two</a:t>
            </a:r>
            <a:r>
              <a:rPr lang="en-US" altLang="zh-CN" sz="1200" kern="1200" baseline="0" dirty="0" smtClean="0">
                <a:solidFill>
                  <a:schemeClr val="tx1"/>
                </a:solidFill>
                <a:effectLst/>
                <a:latin typeface="+mn-lt"/>
                <a:ea typeface="+mn-ea"/>
                <a:cs typeface="+mn-cs"/>
              </a:rPr>
              <a:t> occupancy probability maps. </a:t>
            </a:r>
            <a:r>
              <a:rPr lang="en-US" altLang="zh-CN" sz="1200" kern="1200" dirty="0" smtClean="0">
                <a:solidFill>
                  <a:schemeClr val="tx1"/>
                </a:solidFill>
                <a:effectLst/>
                <a:latin typeface="+mn-lt"/>
                <a:ea typeface="+mn-ea"/>
                <a:cs typeface="+mn-cs"/>
              </a:rPr>
              <a:t>These two probability maps characterize voxels in V but not in H, and voxels</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 H but not in V, respectively.</a:t>
            </a:r>
            <a:br>
              <a:rPr lang="en-US" altLang="zh-CN" sz="1200" kern="1200" dirty="0" smtClean="0">
                <a:solidFill>
                  <a:schemeClr val="tx1"/>
                </a:solidFill>
                <a:effectLst/>
                <a:latin typeface="+mn-lt"/>
                <a:ea typeface="+mn-ea"/>
                <a:cs typeface="+mn-cs"/>
              </a:rPr>
            </a:br>
            <a:r>
              <a:rPr lang="en-US" altLang="zh-CN" sz="1200" kern="1200" dirty="0" smtClean="0">
                <a:solidFill>
                  <a:schemeClr val="tx1"/>
                </a:solidFill>
                <a:effectLst/>
                <a:latin typeface="+mn-lt"/>
                <a:ea typeface="+mn-ea"/>
                <a:cs typeface="+mn-cs"/>
              </a:rPr>
              <a:t>we add a residual connection between the input voxel prediction V and the output of the last layer. This way, we guide R-Net to generate an effective </a:t>
            </a:r>
            <a:r>
              <a:rPr lang="en-US" altLang="zh-CN" sz="1200" i="1" kern="1200" dirty="0" smtClean="0">
                <a:solidFill>
                  <a:schemeClr val="tx1"/>
                </a:solidFill>
                <a:effectLst/>
                <a:latin typeface="+mn-lt"/>
                <a:ea typeface="+mn-ea"/>
                <a:cs typeface="+mn-cs"/>
              </a:rPr>
              <a:t>shape deformation </a:t>
            </a:r>
            <a:r>
              <a:rPr lang="en-US" altLang="zh-CN" sz="1200" kern="1200" dirty="0" smtClean="0">
                <a:solidFill>
                  <a:schemeClr val="tx1"/>
                </a:solidFill>
                <a:effectLst/>
                <a:latin typeface="+mn-lt"/>
                <a:ea typeface="+mn-ea"/>
                <a:cs typeface="+mn-cs"/>
              </a:rPr>
              <a:t>to refine V rather than directly predicting a new shape.</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961D7901-52B0-4B07-9045-D709FE0B51AA}" type="slidenum">
              <a:rPr lang="zh-CN" altLang="en-US" smtClean="0"/>
              <a:t>12</a:t>
            </a:fld>
            <a:endParaRPr lang="zh-CN" altLang="en-US"/>
          </a:p>
        </p:txBody>
      </p:sp>
    </p:spTree>
    <p:extLst>
      <p:ext uri="{BB962C8B-B14F-4D97-AF65-F5344CB8AC3E}">
        <p14:creationId xmlns:p14="http://schemas.microsoft.com/office/powerpoint/2010/main" val="174768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(e) is the R-Net that refines the coarse shape with the help of visual hull. We define the function of the R-Net as a residual of the coarse shape so that the network could concentrate on the work of refinement.</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61D7901-52B0-4B07-9045-D709FE0B51AA}" type="slidenum">
              <a:rPr lang="zh-CN" altLang="en-US" smtClean="0"/>
              <a:t>13</a:t>
            </a:fld>
            <a:endParaRPr lang="zh-CN" altLang="en-US"/>
          </a:p>
        </p:txBody>
      </p:sp>
    </p:spTree>
    <p:extLst>
      <p:ext uri="{BB962C8B-B14F-4D97-AF65-F5344CB8AC3E}">
        <p14:creationId xmlns:p14="http://schemas.microsoft.com/office/powerpoint/2010/main" val="504470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Here we introduce the details of our PSVH layer.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Please refer to our paper for more details.</a:t>
            </a:r>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14</a:t>
            </a:fld>
            <a:endParaRPr lang="zh-CN" altLang="en-US"/>
          </a:p>
        </p:txBody>
      </p:sp>
    </p:spTree>
    <p:extLst>
      <p:ext uri="{BB962C8B-B14F-4D97-AF65-F5344CB8AC3E}">
        <p14:creationId xmlns:p14="http://schemas.microsoft.com/office/powerpoint/2010/main" val="11925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Here is the architecture of our network. It’s worth noting that all operations in our network are differentiable. It means that our network can do end-to-end training.</a:t>
            </a:r>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15</a:t>
            </a:fld>
            <a:endParaRPr lang="zh-CN" altLang="en-US"/>
          </a:p>
        </p:txBody>
      </p:sp>
    </p:spTree>
    <p:extLst>
      <p:ext uri="{BB962C8B-B14F-4D97-AF65-F5344CB8AC3E}">
        <p14:creationId xmlns:p14="http://schemas.microsoft.com/office/powerpoint/2010/main" val="144699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Now let</a:t>
            </a:r>
            <a:r>
              <a:rPr lang="en-US" altLang="zh-CN" sz="1200" kern="1200" baseline="0" dirty="0" smtClean="0">
                <a:solidFill>
                  <a:schemeClr val="tx1"/>
                </a:solidFill>
                <a:effectLst/>
                <a:latin typeface="+mn-lt"/>
                <a:ea typeface="+mn-ea"/>
                <a:cs typeface="+mn-cs"/>
              </a:rPr>
              <a:t> me introduce the training details. </a:t>
            </a:r>
            <a:r>
              <a:rPr lang="en-US" altLang="zh-CN" sz="1200" kern="1200" dirty="0" smtClean="0">
                <a:solidFill>
                  <a:schemeClr val="tx1"/>
                </a:solidFill>
                <a:effectLst/>
                <a:latin typeface="+mn-lt"/>
                <a:ea typeface="+mn-ea"/>
                <a:cs typeface="+mn-cs"/>
              </a:rPr>
              <a:t>Here </a:t>
            </a:r>
            <a:r>
              <a:rPr lang="en-US" altLang="zh-CN" sz="1200" kern="1200" dirty="0" smtClean="0">
                <a:solidFill>
                  <a:schemeClr val="tx1"/>
                </a:solidFill>
                <a:effectLst/>
                <a:latin typeface="+mn-lt"/>
                <a:ea typeface="+mn-ea"/>
                <a:cs typeface="+mn-cs"/>
              </a:rPr>
              <a:t>is the loss we use in our training. The loss of V-Net (coarse shape), S-Net (silhouette), R-Net (refinement) are similar, using the binary cross entropy. The P-Net(pose) use the L1 regression loss.</a:t>
            </a:r>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16</a:t>
            </a:fld>
            <a:endParaRPr lang="zh-CN" altLang="en-US"/>
          </a:p>
        </p:txBody>
      </p:sp>
    </p:spTree>
    <p:extLst>
      <p:ext uri="{BB962C8B-B14F-4D97-AF65-F5344CB8AC3E}">
        <p14:creationId xmlns:p14="http://schemas.microsoft.com/office/powerpoint/2010/main" val="1184881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Here is the</a:t>
            </a:r>
            <a:r>
              <a:rPr lang="en-US" altLang="zh-CN" sz="1200" kern="1200" baseline="0" dirty="0" smtClean="0">
                <a:solidFill>
                  <a:schemeClr val="tx1"/>
                </a:solidFill>
                <a:effectLst/>
                <a:latin typeface="+mn-lt"/>
                <a:ea typeface="+mn-ea"/>
                <a:cs typeface="+mn-cs"/>
              </a:rPr>
              <a:t> training steps of our approach. We first </a:t>
            </a:r>
            <a:r>
              <a:rPr lang="en-US" altLang="zh-CN" sz="1200" kern="1200" baseline="0" dirty="0" smtClean="0">
                <a:solidFill>
                  <a:schemeClr val="tx1"/>
                </a:solidFill>
                <a:effectLst/>
                <a:latin typeface="Calibri" charset="0"/>
                <a:ea typeface="Calibri" charset="0"/>
                <a:cs typeface="Calibri" charset="0"/>
              </a:rPr>
              <a:t>t</a:t>
            </a:r>
            <a:r>
              <a:rPr lang="en-US" altLang="zh-CN" sz="1200" dirty="0" smtClean="0">
                <a:latin typeface="Calibri" charset="0"/>
                <a:ea typeface="Calibri" charset="0"/>
                <a:cs typeface="Calibri" charset="0"/>
              </a:rPr>
              <a:t>rain the V-Net, S-Net, P-Net independently.</a:t>
            </a:r>
            <a:r>
              <a:rPr lang="en-US" altLang="zh-CN" sz="1200" baseline="0" dirty="0" smtClean="0">
                <a:latin typeface="Calibri" charset="0"/>
                <a:ea typeface="Calibri" charset="0"/>
                <a:cs typeface="Calibri" charset="0"/>
              </a:rPr>
              <a:t> Then we t</a:t>
            </a:r>
            <a:r>
              <a:rPr lang="en-US" altLang="zh-CN" sz="1200" dirty="0" smtClean="0">
                <a:latin typeface="Calibri" charset="0"/>
                <a:ea typeface="Calibri" charset="0"/>
                <a:cs typeface="Calibri" charset="0"/>
              </a:rPr>
              <a:t>rain the R-Net with the coarse shape predicted by V-Net and the ground truth visual hull. And</a:t>
            </a:r>
            <a:r>
              <a:rPr lang="en-US" altLang="zh-CN" sz="1200" baseline="0" dirty="0" smtClean="0">
                <a:latin typeface="Calibri" charset="0"/>
                <a:ea typeface="Calibri" charset="0"/>
                <a:cs typeface="Calibri" charset="0"/>
              </a:rPr>
              <a:t> last, we t</a:t>
            </a:r>
            <a:r>
              <a:rPr lang="en-US" altLang="zh-CN" sz="1200" dirty="0" smtClean="0">
                <a:latin typeface="Calibri" charset="0"/>
                <a:ea typeface="Calibri" charset="0"/>
                <a:cs typeface="Calibri" charset="0"/>
              </a:rPr>
              <a:t>rain the whole network end-to-end. The second step is designed</a:t>
            </a:r>
            <a:r>
              <a:rPr lang="en-US" altLang="zh-CN" sz="1200" baseline="0" dirty="0" smtClean="0">
                <a:latin typeface="Calibri" charset="0"/>
                <a:ea typeface="Calibri" charset="0"/>
                <a:cs typeface="Calibri" charset="0"/>
              </a:rPr>
              <a:t> to make the R-Net more easily to learn how to deform the shape and through the last step end-to-end training, we grant the sub-nets more opportunity to cooperate accordingly.</a:t>
            </a:r>
            <a:endParaRPr lang="en-US" altLang="zh-CN" sz="1200" dirty="0" smtClean="0">
              <a:latin typeface="Calibri" charset="0"/>
              <a:ea typeface="Calibri" charset="0"/>
              <a:cs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17</a:t>
            </a:fld>
            <a:endParaRPr lang="zh-CN" altLang="en-US"/>
          </a:p>
        </p:txBody>
      </p:sp>
    </p:spTree>
    <p:extLst>
      <p:ext uri="{BB962C8B-B14F-4D97-AF65-F5344CB8AC3E}">
        <p14:creationId xmlns:p14="http://schemas.microsoft.com/office/powerpoint/2010/main" val="1030364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18</a:t>
            </a:fld>
            <a:endParaRPr lang="zh-CN" altLang="en-US"/>
          </a:p>
        </p:txBody>
      </p:sp>
    </p:spTree>
    <p:extLst>
      <p:ext uri="{BB962C8B-B14F-4D97-AF65-F5344CB8AC3E}">
        <p14:creationId xmlns:p14="http://schemas.microsoft.com/office/powerpoint/2010/main" val="1907177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demonstrated our approach on four object categories. We did experiments on a synthetic dataset that rendered from ShapeNet objects and a real image dataset, the PASCAL 3D+.</a:t>
            </a:r>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19</a:t>
            </a:fld>
            <a:endParaRPr lang="zh-CN" altLang="en-US"/>
          </a:p>
        </p:txBody>
      </p:sp>
    </p:spTree>
    <p:extLst>
      <p:ext uri="{BB962C8B-B14F-4D97-AF65-F5344CB8AC3E}">
        <p14:creationId xmlns:p14="http://schemas.microsoft.com/office/powerpoint/2010/main" val="174409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First let me briefly introduce the single view 3D object reconstruction. Given an image of the object. The goal of 3D object reconstruction is to reconstruct the 3D geometry of the object from the 2D texture. </a:t>
            </a:r>
            <a:r>
              <a:rPr lang="en-US" altLang="zh-CN" sz="1200" kern="1200" dirty="0" smtClean="0">
                <a:solidFill>
                  <a:schemeClr val="tx1"/>
                </a:solidFill>
                <a:effectLst/>
                <a:latin typeface="+mn-lt"/>
                <a:ea typeface="+mn-ea"/>
                <a:cs typeface="+mn-cs"/>
              </a:rPr>
              <a:t>Due </a:t>
            </a:r>
            <a:r>
              <a:rPr lang="en-US" altLang="zh-CN" sz="1200" kern="1200" dirty="0" smtClean="0">
                <a:solidFill>
                  <a:schemeClr val="tx1"/>
                </a:solidFill>
                <a:effectLst/>
                <a:latin typeface="+mn-lt"/>
                <a:ea typeface="+mn-ea"/>
                <a:cs typeface="+mn-cs"/>
              </a:rPr>
              <a:t>to the inherent object ambiguities in certain views, the reconstruction of the unobserved part could be </a:t>
            </a:r>
            <a:r>
              <a:rPr lang="en-US" altLang="zh-CN" sz="1200" kern="1200" dirty="0" smtClean="0">
                <a:solidFill>
                  <a:schemeClr val="tx1"/>
                </a:solidFill>
                <a:effectLst/>
                <a:latin typeface="+mn-lt"/>
                <a:ea typeface="+mn-ea"/>
                <a:cs typeface="+mn-cs"/>
              </a:rPr>
              <a:t>uncertain. Fortunately,</a:t>
            </a:r>
            <a:r>
              <a:rPr lang="en-US" altLang="zh-CN" sz="1200" kern="1200" baseline="0" dirty="0" smtClean="0">
                <a:solidFill>
                  <a:schemeClr val="tx1"/>
                </a:solidFill>
                <a:effectLst/>
                <a:latin typeface="+mn-lt"/>
                <a:ea typeface="+mn-ea"/>
                <a:cs typeface="+mn-cs"/>
              </a:rPr>
              <a:t> w</a:t>
            </a:r>
            <a:r>
              <a:rPr lang="en-US" altLang="zh-CN" sz="1200" kern="1200" dirty="0" smtClean="0">
                <a:solidFill>
                  <a:schemeClr val="tx1"/>
                </a:solidFill>
                <a:effectLst/>
                <a:latin typeface="+mn-lt"/>
                <a:ea typeface="+mn-ea"/>
                <a:cs typeface="+mn-cs"/>
              </a:rPr>
              <a:t>ith </a:t>
            </a:r>
            <a:r>
              <a:rPr lang="en-US" altLang="zh-CN" sz="1200" kern="1200" dirty="0" smtClean="0">
                <a:solidFill>
                  <a:schemeClr val="tx1"/>
                </a:solidFill>
                <a:effectLst/>
                <a:latin typeface="+mn-lt"/>
                <a:ea typeface="+mn-ea"/>
                <a:cs typeface="+mn-cs"/>
              </a:rPr>
              <a:t>the prior of the 3D geometry of objects, we can partially address the </a:t>
            </a:r>
            <a:r>
              <a:rPr lang="en-US" altLang="zh-CN" sz="1200" kern="1200" dirty="0" smtClean="0">
                <a:solidFill>
                  <a:schemeClr val="tx1"/>
                </a:solidFill>
                <a:effectLst/>
                <a:latin typeface="+mn-lt"/>
                <a:ea typeface="+mn-ea"/>
                <a:cs typeface="+mn-cs"/>
              </a:rPr>
              <a:t>uncertainty</a:t>
            </a:r>
            <a:r>
              <a:rPr lang="en-US" altLang="zh-CN" sz="1200" kern="1200" baseline="0" dirty="0" smtClean="0">
                <a:solidFill>
                  <a:schemeClr val="tx1"/>
                </a:solidFill>
                <a:effectLst/>
                <a:latin typeface="+mn-lt"/>
                <a:ea typeface="+mn-ea"/>
                <a:cs typeface="+mn-cs"/>
              </a:rPr>
              <a:t> basing on the current observation</a:t>
            </a:r>
            <a:r>
              <a:rPr lang="en-US" altLang="zh-CN"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Therefore, recently people adopt neural network to learn the prior from a big amount of data and predict the 3D shape.</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61D7901-52B0-4B07-9045-D709FE0B51AA}" type="slidenum">
              <a:rPr lang="zh-CN" altLang="en-US" smtClean="0"/>
              <a:t>2</a:t>
            </a:fld>
            <a:endParaRPr lang="zh-CN" altLang="en-US"/>
          </a:p>
        </p:txBody>
      </p:sp>
    </p:spTree>
    <p:extLst>
      <p:ext uri="{BB962C8B-B14F-4D97-AF65-F5344CB8AC3E}">
        <p14:creationId xmlns:p14="http://schemas.microsoft.com/office/powerpoint/2010/main" val="81616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did ablation study </a:t>
            </a:r>
            <a:r>
              <a:rPr lang="en-US" altLang="zh-CN" sz="1200" kern="1200" dirty="0" smtClean="0">
                <a:solidFill>
                  <a:schemeClr val="tx1"/>
                </a:solidFill>
                <a:effectLst/>
                <a:latin typeface="+mn-lt"/>
                <a:ea typeface="+mn-ea"/>
                <a:cs typeface="+mn-cs"/>
              </a:rPr>
              <a:t>on </a:t>
            </a:r>
            <a:r>
              <a:rPr lang="en-US" altLang="zh-CN" sz="1200" kern="1200" dirty="0" smtClean="0">
                <a:solidFill>
                  <a:schemeClr val="tx1"/>
                </a:solidFill>
                <a:effectLst/>
                <a:latin typeface="+mn-lt"/>
                <a:ea typeface="+mn-ea"/>
                <a:cs typeface="+mn-cs"/>
              </a:rPr>
              <a:t>the synthetic dataset</a:t>
            </a:r>
            <a:r>
              <a:rPr lang="en-US" altLang="zh-CN" sz="1200" kern="1200" dirty="0" smtClean="0">
                <a:solidFill>
                  <a:schemeClr val="tx1"/>
                </a:solidFill>
                <a:effectLst/>
                <a:latin typeface="+mn-lt"/>
                <a:ea typeface="+mn-ea"/>
                <a:cs typeface="+mn-cs"/>
              </a:rPr>
              <a:t>. The approaches are evaluated</a:t>
            </a:r>
            <a:r>
              <a:rPr lang="en-US" altLang="zh-CN" sz="1200" kern="1200" baseline="0" dirty="0" smtClean="0">
                <a:solidFill>
                  <a:schemeClr val="tx1"/>
                </a:solidFill>
                <a:effectLst/>
                <a:latin typeface="+mn-lt"/>
                <a:ea typeface="+mn-ea"/>
                <a:cs typeface="+mn-cs"/>
              </a:rPr>
              <a:t> by Intersection over Union(</a:t>
            </a:r>
            <a:r>
              <a:rPr lang="en-US" altLang="zh-CN" sz="1200" kern="1200" baseline="0" dirty="0" err="1" smtClean="0">
                <a:solidFill>
                  <a:schemeClr val="tx1"/>
                </a:solidFill>
                <a:effectLst/>
                <a:latin typeface="+mn-lt"/>
                <a:ea typeface="+mn-ea"/>
                <a:cs typeface="+mn-cs"/>
              </a:rPr>
              <a:t>IoU</a:t>
            </a:r>
            <a:r>
              <a:rPr lang="en-US" altLang="zh-CN" sz="1200" kern="1200" baseline="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We </a:t>
            </a:r>
            <a:r>
              <a:rPr lang="en-US" altLang="zh-CN" sz="1200" kern="1200" dirty="0" smtClean="0">
                <a:solidFill>
                  <a:schemeClr val="tx1"/>
                </a:solidFill>
                <a:effectLst/>
                <a:latin typeface="+mn-lt"/>
                <a:ea typeface="+mn-ea"/>
                <a:cs typeface="+mn-cs"/>
              </a:rPr>
              <a:t>use the V-Net as </a:t>
            </a:r>
            <a:r>
              <a:rPr lang="en-US" altLang="zh-CN" sz="1200" kern="1200" dirty="0" smtClean="0">
                <a:solidFill>
                  <a:schemeClr val="tx1"/>
                </a:solidFill>
                <a:effectLst/>
                <a:latin typeface="+mn-lt"/>
                <a:ea typeface="+mn-ea"/>
                <a:cs typeface="+mn-cs"/>
              </a:rPr>
              <a:t>the base line,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denoted </a:t>
            </a:r>
            <a:r>
              <a:rPr lang="en-US" altLang="zh-CN" sz="1200" kern="1200" dirty="0" smtClean="0">
                <a:solidFill>
                  <a:schemeClr val="tx1"/>
                </a:solidFill>
                <a:effectLst/>
                <a:latin typeface="+mn-lt"/>
                <a:ea typeface="+mn-ea"/>
                <a:cs typeface="+mn-cs"/>
              </a:rPr>
              <a:t>as </a:t>
            </a:r>
            <a:r>
              <a:rPr lang="en-US" altLang="zh-CN" sz="1200" kern="1200" dirty="0" smtClean="0">
                <a:solidFill>
                  <a:schemeClr val="tx1"/>
                </a:solidFill>
                <a:effectLst/>
                <a:latin typeface="+mn-lt"/>
                <a:ea typeface="+mn-ea"/>
                <a:cs typeface="+mn-cs"/>
              </a:rPr>
              <a:t>“Before</a:t>
            </a:r>
            <a:r>
              <a:rPr lang="en-US" altLang="zh-CN" sz="1200" kern="1200" baseline="0" dirty="0" smtClean="0">
                <a:solidFill>
                  <a:schemeClr val="tx1"/>
                </a:solidFill>
                <a:effectLst/>
                <a:latin typeface="+mn-lt"/>
                <a:ea typeface="+mn-ea"/>
                <a:cs typeface="+mn-cs"/>
              </a:rPr>
              <a:t> Refine” in this table, it is worth noting that our baseline is the single view version of </a:t>
            </a:r>
            <a:r>
              <a:rPr lang="en-US" altLang="zh-CN" sz="1200" kern="1200" dirty="0" smtClean="0">
                <a:solidFill>
                  <a:schemeClr val="tx1"/>
                </a:solidFill>
                <a:effectLst/>
                <a:latin typeface="+mn-lt"/>
                <a:ea typeface="+mn-ea"/>
                <a:cs typeface="+mn-cs"/>
              </a:rPr>
              <a:t>3D-R2N2 which is</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 state-of-the</a:t>
            </a:r>
            <a:r>
              <a:rPr lang="en-US" altLang="zh-CN" sz="1200" kern="1200" baseline="0" dirty="0" smtClean="0">
                <a:solidFill>
                  <a:schemeClr val="tx1"/>
                </a:solidFill>
                <a:effectLst/>
                <a:latin typeface="+mn-lt"/>
                <a:ea typeface="+mn-ea"/>
                <a:cs typeface="+mn-cs"/>
              </a:rPr>
              <a:t>-art multi-view 3D reconstruction method.</a:t>
            </a:r>
            <a:r>
              <a:rPr lang="en-US" altLang="zh-CN" sz="1200" kern="1200" dirty="0" smtClean="0">
                <a:solidFill>
                  <a:schemeClr val="tx1"/>
                </a:solidFill>
                <a:effectLst/>
                <a:latin typeface="+mn-lt"/>
                <a:ea typeface="+mn-ea"/>
                <a:cs typeface="+mn-cs"/>
              </a:rPr>
              <a:t> Our whole network is</a:t>
            </a:r>
            <a:r>
              <a:rPr lang="en-US" altLang="zh-CN" sz="1200" kern="1200" baseline="0" dirty="0" smtClean="0">
                <a:solidFill>
                  <a:schemeClr val="tx1"/>
                </a:solidFill>
                <a:effectLst/>
                <a:latin typeface="+mn-lt"/>
                <a:ea typeface="+mn-ea"/>
                <a:cs typeface="+mn-cs"/>
              </a:rPr>
              <a:t> denoted as “After Refine”. </a:t>
            </a:r>
            <a:r>
              <a:rPr lang="en-US" altLang="zh-CN" sz="1200" kern="1200" dirty="0" smtClean="0">
                <a:solidFill>
                  <a:schemeClr val="tx1"/>
                </a:solidFill>
                <a:effectLst/>
                <a:latin typeface="+mn-lt"/>
                <a:ea typeface="+mn-ea"/>
                <a:cs typeface="+mn-cs"/>
              </a:rPr>
              <a:t>It </a:t>
            </a:r>
            <a:r>
              <a:rPr lang="en-US" altLang="zh-CN" sz="1200" kern="1200" dirty="0" smtClean="0">
                <a:solidFill>
                  <a:schemeClr val="tx1"/>
                </a:solidFill>
                <a:effectLst/>
                <a:latin typeface="+mn-lt"/>
                <a:ea typeface="+mn-ea"/>
                <a:cs typeface="+mn-cs"/>
              </a:rPr>
              <a:t>shows that the results after refinement are significantly better</a:t>
            </a:r>
            <a:r>
              <a:rPr lang="en-US" altLang="zh-CN"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1" kern="1200" dirty="0" smtClean="0">
                <a:solidFill>
                  <a:schemeClr val="tx1"/>
                </a:solidFill>
                <a:effectLst/>
                <a:latin typeface="+mn-lt"/>
                <a:ea typeface="+mn-ea"/>
                <a:cs typeface="+mn-cs"/>
              </a:rPr>
              <a:t>(click) </a:t>
            </a:r>
            <a:r>
              <a:rPr lang="en-US" altLang="zh-CN" sz="1200" kern="1200" dirty="0" smtClean="0">
                <a:solidFill>
                  <a:schemeClr val="tx1"/>
                </a:solidFill>
                <a:effectLst/>
                <a:latin typeface="+mn-lt"/>
                <a:ea typeface="+mn-ea"/>
                <a:cs typeface="+mn-cs"/>
              </a:rPr>
              <a:t>To verify</a:t>
            </a:r>
            <a:r>
              <a:rPr lang="en-US" altLang="zh-CN" sz="1200" kern="1200" baseline="0" dirty="0" smtClean="0">
                <a:solidFill>
                  <a:schemeClr val="tx1"/>
                </a:solidFill>
                <a:effectLst/>
                <a:latin typeface="+mn-lt"/>
                <a:ea typeface="+mn-ea"/>
                <a:cs typeface="+mn-cs"/>
              </a:rPr>
              <a:t> the effectiveness of the visual hull input, we trained the whole network without the visual-hull input, the </a:t>
            </a:r>
            <a:r>
              <a:rPr lang="en-US" altLang="zh-CN" sz="1200" kern="1200" baseline="0" dirty="0" err="1" smtClean="0">
                <a:solidFill>
                  <a:schemeClr val="tx1"/>
                </a:solidFill>
                <a:effectLst/>
                <a:latin typeface="+mn-lt"/>
                <a:ea typeface="+mn-ea"/>
                <a:cs typeface="+mn-cs"/>
              </a:rPr>
              <a:t>IoU</a:t>
            </a:r>
            <a:r>
              <a:rPr lang="en-US" altLang="zh-CN" sz="1200" kern="1200" baseline="0" dirty="0" smtClean="0">
                <a:solidFill>
                  <a:schemeClr val="tx1"/>
                </a:solidFill>
                <a:effectLst/>
                <a:latin typeface="+mn-lt"/>
                <a:ea typeface="+mn-ea"/>
                <a:cs typeface="+mn-cs"/>
              </a:rPr>
              <a:t> is marginally better than the </a:t>
            </a:r>
            <a:r>
              <a:rPr lang="en-US" altLang="zh-CN" sz="1200" kern="1200" baseline="0" dirty="0" err="1" smtClean="0">
                <a:solidFill>
                  <a:schemeClr val="tx1"/>
                </a:solidFill>
                <a:effectLst/>
                <a:latin typeface="+mn-lt"/>
                <a:ea typeface="+mn-ea"/>
                <a:cs typeface="+mn-cs"/>
              </a:rPr>
              <a:t>IoU</a:t>
            </a:r>
            <a:r>
              <a:rPr lang="en-US" altLang="zh-CN" sz="1200" kern="1200" baseline="0" dirty="0" smtClean="0">
                <a:solidFill>
                  <a:schemeClr val="tx1"/>
                </a:solidFill>
                <a:effectLst/>
                <a:latin typeface="+mn-lt"/>
                <a:ea typeface="+mn-ea"/>
                <a:cs typeface="+mn-cs"/>
              </a:rPr>
              <a:t> of baseline which means the visual hull is very important. </a:t>
            </a:r>
            <a:r>
              <a:rPr lang="en-US" altLang="zh-CN" sz="1200" b="0" i="0" kern="1200" baseline="0" dirty="0" smtClean="0">
                <a:solidFill>
                  <a:schemeClr val="tx1"/>
                </a:solidFill>
                <a:effectLst/>
                <a:latin typeface="+mn-lt"/>
                <a:ea typeface="+mn-ea"/>
                <a:cs typeface="+mn-cs"/>
              </a:rPr>
              <a:t>To see the performance limitation of our approach, we also trained the whole network with ground truth visual hull input. The </a:t>
            </a:r>
            <a:r>
              <a:rPr lang="en-US" altLang="zh-CN" sz="1200" b="0" i="0" kern="1200" baseline="0" dirty="0" err="1" smtClean="0">
                <a:solidFill>
                  <a:schemeClr val="tx1"/>
                </a:solidFill>
                <a:effectLst/>
                <a:latin typeface="+mn-lt"/>
                <a:ea typeface="+mn-ea"/>
                <a:cs typeface="+mn-cs"/>
              </a:rPr>
              <a:t>IoU</a:t>
            </a:r>
            <a:r>
              <a:rPr lang="en-US" altLang="zh-CN" sz="1200" b="0" i="0" kern="1200" baseline="0" dirty="0" smtClean="0">
                <a:solidFill>
                  <a:schemeClr val="tx1"/>
                </a:solidFill>
                <a:effectLst/>
                <a:latin typeface="+mn-lt"/>
                <a:ea typeface="+mn-ea"/>
                <a:cs typeface="+mn-cs"/>
              </a:rPr>
              <a:t> is even much higher than the </a:t>
            </a:r>
            <a:r>
              <a:rPr lang="en-US" altLang="zh-CN" sz="1200" b="0" i="0" kern="1200" baseline="0" dirty="0" err="1" smtClean="0">
                <a:solidFill>
                  <a:schemeClr val="tx1"/>
                </a:solidFill>
                <a:effectLst/>
                <a:latin typeface="+mn-lt"/>
                <a:ea typeface="+mn-ea"/>
                <a:cs typeface="+mn-cs"/>
              </a:rPr>
              <a:t>IoU</a:t>
            </a:r>
            <a:r>
              <a:rPr lang="en-US" altLang="zh-CN" sz="1200" b="0" i="0" kern="1200" baseline="0" dirty="0" smtClean="0">
                <a:solidFill>
                  <a:schemeClr val="tx1"/>
                </a:solidFill>
                <a:effectLst/>
                <a:latin typeface="+mn-lt"/>
                <a:ea typeface="+mn-ea"/>
                <a:cs typeface="+mn-cs"/>
              </a:rPr>
              <a:t> of “After Refine”.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1" kern="1200" baseline="0" dirty="0" smtClean="0">
                <a:solidFill>
                  <a:schemeClr val="tx1"/>
                </a:solidFill>
                <a:effectLst/>
                <a:latin typeface="+mn-lt"/>
                <a:ea typeface="+mn-ea"/>
                <a:cs typeface="+mn-cs"/>
              </a:rPr>
              <a:t>(click) </a:t>
            </a:r>
            <a:r>
              <a:rPr lang="en-US" altLang="zh-CN" sz="1200" b="0" i="0" kern="1200" baseline="0" dirty="0" smtClean="0">
                <a:solidFill>
                  <a:schemeClr val="tx1"/>
                </a:solidFill>
                <a:effectLst/>
                <a:latin typeface="+mn-lt"/>
                <a:ea typeface="+mn-ea"/>
                <a:cs typeface="+mn-cs"/>
              </a:rPr>
              <a:t>To verify the effectiveness of the two additional probability maps, we trained the network without the two additional probability map input, we see a big drop on the airplane category, it means that the two probability maps are helpful.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1" kern="1200" baseline="0" dirty="0" smtClean="0">
                <a:solidFill>
                  <a:schemeClr val="tx1"/>
                </a:solidFill>
                <a:effectLst/>
                <a:latin typeface="+mn-lt"/>
                <a:ea typeface="+mn-ea"/>
                <a:cs typeface="+mn-cs"/>
              </a:rPr>
              <a:t>(click) </a:t>
            </a:r>
            <a:r>
              <a:rPr lang="en-US" altLang="zh-CN" sz="1200" b="0" i="0" kern="1200" baseline="0" dirty="0" smtClean="0">
                <a:solidFill>
                  <a:schemeClr val="tx1"/>
                </a:solidFill>
                <a:effectLst/>
                <a:latin typeface="+mn-lt"/>
                <a:ea typeface="+mn-ea"/>
                <a:cs typeface="+mn-cs"/>
              </a:rPr>
              <a:t>We also evaluate the network that not been trained end-to-end, the </a:t>
            </a:r>
            <a:r>
              <a:rPr lang="en-US" altLang="zh-CN" sz="1200" b="0" i="0" kern="1200" baseline="0" dirty="0" err="1" smtClean="0">
                <a:solidFill>
                  <a:schemeClr val="tx1"/>
                </a:solidFill>
                <a:effectLst/>
                <a:latin typeface="+mn-lt"/>
                <a:ea typeface="+mn-ea"/>
                <a:cs typeface="+mn-cs"/>
              </a:rPr>
              <a:t>IoU</a:t>
            </a:r>
            <a:r>
              <a:rPr lang="en-US" altLang="zh-CN" sz="1200" b="0" i="0" kern="1200" baseline="0" dirty="0" smtClean="0">
                <a:solidFill>
                  <a:schemeClr val="tx1"/>
                </a:solidFill>
                <a:effectLst/>
                <a:latin typeface="+mn-lt"/>
                <a:ea typeface="+mn-ea"/>
                <a:cs typeface="+mn-cs"/>
              </a:rPr>
              <a:t> of “After Refine” is much better than the </a:t>
            </a:r>
            <a:r>
              <a:rPr lang="en-US" altLang="zh-CN" sz="1200" b="0" i="0" kern="1200" baseline="0" dirty="0" err="1" smtClean="0">
                <a:solidFill>
                  <a:schemeClr val="tx1"/>
                </a:solidFill>
                <a:effectLst/>
                <a:latin typeface="+mn-lt"/>
                <a:ea typeface="+mn-ea"/>
                <a:cs typeface="+mn-cs"/>
              </a:rPr>
              <a:t>IoU</a:t>
            </a:r>
            <a:r>
              <a:rPr lang="en-US" altLang="zh-CN" sz="1200" b="0" i="0" kern="1200" baseline="0" dirty="0" smtClean="0">
                <a:solidFill>
                  <a:schemeClr val="tx1"/>
                </a:solidFill>
                <a:effectLst/>
                <a:latin typeface="+mn-lt"/>
                <a:ea typeface="+mn-ea"/>
                <a:cs typeface="+mn-cs"/>
              </a:rPr>
              <a:t> of the network without end-to-end training. It illustrates that our end-to-end training is necessary.</a:t>
            </a:r>
            <a:endParaRPr lang="zh-CN" altLang="zh-CN" sz="1200" b="0" i="1"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20</a:t>
            </a:fld>
            <a:endParaRPr lang="zh-CN" altLang="en-US"/>
          </a:p>
        </p:txBody>
      </p:sp>
    </p:spTree>
    <p:extLst>
      <p:ext uri="{BB962C8B-B14F-4D97-AF65-F5344CB8AC3E}">
        <p14:creationId xmlns:p14="http://schemas.microsoft.com/office/powerpoint/2010/main" val="10526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Here are some results on the synthetic data. While the coarse shapes may miss some shape details or be inconsistent with the image, our final shapes refined with single-view visual hulls are of high fidelity</a:t>
            </a:r>
            <a:r>
              <a:rPr lang="en-US" altLang="zh-CN" sz="1200" kern="1200" dirty="0" smtClean="0">
                <a:solidFill>
                  <a:schemeClr val="tx1"/>
                </a:solidFill>
                <a:effectLst/>
                <a:latin typeface="+mn-lt"/>
                <a:ea typeface="+mn-ea"/>
                <a:cs typeface="+mn-cs"/>
              </a:rPr>
              <a:t>. Our</a:t>
            </a:r>
            <a:r>
              <a:rPr lang="en-US" altLang="zh-CN" sz="1200" kern="1200" baseline="0" dirty="0" smtClean="0">
                <a:solidFill>
                  <a:schemeClr val="tx1"/>
                </a:solidFill>
                <a:effectLst/>
                <a:latin typeface="+mn-lt"/>
                <a:ea typeface="+mn-ea"/>
                <a:cs typeface="+mn-cs"/>
              </a:rPr>
              <a:t> approach preserves some shape details and consistencies.</a:t>
            </a:r>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21</a:t>
            </a:fld>
            <a:endParaRPr lang="zh-CN" altLang="en-US"/>
          </a:p>
        </p:txBody>
      </p:sp>
    </p:spTree>
    <p:extLst>
      <p:ext uri="{BB962C8B-B14F-4D97-AF65-F5344CB8AC3E}">
        <p14:creationId xmlns:p14="http://schemas.microsoft.com/office/powerpoint/2010/main" val="1677286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Here are the results of chair</a:t>
            </a:r>
            <a:r>
              <a:rPr kumimoji="1" lang="en-US" altLang="zh-CN" baseline="0" dirty="0" smtClean="0"/>
              <a:t> and sofa categories.</a:t>
            </a:r>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22</a:t>
            </a:fld>
            <a:endParaRPr lang="zh-CN" altLang="en-US"/>
          </a:p>
        </p:txBody>
      </p:sp>
    </p:spTree>
    <p:extLst>
      <p:ext uri="{BB962C8B-B14F-4D97-AF65-F5344CB8AC3E}">
        <p14:creationId xmlns:p14="http://schemas.microsoft.com/office/powerpoint/2010/main" val="1845887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This result presents the </a:t>
            </a:r>
            <a:r>
              <a:rPr lang="en-US" altLang="zh-CN" sz="1200" kern="1200" dirty="0" smtClean="0">
                <a:solidFill>
                  <a:schemeClr val="tx1"/>
                </a:solidFill>
                <a:effectLst/>
                <a:latin typeface="+mn-lt"/>
                <a:ea typeface="+mn-ea"/>
                <a:cs typeface="+mn-cs"/>
              </a:rPr>
              <a:t>comparisons between the coarse shape and the refined shape, </a:t>
            </a:r>
            <a:r>
              <a:rPr lang="en-US" altLang="zh-CN" sz="1200" kern="1200" dirty="0" smtClean="0">
                <a:solidFill>
                  <a:schemeClr val="tx1"/>
                </a:solidFill>
                <a:effectLst/>
                <a:latin typeface="+mn-lt"/>
                <a:ea typeface="+mn-ea"/>
                <a:cs typeface="+mn-cs"/>
              </a:rPr>
              <a:t>where the object IDs are uniformly sampled and sorted by the IoUs of coarse shapes. The efficacy of our refinement scheme can be clearly seen. It consistently benefits the shape reconstruction for most of the objects, despite none of them is seen before.</a:t>
            </a:r>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23</a:t>
            </a:fld>
            <a:endParaRPr lang="zh-CN" altLang="en-US"/>
          </a:p>
        </p:txBody>
      </p:sp>
    </p:spTree>
    <p:extLst>
      <p:ext uri="{BB962C8B-B14F-4D97-AF65-F5344CB8AC3E}">
        <p14:creationId xmlns:p14="http://schemas.microsoft.com/office/powerpoint/2010/main" val="2123162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Result comparison with the </a:t>
            </a:r>
            <a:r>
              <a:rPr lang="en-US" altLang="zh-CN" sz="1200" kern="1200" dirty="0" err="1" smtClean="0">
                <a:solidFill>
                  <a:schemeClr val="tx1"/>
                </a:solidFill>
                <a:effectLst/>
                <a:latin typeface="+mn-lt"/>
                <a:ea typeface="+mn-ea"/>
                <a:cs typeface="+mn-cs"/>
              </a:rPr>
              <a:t>MarrNet</a:t>
            </a:r>
            <a:r>
              <a:rPr lang="en-US" altLang="zh-CN" sz="1200" kern="1200" dirty="0" smtClean="0">
                <a:solidFill>
                  <a:schemeClr val="tx1"/>
                </a:solidFill>
                <a:effectLst/>
                <a:latin typeface="+mn-lt"/>
                <a:ea typeface="+mn-ea"/>
                <a:cs typeface="+mn-cs"/>
              </a:rPr>
              <a:t> method on ShapeNet </a:t>
            </a:r>
            <a:r>
              <a:rPr lang="en-US" altLang="zh-CN" sz="1200" kern="1200" dirty="0" smtClean="0">
                <a:solidFill>
                  <a:schemeClr val="tx1"/>
                </a:solidFill>
                <a:effectLst/>
                <a:latin typeface="+mn-lt"/>
                <a:ea typeface="+mn-ea"/>
                <a:cs typeface="+mn-cs"/>
              </a:rPr>
              <a:t>chairs.</a:t>
            </a:r>
            <a:r>
              <a:rPr lang="en-US" altLang="zh-CN" sz="1200" kern="1200" baseline="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MarrNet</a:t>
            </a:r>
            <a:r>
              <a:rPr lang="en-US" altLang="zh-CN" sz="1200" kern="1200" dirty="0" smtClean="0">
                <a:solidFill>
                  <a:schemeClr val="tx1"/>
                </a:solidFill>
                <a:effectLst/>
                <a:latin typeface="+mn-lt"/>
                <a:ea typeface="+mn-ea"/>
                <a:cs typeface="+mn-cs"/>
              </a:rPr>
              <a:t> is another</a:t>
            </a:r>
            <a:r>
              <a:rPr lang="en-US" altLang="zh-CN" sz="1200" kern="1200" baseline="0" dirty="0" smtClean="0">
                <a:solidFill>
                  <a:schemeClr val="tx1"/>
                </a:solidFill>
                <a:effectLst/>
                <a:latin typeface="+mn-lt"/>
                <a:ea typeface="+mn-ea"/>
                <a:cs typeface="+mn-cs"/>
              </a:rPr>
              <a:t> state-of-the-art single view 3D reconstruction method.</a:t>
            </a:r>
            <a:r>
              <a:rPr lang="en-US" altLang="zh-CN"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Top two rows</a:t>
            </a:r>
            <a:r>
              <a:rPr lang="en-US" altLang="zh-CN" sz="1200" kern="1200" baseline="0" dirty="0" smtClean="0">
                <a:solidFill>
                  <a:schemeClr val="tx1"/>
                </a:solidFill>
                <a:effectLst/>
                <a:latin typeface="+mn-lt"/>
                <a:ea typeface="+mn-ea"/>
                <a:cs typeface="+mn-cs"/>
              </a:rPr>
              <a:t> are</a:t>
            </a:r>
            <a:r>
              <a:rPr lang="en-US" altLang="zh-CN" sz="1200" kern="1200" dirty="0" smtClean="0">
                <a:solidFill>
                  <a:schemeClr val="tx1"/>
                </a:solidFill>
                <a:effectLst/>
                <a:latin typeface="+mn-lt"/>
                <a:ea typeface="+mn-ea"/>
                <a:cs typeface="+mn-cs"/>
              </a:rPr>
              <a:t> cherry-picked results of </a:t>
            </a:r>
            <a:r>
              <a:rPr lang="en-US" altLang="zh-CN" sz="1200" kern="1200" dirty="0" err="1" smtClean="0">
                <a:solidFill>
                  <a:schemeClr val="tx1"/>
                </a:solidFill>
                <a:effectLst/>
                <a:latin typeface="+mn-lt"/>
                <a:ea typeface="+mn-ea"/>
                <a:cs typeface="+mn-cs"/>
              </a:rPr>
              <a:t>MarrNet</a:t>
            </a:r>
            <a:r>
              <a:rPr lang="en-US" altLang="zh-CN" sz="1200" kern="1200" dirty="0" smtClean="0">
                <a:solidFill>
                  <a:schemeClr val="tx1"/>
                </a:solidFill>
                <a:effectLst/>
                <a:latin typeface="+mn-lt"/>
                <a:ea typeface="+mn-ea"/>
                <a:cs typeface="+mn-cs"/>
              </a:rPr>
              <a:t>, compared against our results. Bottom two rows</a:t>
            </a:r>
            <a:r>
              <a:rPr lang="en-US" altLang="zh-CN" sz="1200" kern="1200" baseline="0" dirty="0" smtClean="0">
                <a:solidFill>
                  <a:schemeClr val="tx1"/>
                </a:solidFill>
                <a:effectLst/>
                <a:latin typeface="+mn-lt"/>
                <a:ea typeface="+mn-ea"/>
                <a:cs typeface="+mn-cs"/>
              </a:rPr>
              <a:t> are </a:t>
            </a:r>
            <a:r>
              <a:rPr lang="en-US" altLang="zh-CN" sz="1200" kern="1200" dirty="0" smtClean="0">
                <a:solidFill>
                  <a:schemeClr val="tx1"/>
                </a:solidFill>
                <a:effectLst/>
                <a:latin typeface="+mn-lt"/>
                <a:ea typeface="+mn-ea"/>
                <a:cs typeface="+mn-cs"/>
              </a:rPr>
              <a:t>cherry-picked results of our method, compared against </a:t>
            </a:r>
            <a:r>
              <a:rPr lang="en-US" altLang="zh-CN" sz="1200" kern="1200" dirty="0" err="1" smtClean="0">
                <a:solidFill>
                  <a:schemeClr val="tx1"/>
                </a:solidFill>
                <a:effectLst/>
                <a:latin typeface="+mn-lt"/>
                <a:ea typeface="+mn-ea"/>
                <a:cs typeface="+mn-cs"/>
              </a:rPr>
              <a:t>MarrNet</a:t>
            </a:r>
            <a:r>
              <a:rPr lang="en-US" altLang="zh-CN" sz="1200" kern="1200" dirty="0" smtClean="0">
                <a:solidFill>
                  <a:schemeClr val="tx1"/>
                </a:solidFill>
                <a:effectLst/>
                <a:latin typeface="+mn-lt"/>
                <a:ea typeface="+mn-ea"/>
                <a:cs typeface="+mn-cs"/>
              </a:rPr>
              <a:t> results</a:t>
            </a:r>
            <a:r>
              <a:rPr lang="en-US" altLang="zh-CN" sz="1200" kern="1200" dirty="0" smtClean="0">
                <a:solidFill>
                  <a:schemeClr val="tx1"/>
                </a:solidFill>
                <a:effectLst/>
                <a:latin typeface="+mn-lt"/>
                <a:ea typeface="+mn-ea"/>
                <a:cs typeface="+mn-cs"/>
              </a:rPr>
              <a:t>. Our approach</a:t>
            </a:r>
            <a:r>
              <a:rPr lang="en-US" altLang="zh-CN" sz="1200" kern="1200" baseline="0" dirty="0" smtClean="0">
                <a:solidFill>
                  <a:schemeClr val="tx1"/>
                </a:solidFill>
                <a:effectLst/>
                <a:latin typeface="+mn-lt"/>
                <a:ea typeface="+mn-ea"/>
                <a:cs typeface="+mn-cs"/>
              </a:rPr>
              <a:t> preserves more details.</a:t>
            </a:r>
            <a:endParaRPr lang="en-US" altLang="zh-CN"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24</a:t>
            </a:fld>
            <a:endParaRPr lang="zh-CN" altLang="en-US"/>
          </a:p>
        </p:txBody>
      </p:sp>
    </p:spTree>
    <p:extLst>
      <p:ext uri="{BB962C8B-B14F-4D97-AF65-F5344CB8AC3E}">
        <p14:creationId xmlns:p14="http://schemas.microsoft.com/office/powerpoint/2010/main" val="1555792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Here some </a:t>
            </a:r>
            <a:r>
              <a:rPr lang="en-US" altLang="zh-CN" sz="1200" b="0" i="0" kern="1200" dirty="0" smtClean="0">
                <a:solidFill>
                  <a:schemeClr val="tx1"/>
                </a:solidFill>
                <a:effectLst/>
                <a:latin typeface="+mn-lt"/>
                <a:ea typeface="+mn-ea"/>
                <a:cs typeface="+mn-cs"/>
              </a:rPr>
              <a:t>qualitative</a:t>
            </a:r>
            <a:r>
              <a:rPr lang="en-US" altLang="zh-CN" sz="1200" kern="1200" dirty="0" smtClean="0">
                <a:solidFill>
                  <a:schemeClr val="tx1"/>
                </a:solidFill>
                <a:effectLst/>
                <a:latin typeface="+mn-lt"/>
                <a:ea typeface="+mn-ea"/>
                <a:cs typeface="+mn-cs"/>
              </a:rPr>
              <a:t> results on </a:t>
            </a:r>
            <a:r>
              <a:rPr lang="en-US" altLang="zh-CN" sz="1200" kern="1200" dirty="0" smtClean="0">
                <a:solidFill>
                  <a:schemeClr val="tx1"/>
                </a:solidFill>
                <a:effectLst/>
                <a:latin typeface="+mn-lt"/>
                <a:ea typeface="+mn-ea"/>
                <a:cs typeface="+mn-cs"/>
              </a:rPr>
              <a:t>real images</a:t>
            </a:r>
            <a:r>
              <a:rPr lang="en-US" altLang="zh-CN" sz="1200" kern="1200" dirty="0" smtClean="0">
                <a:solidFill>
                  <a:schemeClr val="tx1"/>
                </a:solidFill>
                <a:effectLst/>
                <a:latin typeface="+mn-lt"/>
                <a:ea typeface="+mn-ea"/>
                <a:cs typeface="+mn-cs"/>
              </a:rPr>
              <a:t>. The result</a:t>
            </a:r>
            <a:r>
              <a:rPr lang="en-US" altLang="zh-CN" sz="1200" kern="1200" baseline="0" dirty="0" smtClean="0">
                <a:solidFill>
                  <a:schemeClr val="tx1"/>
                </a:solidFill>
                <a:effectLst/>
                <a:latin typeface="+mn-lt"/>
                <a:ea typeface="+mn-ea"/>
                <a:cs typeface="+mn-cs"/>
              </a:rPr>
              <a:t> of a airplane and a car.</a:t>
            </a:r>
            <a:r>
              <a:rPr lang="en-US" altLang="zh-CN" sz="1200" kern="1200" dirty="0" smtClean="0">
                <a:solidFill>
                  <a:schemeClr val="tx1"/>
                </a:solidFill>
                <a:effectLst/>
                <a:latin typeface="+mn-lt"/>
                <a:ea typeface="+mn-ea"/>
                <a:cs typeface="+mn-cs"/>
              </a:rPr>
              <a:t> It can be seen that the</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coarse shapes of the plane is noisy. But with</a:t>
            </a:r>
            <a:r>
              <a:rPr lang="en-US" altLang="zh-CN" sz="1200" kern="1200" baseline="0" dirty="0" smtClean="0">
                <a:solidFill>
                  <a:schemeClr val="tx1"/>
                </a:solidFill>
                <a:effectLst/>
                <a:latin typeface="+mn-lt"/>
                <a:ea typeface="+mn-ea"/>
                <a:cs typeface="+mn-cs"/>
              </a:rPr>
              <a:t> the hint of visual hull, the refined shape is much better.</a:t>
            </a:r>
            <a:endParaRPr lang="en-US" altLang="zh-CN"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25</a:t>
            </a:fld>
            <a:endParaRPr lang="zh-CN" altLang="en-US"/>
          </a:p>
        </p:txBody>
      </p:sp>
    </p:spTree>
    <p:extLst>
      <p:ext uri="{BB962C8B-B14F-4D97-AF65-F5344CB8AC3E}">
        <p14:creationId xmlns:p14="http://schemas.microsoft.com/office/powerpoint/2010/main" val="2074569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Here </a:t>
            </a:r>
            <a:r>
              <a:rPr lang="en-US" altLang="zh-CN" sz="1200" kern="1200" dirty="0" smtClean="0">
                <a:solidFill>
                  <a:schemeClr val="tx1"/>
                </a:solidFill>
                <a:effectLst/>
                <a:latin typeface="+mn-lt"/>
                <a:ea typeface="+mn-ea"/>
                <a:cs typeface="+mn-cs"/>
              </a:rPr>
              <a:t>are</a:t>
            </a:r>
            <a:r>
              <a:rPr lang="en-US" altLang="zh-CN" sz="1200" kern="1200" baseline="0" dirty="0" smtClean="0">
                <a:solidFill>
                  <a:schemeClr val="tx1"/>
                </a:solidFill>
                <a:effectLst/>
                <a:latin typeface="+mn-lt"/>
                <a:ea typeface="+mn-ea"/>
                <a:cs typeface="+mn-cs"/>
              </a:rPr>
              <a:t> the results of chair and sofa. Our approach precisely recovers the style of the object in the image.</a:t>
            </a:r>
            <a:endParaRPr lang="zh-CN" altLang="zh-CN" sz="1200" kern="1200" dirty="0" smtClean="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26</a:t>
            </a:fld>
            <a:endParaRPr lang="zh-CN" altLang="en-US"/>
          </a:p>
        </p:txBody>
      </p:sp>
    </p:spTree>
    <p:extLst>
      <p:ext uri="{BB962C8B-B14F-4D97-AF65-F5344CB8AC3E}">
        <p14:creationId xmlns:p14="http://schemas.microsoft.com/office/powerpoint/2010/main" val="1075953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Here </a:t>
            </a:r>
            <a:r>
              <a:rPr lang="en-US" altLang="zh-CN" sz="1200" kern="1200" dirty="0" smtClean="0">
                <a:solidFill>
                  <a:schemeClr val="tx1"/>
                </a:solidFill>
                <a:effectLst/>
                <a:latin typeface="+mn-lt"/>
                <a:ea typeface="+mn-ea"/>
                <a:cs typeface="+mn-cs"/>
              </a:rPr>
              <a:t>is </a:t>
            </a:r>
            <a:r>
              <a:rPr lang="en-US" altLang="zh-CN" sz="1200" kern="1200" dirty="0" smtClean="0">
                <a:solidFill>
                  <a:schemeClr val="tx1"/>
                </a:solidFill>
                <a:effectLst/>
                <a:latin typeface="+mn-lt"/>
                <a:ea typeface="+mn-ea"/>
                <a:cs typeface="+mn-cs"/>
              </a:rPr>
              <a:t>the </a:t>
            </a:r>
            <a:r>
              <a:rPr lang="en-US" altLang="zh-CN" sz="1200" kern="1200" dirty="0" smtClean="0">
                <a:solidFill>
                  <a:schemeClr val="tx1"/>
                </a:solidFill>
                <a:effectLst/>
                <a:latin typeface="+mn-lt"/>
                <a:ea typeface="+mn-ea"/>
                <a:cs typeface="+mn-cs"/>
              </a:rPr>
              <a:t>running</a:t>
            </a:r>
            <a:r>
              <a:rPr lang="en-US" altLang="zh-CN" sz="1200" kern="1200" baseline="0" dirty="0" smtClean="0">
                <a:solidFill>
                  <a:schemeClr val="tx1"/>
                </a:solidFill>
                <a:effectLst/>
                <a:latin typeface="+mn-lt"/>
                <a:ea typeface="+mn-ea"/>
                <a:cs typeface="+mn-cs"/>
              </a:rPr>
              <a:t> time of our approach</a:t>
            </a:r>
            <a:r>
              <a:rPr lang="en-US" altLang="zh-CN" sz="1200" kern="1200" dirty="0" smtClean="0">
                <a:solidFill>
                  <a:schemeClr val="tx1"/>
                </a:solidFill>
                <a:effectLst/>
                <a:latin typeface="+mn-lt"/>
                <a:ea typeface="+mn-ea"/>
                <a:cs typeface="+mn-cs"/>
              </a:rPr>
              <a:t>. The</a:t>
            </a:r>
            <a:r>
              <a:rPr lang="en-US" altLang="zh-CN" sz="1200" kern="1200" baseline="0" dirty="0" smtClean="0">
                <a:solidFill>
                  <a:schemeClr val="tx1"/>
                </a:solidFill>
                <a:effectLst/>
                <a:latin typeface="+mn-lt"/>
                <a:ea typeface="+mn-ea"/>
                <a:cs typeface="+mn-cs"/>
              </a:rPr>
              <a:t> inference</a:t>
            </a:r>
            <a:r>
              <a:rPr lang="en-US" altLang="zh-CN" sz="1200" kern="1200" dirty="0" smtClean="0">
                <a:solidFill>
                  <a:schemeClr val="tx1"/>
                </a:solidFill>
                <a:effectLst/>
                <a:latin typeface="+mn-lt"/>
                <a:ea typeface="+mn-ea"/>
                <a:cs typeface="+mn-cs"/>
              </a:rPr>
              <a:t> takes about 18ms for one image. </a:t>
            </a:r>
            <a:r>
              <a:rPr lang="en-US" altLang="zh-CN" sz="1200" kern="1200" dirty="0" smtClean="0">
                <a:solidFill>
                  <a:schemeClr val="tx1"/>
                </a:solidFill>
                <a:effectLst/>
                <a:latin typeface="+mn-lt"/>
                <a:ea typeface="+mn-ea"/>
                <a:cs typeface="+mn-cs"/>
              </a:rPr>
              <a:t>Our network can do very fast inference.</a:t>
            </a:r>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27</a:t>
            </a:fld>
            <a:endParaRPr lang="zh-CN" altLang="en-US"/>
          </a:p>
        </p:txBody>
      </p:sp>
    </p:spTree>
    <p:extLst>
      <p:ext uri="{BB962C8B-B14F-4D97-AF65-F5344CB8AC3E}">
        <p14:creationId xmlns:p14="http://schemas.microsoft.com/office/powerpoint/2010/main" val="1964022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Here we</a:t>
            </a:r>
            <a:r>
              <a:rPr lang="en-US" altLang="zh-CN" sz="1200" kern="1200" baseline="0" dirty="0" smtClean="0">
                <a:solidFill>
                  <a:schemeClr val="tx1"/>
                </a:solidFill>
                <a:effectLst/>
                <a:latin typeface="+mn-lt"/>
                <a:ea typeface="+mn-ea"/>
                <a:cs typeface="+mn-cs"/>
              </a:rPr>
              <a:t> summary our contributions. </a:t>
            </a:r>
            <a:r>
              <a:rPr lang="en-US" altLang="zh-CN" sz="1200" kern="1200" dirty="0" smtClean="0">
                <a:solidFill>
                  <a:schemeClr val="tx1"/>
                </a:solidFill>
                <a:effectLst/>
                <a:latin typeface="+mn-lt"/>
                <a:ea typeface="+mn-ea"/>
                <a:cs typeface="+mn-cs"/>
              </a:rPr>
              <a:t>We </a:t>
            </a:r>
            <a:r>
              <a:rPr lang="en-US" altLang="zh-CN" sz="1200" kern="1200" dirty="0" smtClean="0">
                <a:solidFill>
                  <a:schemeClr val="tx1"/>
                </a:solidFill>
                <a:effectLst/>
                <a:latin typeface="+mn-lt"/>
                <a:ea typeface="+mn-ea"/>
                <a:cs typeface="+mn-cs"/>
              </a:rPr>
              <a:t>propose a novel 3D reconstruction neural network structure. We embed the domain knowledge into a Deep Neural Network. Performing reconstruction jointly with segmentation and pose estimation. We propose a novel, GPU-friendly probabilistic single-view visual hull layer.</a:t>
            </a:r>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961D7901-52B0-4B07-9045-D709FE0B51AA}" type="slidenum">
              <a:rPr lang="zh-CN" altLang="en-US" smtClean="0"/>
              <a:t>28</a:t>
            </a:fld>
            <a:endParaRPr lang="zh-CN" altLang="en-US"/>
          </a:p>
        </p:txBody>
      </p:sp>
    </p:spTree>
    <p:extLst>
      <p:ext uri="{BB962C8B-B14F-4D97-AF65-F5344CB8AC3E}">
        <p14:creationId xmlns:p14="http://schemas.microsoft.com/office/powerpoint/2010/main" val="62338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Most deep 3D reconstruction methods share the similar pipeline. A 2D CNN encodes the input image into a feature vector and then a 3D CNN decodes the feature vector into a 3D </a:t>
            </a:r>
            <a:r>
              <a:rPr lang="en-US" altLang="zh-CN" sz="1200" kern="1200" dirty="0" smtClean="0">
                <a:solidFill>
                  <a:schemeClr val="tx1"/>
                </a:solidFill>
                <a:effectLst/>
                <a:latin typeface="+mn-lt"/>
                <a:ea typeface="+mn-ea"/>
                <a:cs typeface="+mn-cs"/>
              </a:rPr>
              <a:t>volumetric </a:t>
            </a:r>
            <a:r>
              <a:rPr lang="en-US" altLang="zh-CN" sz="1200" kern="1200" dirty="0" smtClean="0">
                <a:solidFill>
                  <a:schemeClr val="tx1"/>
                </a:solidFill>
                <a:effectLst/>
                <a:latin typeface="+mn-lt"/>
                <a:ea typeface="+mn-ea"/>
                <a:cs typeface="+mn-cs"/>
              </a:rPr>
              <a:t>or a point set. But, the methods still have some problems.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61D7901-52B0-4B07-9045-D709FE0B51AA}" type="slidenum">
              <a:rPr lang="zh-CN" altLang="en-US" smtClean="0"/>
              <a:t>3</a:t>
            </a:fld>
            <a:endParaRPr lang="zh-CN" altLang="en-US"/>
          </a:p>
        </p:txBody>
      </p:sp>
    </p:spTree>
    <p:extLst>
      <p:ext uri="{BB962C8B-B14F-4D97-AF65-F5344CB8AC3E}">
        <p14:creationId xmlns:p14="http://schemas.microsoft.com/office/powerpoint/2010/main" val="346242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first problem, in many previous works, the input image can be taken from arbitrary-views while the ground truth locates in a canonical-view aligned coordinate system. The pose transformation is learnt implicitly by the neural network which causes intractable error. The second problem, the predicted results are unsatisfactory. The predicted shapes of neural network may miss details. The plausible shapes are inconsistent with the input images. Our approach tries to address those problems.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61D7901-52B0-4B07-9045-D709FE0B51AA}" type="slidenum">
              <a:rPr lang="zh-CN" altLang="en-US" smtClean="0"/>
              <a:t>4</a:t>
            </a:fld>
            <a:endParaRPr lang="zh-CN" altLang="en-US"/>
          </a:p>
        </p:txBody>
      </p:sp>
    </p:spTree>
    <p:extLst>
      <p:ext uri="{BB962C8B-B14F-4D97-AF65-F5344CB8AC3E}">
        <p14:creationId xmlns:p14="http://schemas.microsoft.com/office/powerpoint/2010/main" val="324046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Our core idea is inspired by the conventional 3D stereo. We hope to keep the 3D projection of the reconstruction consistent with the 2D input. We achieve this goal by estimate a single-view visual hull inside of the network to constrain the consistency between 3D projection and 2D input.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61D7901-52B0-4B07-9045-D709FE0B51AA}" type="slidenum">
              <a:rPr lang="zh-CN" altLang="en-US" smtClean="0"/>
              <a:t>5</a:t>
            </a:fld>
            <a:endParaRPr lang="zh-CN" altLang="en-US"/>
          </a:p>
        </p:txBody>
      </p:sp>
    </p:spTree>
    <p:extLst>
      <p:ext uri="{BB962C8B-B14F-4D97-AF65-F5344CB8AC3E}">
        <p14:creationId xmlns:p14="http://schemas.microsoft.com/office/powerpoint/2010/main" val="3785794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Here is the overview of our approach. Given an input image, </a:t>
            </a:r>
            <a:r>
              <a:rPr lang="en-US" altLang="zh-CN" sz="1200" i="1" kern="1200" dirty="0" smtClean="0">
                <a:solidFill>
                  <a:schemeClr val="tx1"/>
                </a:solidFill>
                <a:effectLst/>
                <a:latin typeface="+mn-lt"/>
                <a:ea typeface="+mn-ea"/>
                <a:cs typeface="+mn-cs"/>
              </a:rPr>
              <a:t>(click) </a:t>
            </a:r>
            <a:r>
              <a:rPr lang="en-US" altLang="zh-CN" sz="1200" kern="1200" dirty="0" smtClean="0">
                <a:solidFill>
                  <a:schemeClr val="tx1"/>
                </a:solidFill>
                <a:effectLst/>
                <a:latin typeface="+mn-lt"/>
                <a:ea typeface="+mn-ea"/>
                <a:cs typeface="+mn-cs"/>
              </a:rPr>
              <a:t>we </a:t>
            </a:r>
            <a:r>
              <a:rPr lang="en-US" altLang="zh-CN" sz="1200" kern="1200" dirty="0" smtClean="0">
                <a:solidFill>
                  <a:schemeClr val="tx1"/>
                </a:solidFill>
                <a:effectLst/>
                <a:latin typeface="+mn-lt"/>
                <a:ea typeface="+mn-ea"/>
                <a:cs typeface="+mn-cs"/>
              </a:rPr>
              <a:t>first predict the coarse shape</a:t>
            </a:r>
            <a:r>
              <a:rPr lang="en-US" altLang="zh-CN" sz="1200" kern="1200" dirty="0" smtClean="0">
                <a:solidFill>
                  <a:schemeClr val="tx1"/>
                </a:solidFill>
                <a:effectLst/>
                <a:latin typeface="+mn-lt"/>
                <a:ea typeface="+mn-ea"/>
                <a:cs typeface="+mn-cs"/>
              </a:rPr>
              <a:t>, which is represented as discrete</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3D volumetric</a:t>
            </a:r>
            <a:r>
              <a:rPr lang="en-US" altLang="zh-CN" sz="1200" kern="1200" baseline="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the 2D </a:t>
            </a:r>
            <a:r>
              <a:rPr lang="en-US" altLang="zh-CN" sz="1200" kern="1200" dirty="0" smtClean="0">
                <a:solidFill>
                  <a:schemeClr val="tx1"/>
                </a:solidFill>
                <a:effectLst/>
                <a:latin typeface="+mn-lt"/>
                <a:ea typeface="+mn-ea"/>
                <a:cs typeface="+mn-cs"/>
              </a:rPr>
              <a:t>silhouette and the pose of the object by three CNNs. </a:t>
            </a:r>
            <a:endParaRPr lang="en-US" altLang="zh-CN" sz="1200" kern="1200" dirty="0" smtClean="0">
              <a:solidFill>
                <a:schemeClr val="tx1"/>
              </a:solidFill>
              <a:effectLst/>
              <a:latin typeface="+mn-lt"/>
              <a:ea typeface="+mn-ea"/>
              <a:cs typeface="+mn-cs"/>
            </a:endParaRPr>
          </a:p>
          <a:p>
            <a:r>
              <a:rPr lang="en-US" altLang="zh-CN" sz="1200" i="1" kern="1200" dirty="0" smtClean="0">
                <a:solidFill>
                  <a:schemeClr val="tx1"/>
                </a:solidFill>
                <a:effectLst/>
                <a:latin typeface="+mn-lt"/>
                <a:ea typeface="+mn-ea"/>
                <a:cs typeface="+mn-cs"/>
              </a:rPr>
              <a:t>(click) </a:t>
            </a:r>
            <a:r>
              <a:rPr lang="en-US" altLang="zh-CN" sz="1200" kern="1200" dirty="0" smtClean="0">
                <a:solidFill>
                  <a:schemeClr val="tx1"/>
                </a:solidFill>
                <a:effectLst/>
                <a:latin typeface="+mn-lt"/>
                <a:ea typeface="+mn-ea"/>
                <a:cs typeface="+mn-cs"/>
              </a:rPr>
              <a:t>With </a:t>
            </a:r>
            <a:r>
              <a:rPr lang="en-US" altLang="zh-CN" sz="1200" kern="1200" dirty="0" smtClean="0">
                <a:solidFill>
                  <a:schemeClr val="tx1"/>
                </a:solidFill>
                <a:effectLst/>
                <a:latin typeface="+mn-lt"/>
                <a:ea typeface="+mn-ea"/>
                <a:cs typeface="+mn-cs"/>
              </a:rPr>
              <a:t>the pose parameters, we can </a:t>
            </a:r>
            <a:r>
              <a:rPr lang="en-US" altLang="zh-CN" sz="1200" kern="1200" dirty="0" smtClean="0">
                <a:solidFill>
                  <a:schemeClr val="tx1"/>
                </a:solidFill>
                <a:effectLst/>
                <a:latin typeface="+mn-lt"/>
                <a:ea typeface="+mn-ea"/>
                <a:cs typeface="+mn-cs"/>
              </a:rPr>
              <a:t>inversely-project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a:t>
            </a:r>
            <a:r>
              <a:rPr lang="en-US" altLang="zh-CN" sz="1200" kern="1200" dirty="0" smtClean="0">
                <a:solidFill>
                  <a:schemeClr val="tx1"/>
                </a:solidFill>
                <a:effectLst/>
                <a:latin typeface="+mn-lt"/>
                <a:ea typeface="+mn-ea"/>
                <a:cs typeface="+mn-cs"/>
              </a:rPr>
              <a:t>silhouette into a single-view visual hull by our PSVH layer. </a:t>
            </a:r>
            <a:endParaRPr lang="en-US" altLang="zh-CN" sz="1200" kern="1200" dirty="0" smtClean="0">
              <a:solidFill>
                <a:schemeClr val="tx1"/>
              </a:solidFill>
              <a:effectLst/>
              <a:latin typeface="+mn-lt"/>
              <a:ea typeface="+mn-ea"/>
              <a:cs typeface="+mn-cs"/>
            </a:endParaRPr>
          </a:p>
          <a:p>
            <a:r>
              <a:rPr lang="en-US" altLang="zh-CN" sz="1200" i="1" kern="1200" dirty="0" smtClean="0">
                <a:solidFill>
                  <a:schemeClr val="tx1"/>
                </a:solidFill>
                <a:effectLst/>
                <a:latin typeface="+mn-lt"/>
                <a:ea typeface="+mn-ea"/>
                <a:cs typeface="+mn-cs"/>
              </a:rPr>
              <a:t>(click) </a:t>
            </a:r>
            <a:r>
              <a:rPr lang="en-US" altLang="zh-CN" sz="1200" kern="1200" dirty="0" smtClean="0">
                <a:solidFill>
                  <a:schemeClr val="tx1"/>
                </a:solidFill>
                <a:effectLst/>
                <a:latin typeface="+mn-lt"/>
                <a:ea typeface="+mn-ea"/>
                <a:cs typeface="+mn-cs"/>
              </a:rPr>
              <a:t>Finally</a:t>
            </a:r>
            <a:r>
              <a:rPr lang="en-US" altLang="zh-CN" sz="1200" kern="1200" dirty="0" smtClean="0">
                <a:solidFill>
                  <a:schemeClr val="tx1"/>
                </a:solidFill>
                <a:effectLst/>
                <a:latin typeface="+mn-lt"/>
                <a:ea typeface="+mn-ea"/>
                <a:cs typeface="+mn-cs"/>
              </a:rPr>
              <a:t>, we feed the visual hull and the coarse shape into the refinement network to get the refined 3D shape.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61D7901-52B0-4B07-9045-D709FE0B51AA}" type="slidenum">
              <a:rPr lang="zh-CN" altLang="en-US" smtClean="0"/>
              <a:t>6</a:t>
            </a:fld>
            <a:endParaRPr lang="zh-CN" altLang="en-US"/>
          </a:p>
        </p:txBody>
      </p:sp>
    </p:spTree>
    <p:extLst>
      <p:ext uri="{BB962C8B-B14F-4D97-AF65-F5344CB8AC3E}">
        <p14:creationId xmlns:p14="http://schemas.microsoft.com/office/powerpoint/2010/main" val="50757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Here are the components of our approach.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61D7901-52B0-4B07-9045-D709FE0B51AA}" type="slidenum">
              <a:rPr lang="zh-CN" altLang="en-US" smtClean="0"/>
              <a:t>7</a:t>
            </a:fld>
            <a:endParaRPr lang="zh-CN" altLang="en-US"/>
          </a:p>
        </p:txBody>
      </p:sp>
    </p:spTree>
    <p:extLst>
      <p:ext uri="{BB962C8B-B14F-4D97-AF65-F5344CB8AC3E}">
        <p14:creationId xmlns:p14="http://schemas.microsoft.com/office/powerpoint/2010/main" val="83950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first part</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is </a:t>
            </a:r>
            <a:r>
              <a:rPr lang="en-US" altLang="zh-CN" sz="1200" kern="1200" dirty="0" smtClean="0">
                <a:solidFill>
                  <a:schemeClr val="tx1"/>
                </a:solidFill>
                <a:effectLst/>
                <a:latin typeface="+mn-lt"/>
                <a:ea typeface="+mn-ea"/>
                <a:cs typeface="+mn-cs"/>
              </a:rPr>
              <a:t>the V-Net that predict the coarse shape by an encoder/decoder </a:t>
            </a:r>
            <a:r>
              <a:rPr lang="en-US" altLang="zh-CN" sz="1200" kern="1200" dirty="0" smtClean="0">
                <a:solidFill>
                  <a:schemeClr val="tx1"/>
                </a:solidFill>
                <a:effectLst/>
                <a:latin typeface="+mn-lt"/>
                <a:ea typeface="+mn-ea"/>
                <a:cs typeface="+mn-cs"/>
              </a:rPr>
              <a:t>CNN. </a:t>
            </a:r>
            <a:r>
              <a:rPr lang="en-US" altLang="zh-CN" sz="1200" kern="1200" baseline="0" dirty="0" smtClean="0">
                <a:solidFill>
                  <a:schemeClr val="tx1"/>
                </a:solidFill>
                <a:effectLst/>
                <a:latin typeface="+mn-lt"/>
                <a:ea typeface="+mn-ea"/>
                <a:cs typeface="+mn-cs"/>
              </a:rPr>
              <a:t>We formulate the reconstruction as the prediction of the occupancy probability distribution in 3D space. More specifically, for each voxel, we predict the probability that the voxel is occupied, ranging from 0 to 1.</a:t>
            </a:r>
            <a:endParaRPr lang="zh-CN" altLang="en-US" dirty="0"/>
          </a:p>
        </p:txBody>
      </p:sp>
      <p:sp>
        <p:nvSpPr>
          <p:cNvPr id="4" name="灯片编号占位符 3"/>
          <p:cNvSpPr>
            <a:spLocks noGrp="1"/>
          </p:cNvSpPr>
          <p:nvPr>
            <p:ph type="sldNum" sz="quarter" idx="10"/>
          </p:nvPr>
        </p:nvSpPr>
        <p:spPr/>
        <p:txBody>
          <a:bodyPr/>
          <a:lstStyle/>
          <a:p>
            <a:fld id="{961D7901-52B0-4B07-9045-D709FE0B51AA}" type="slidenum">
              <a:rPr lang="zh-CN" altLang="en-US" smtClean="0"/>
              <a:t>8</a:t>
            </a:fld>
            <a:endParaRPr lang="zh-CN" altLang="en-US"/>
          </a:p>
        </p:txBody>
      </p:sp>
    </p:spTree>
    <p:extLst>
      <p:ext uri="{BB962C8B-B14F-4D97-AF65-F5344CB8AC3E}">
        <p14:creationId xmlns:p14="http://schemas.microsoft.com/office/powerpoint/2010/main" val="366113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second part</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is </a:t>
            </a:r>
            <a:r>
              <a:rPr lang="en-US" altLang="zh-CN" sz="1200" kern="1200" dirty="0" smtClean="0">
                <a:solidFill>
                  <a:schemeClr val="tx1"/>
                </a:solidFill>
                <a:effectLst/>
                <a:latin typeface="+mn-lt"/>
                <a:ea typeface="+mn-ea"/>
                <a:cs typeface="+mn-cs"/>
              </a:rPr>
              <a:t>the P-Net that predict the </a:t>
            </a:r>
            <a:r>
              <a:rPr lang="en-US" altLang="zh-CN" sz="1200" kern="1200" dirty="0" smtClean="0">
                <a:solidFill>
                  <a:schemeClr val="tx1"/>
                </a:solidFill>
                <a:effectLst/>
                <a:latin typeface="+mn-lt"/>
                <a:ea typeface="+mn-ea"/>
                <a:cs typeface="+mn-cs"/>
              </a:rPr>
              <a:t>pose of the object </a:t>
            </a:r>
            <a:r>
              <a:rPr lang="en-US" altLang="zh-CN" sz="1200" kern="1200" dirty="0" smtClean="0">
                <a:solidFill>
                  <a:schemeClr val="tx1"/>
                </a:solidFill>
                <a:effectLst/>
                <a:latin typeface="+mn-lt"/>
                <a:ea typeface="+mn-ea"/>
                <a:cs typeface="+mn-cs"/>
              </a:rPr>
              <a:t>and the camera </a:t>
            </a:r>
            <a:r>
              <a:rPr lang="en-US" altLang="zh-CN" sz="1200" kern="1200" dirty="0" smtClean="0">
                <a:solidFill>
                  <a:schemeClr val="tx1"/>
                </a:solidFill>
                <a:effectLst/>
                <a:latin typeface="+mn-lt"/>
                <a:ea typeface="+mn-ea"/>
                <a:cs typeface="+mn-cs"/>
              </a:rPr>
              <a:t>parameters.</a:t>
            </a:r>
            <a:r>
              <a:rPr lang="en-US" altLang="zh-CN" sz="1200" kern="1200" baseline="0" dirty="0" smtClean="0">
                <a:solidFill>
                  <a:schemeClr val="tx1"/>
                </a:solidFill>
                <a:effectLst/>
                <a:latin typeface="+mn-lt"/>
                <a:ea typeface="+mn-ea"/>
                <a:cs typeface="+mn-cs"/>
              </a:rPr>
              <a:t> The pose of the object is represented by three Euler angles. The camera parameters are x/y directional translations in the projection plane and the distance between the camera and the center of the object.</a:t>
            </a:r>
            <a:r>
              <a:rPr lang="en-US" altLang="zh-CN"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 formulate the estimation as a regression problem and estimate the parameters by a </a:t>
            </a:r>
            <a:r>
              <a:rPr lang="en-US" altLang="zh-CN" sz="1200" kern="1200" dirty="0" smtClean="0">
                <a:solidFill>
                  <a:schemeClr val="tx1"/>
                </a:solidFill>
                <a:effectLst/>
                <a:latin typeface="+mn-lt"/>
                <a:ea typeface="+mn-ea"/>
                <a:cs typeface="+mn-cs"/>
              </a:rPr>
              <a:t>network.</a:t>
            </a:r>
            <a:endParaRPr lang="zh-CN" altLang="en-US" dirty="0"/>
          </a:p>
        </p:txBody>
      </p:sp>
      <p:sp>
        <p:nvSpPr>
          <p:cNvPr id="4" name="灯片编号占位符 3"/>
          <p:cNvSpPr>
            <a:spLocks noGrp="1"/>
          </p:cNvSpPr>
          <p:nvPr>
            <p:ph type="sldNum" sz="quarter" idx="10"/>
          </p:nvPr>
        </p:nvSpPr>
        <p:spPr/>
        <p:txBody>
          <a:bodyPr/>
          <a:lstStyle/>
          <a:p>
            <a:fld id="{961D7901-52B0-4B07-9045-D709FE0B51AA}" type="slidenum">
              <a:rPr lang="zh-CN" altLang="en-US" smtClean="0"/>
              <a:t>9</a:t>
            </a:fld>
            <a:endParaRPr lang="zh-CN" altLang="en-US"/>
          </a:p>
        </p:txBody>
      </p:sp>
    </p:spTree>
    <p:extLst>
      <p:ext uri="{BB962C8B-B14F-4D97-AF65-F5344CB8AC3E}">
        <p14:creationId xmlns:p14="http://schemas.microsoft.com/office/powerpoint/2010/main" val="76957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C9E81BBB-B71A-43D0-873E-14AC93928D89}" type="datetimeFigureOut">
              <a:rPr lang="zh-CN" altLang="en-US" smtClean="0"/>
              <a:t>2019/1/26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20F6FA-5D04-49DC-9F5F-3BAE3F5003DB}" type="slidenum">
              <a:rPr lang="zh-CN" altLang="en-US" smtClean="0"/>
              <a:t>‹#›</a:t>
            </a:fld>
            <a:endParaRPr lang="zh-CN" altLang="en-US"/>
          </a:p>
        </p:txBody>
      </p:sp>
    </p:spTree>
    <p:extLst>
      <p:ext uri="{BB962C8B-B14F-4D97-AF65-F5344CB8AC3E}">
        <p14:creationId xmlns:p14="http://schemas.microsoft.com/office/powerpoint/2010/main" val="298165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E81BBB-B71A-43D0-873E-14AC93928D89}" type="datetimeFigureOut">
              <a:rPr lang="zh-CN" altLang="en-US" smtClean="0"/>
              <a:t>2019/1/26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20F6FA-5D04-49DC-9F5F-3BAE3F5003DB}" type="slidenum">
              <a:rPr lang="zh-CN" altLang="en-US" smtClean="0"/>
              <a:t>‹#›</a:t>
            </a:fld>
            <a:endParaRPr lang="zh-CN" altLang="en-US"/>
          </a:p>
        </p:txBody>
      </p:sp>
    </p:spTree>
    <p:extLst>
      <p:ext uri="{BB962C8B-B14F-4D97-AF65-F5344CB8AC3E}">
        <p14:creationId xmlns:p14="http://schemas.microsoft.com/office/powerpoint/2010/main" val="141077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E81BBB-B71A-43D0-873E-14AC93928D89}" type="datetimeFigureOut">
              <a:rPr lang="zh-CN" altLang="en-US" smtClean="0"/>
              <a:t>2019/1/26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20F6FA-5D04-49DC-9F5F-3BAE3F5003DB}" type="slidenum">
              <a:rPr lang="zh-CN" altLang="en-US" smtClean="0"/>
              <a:t>‹#›</a:t>
            </a:fld>
            <a:endParaRPr lang="zh-CN" altLang="en-US"/>
          </a:p>
        </p:txBody>
      </p:sp>
    </p:spTree>
    <p:extLst>
      <p:ext uri="{BB962C8B-B14F-4D97-AF65-F5344CB8AC3E}">
        <p14:creationId xmlns:p14="http://schemas.microsoft.com/office/powerpoint/2010/main" val="264598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E81BBB-B71A-43D0-873E-14AC93928D89}" type="datetimeFigureOut">
              <a:rPr lang="zh-CN" altLang="en-US" smtClean="0"/>
              <a:t>2019/1/26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20F6FA-5D04-49DC-9F5F-3BAE3F5003DB}" type="slidenum">
              <a:rPr lang="zh-CN" altLang="en-US" smtClean="0"/>
              <a:t>‹#›</a:t>
            </a:fld>
            <a:endParaRPr lang="zh-CN" altLang="en-US"/>
          </a:p>
        </p:txBody>
      </p:sp>
    </p:spTree>
    <p:extLst>
      <p:ext uri="{BB962C8B-B14F-4D97-AF65-F5344CB8AC3E}">
        <p14:creationId xmlns:p14="http://schemas.microsoft.com/office/powerpoint/2010/main" val="96185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C9E81BBB-B71A-43D0-873E-14AC93928D89}" type="datetimeFigureOut">
              <a:rPr lang="zh-CN" altLang="en-US" smtClean="0"/>
              <a:t>2019/1/26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20F6FA-5D04-49DC-9F5F-3BAE3F5003DB}" type="slidenum">
              <a:rPr lang="zh-CN" altLang="en-US" smtClean="0"/>
              <a:t>‹#›</a:t>
            </a:fld>
            <a:endParaRPr lang="zh-CN" altLang="en-US"/>
          </a:p>
        </p:txBody>
      </p:sp>
    </p:spTree>
    <p:extLst>
      <p:ext uri="{BB962C8B-B14F-4D97-AF65-F5344CB8AC3E}">
        <p14:creationId xmlns:p14="http://schemas.microsoft.com/office/powerpoint/2010/main" val="391326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9E81BBB-B71A-43D0-873E-14AC93928D89}" type="datetimeFigureOut">
              <a:rPr lang="zh-CN" altLang="en-US" smtClean="0"/>
              <a:t>2019/1/26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20F6FA-5D04-49DC-9F5F-3BAE3F5003DB}" type="slidenum">
              <a:rPr lang="zh-CN" altLang="en-US" smtClean="0"/>
              <a:t>‹#›</a:t>
            </a:fld>
            <a:endParaRPr lang="zh-CN" altLang="en-US"/>
          </a:p>
        </p:txBody>
      </p:sp>
    </p:spTree>
    <p:extLst>
      <p:ext uri="{BB962C8B-B14F-4D97-AF65-F5344CB8AC3E}">
        <p14:creationId xmlns:p14="http://schemas.microsoft.com/office/powerpoint/2010/main" val="35375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9E81BBB-B71A-43D0-873E-14AC93928D89}" type="datetimeFigureOut">
              <a:rPr lang="zh-CN" altLang="en-US" smtClean="0"/>
              <a:t>2019/1/26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20F6FA-5D04-49DC-9F5F-3BAE3F5003DB}" type="slidenum">
              <a:rPr lang="zh-CN" altLang="en-US" smtClean="0"/>
              <a:t>‹#›</a:t>
            </a:fld>
            <a:endParaRPr lang="zh-CN" altLang="en-US"/>
          </a:p>
        </p:txBody>
      </p:sp>
    </p:spTree>
    <p:extLst>
      <p:ext uri="{BB962C8B-B14F-4D97-AF65-F5344CB8AC3E}">
        <p14:creationId xmlns:p14="http://schemas.microsoft.com/office/powerpoint/2010/main" val="80106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E81BBB-B71A-43D0-873E-14AC93928D89}" type="datetimeFigureOut">
              <a:rPr lang="zh-CN" altLang="en-US" smtClean="0"/>
              <a:t>2019/1/26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20F6FA-5D04-49DC-9F5F-3BAE3F5003DB}" type="slidenum">
              <a:rPr lang="zh-CN" altLang="en-US" smtClean="0"/>
              <a:t>‹#›</a:t>
            </a:fld>
            <a:endParaRPr lang="zh-CN" altLang="en-US"/>
          </a:p>
        </p:txBody>
      </p:sp>
    </p:spTree>
    <p:extLst>
      <p:ext uri="{BB962C8B-B14F-4D97-AF65-F5344CB8AC3E}">
        <p14:creationId xmlns:p14="http://schemas.microsoft.com/office/powerpoint/2010/main" val="270023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E81BBB-B71A-43D0-873E-14AC93928D89}" type="datetimeFigureOut">
              <a:rPr lang="zh-CN" altLang="en-US" smtClean="0"/>
              <a:t>2019/1/26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20F6FA-5D04-49DC-9F5F-3BAE3F5003DB}" type="slidenum">
              <a:rPr lang="zh-CN" altLang="en-US" smtClean="0"/>
              <a:t>‹#›</a:t>
            </a:fld>
            <a:endParaRPr lang="zh-CN" altLang="en-US"/>
          </a:p>
        </p:txBody>
      </p:sp>
    </p:spTree>
    <p:extLst>
      <p:ext uri="{BB962C8B-B14F-4D97-AF65-F5344CB8AC3E}">
        <p14:creationId xmlns:p14="http://schemas.microsoft.com/office/powerpoint/2010/main" val="270350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9E81BBB-B71A-43D0-873E-14AC93928D89}" type="datetimeFigureOut">
              <a:rPr lang="zh-CN" altLang="en-US" smtClean="0"/>
              <a:t>2019/1/26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20F6FA-5D04-49DC-9F5F-3BAE3F5003DB}" type="slidenum">
              <a:rPr lang="zh-CN" altLang="en-US" smtClean="0"/>
              <a:t>‹#›</a:t>
            </a:fld>
            <a:endParaRPr lang="zh-CN" altLang="en-US"/>
          </a:p>
        </p:txBody>
      </p:sp>
    </p:spTree>
    <p:extLst>
      <p:ext uri="{BB962C8B-B14F-4D97-AF65-F5344CB8AC3E}">
        <p14:creationId xmlns:p14="http://schemas.microsoft.com/office/powerpoint/2010/main" val="61968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9E81BBB-B71A-43D0-873E-14AC93928D89}" type="datetimeFigureOut">
              <a:rPr lang="zh-CN" altLang="en-US" smtClean="0"/>
              <a:t>2019/1/26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20F6FA-5D04-49DC-9F5F-3BAE3F5003DB}" type="slidenum">
              <a:rPr lang="zh-CN" altLang="en-US" smtClean="0"/>
              <a:t>‹#›</a:t>
            </a:fld>
            <a:endParaRPr lang="zh-CN" altLang="en-US"/>
          </a:p>
        </p:txBody>
      </p:sp>
    </p:spTree>
    <p:extLst>
      <p:ext uri="{BB962C8B-B14F-4D97-AF65-F5344CB8AC3E}">
        <p14:creationId xmlns:p14="http://schemas.microsoft.com/office/powerpoint/2010/main" val="31822508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81BBB-B71A-43D0-873E-14AC93928D89}" type="datetimeFigureOut">
              <a:rPr lang="zh-CN" altLang="en-US" smtClean="0"/>
              <a:t>2019/1/26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0F6FA-5D04-49DC-9F5F-3BAE3F5003DB}" type="slidenum">
              <a:rPr lang="zh-CN" altLang="en-US" smtClean="0"/>
              <a:t>‹#›</a:t>
            </a:fld>
            <a:endParaRPr lang="zh-CN" altLang="en-US"/>
          </a:p>
        </p:txBody>
      </p:sp>
    </p:spTree>
    <p:extLst>
      <p:ext uri="{BB962C8B-B14F-4D97-AF65-F5344CB8AC3E}">
        <p14:creationId xmlns:p14="http://schemas.microsoft.com/office/powerpoint/2010/main" val="3432885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9" Type="http://schemas.microsoft.com/office/2007/relationships/hdphoto" Target="../media/hdphoto3.wdp"/><Relationship Id="rId20" Type="http://schemas.microsoft.com/office/2007/relationships/hdphoto" Target="../media/hdphoto8.wdp"/><Relationship Id="rId21" Type="http://schemas.openxmlformats.org/officeDocument/2006/relationships/image" Target="../media/image29.png"/><Relationship Id="rId22" Type="http://schemas.microsoft.com/office/2007/relationships/hdphoto" Target="../media/hdphoto9.wdp"/><Relationship Id="rId23" Type="http://schemas.openxmlformats.org/officeDocument/2006/relationships/image" Target="../media/image30.png"/><Relationship Id="rId24" Type="http://schemas.microsoft.com/office/2007/relationships/hdphoto" Target="../media/hdphoto10.wdp"/><Relationship Id="rId25" Type="http://schemas.openxmlformats.org/officeDocument/2006/relationships/image" Target="../media/image31.png"/><Relationship Id="rId26" Type="http://schemas.microsoft.com/office/2007/relationships/hdphoto" Target="../media/hdphoto11.wdp"/><Relationship Id="rId27" Type="http://schemas.openxmlformats.org/officeDocument/2006/relationships/image" Target="../media/image32.png"/><Relationship Id="rId28" Type="http://schemas.microsoft.com/office/2007/relationships/hdphoto" Target="../media/hdphoto12.wdp"/><Relationship Id="rId29" Type="http://schemas.openxmlformats.org/officeDocument/2006/relationships/image" Target="../media/image33.png"/><Relationship Id="rId30" Type="http://schemas.microsoft.com/office/2007/relationships/hdphoto" Target="../media/hdphoto13.wdp"/><Relationship Id="rId10" Type="http://schemas.openxmlformats.org/officeDocument/2006/relationships/image" Target="../media/image23.gif"/><Relationship Id="rId11" Type="http://schemas.openxmlformats.org/officeDocument/2006/relationships/image" Target="../media/image24.png"/><Relationship Id="rId12" Type="http://schemas.microsoft.com/office/2007/relationships/hdphoto" Target="../media/hdphoto4.wdp"/><Relationship Id="rId13" Type="http://schemas.openxmlformats.org/officeDocument/2006/relationships/image" Target="../media/image25.png"/><Relationship Id="rId14" Type="http://schemas.microsoft.com/office/2007/relationships/hdphoto" Target="../media/hdphoto5.wdp"/><Relationship Id="rId15" Type="http://schemas.openxmlformats.org/officeDocument/2006/relationships/image" Target="../media/image26.png"/><Relationship Id="rId16" Type="http://schemas.microsoft.com/office/2007/relationships/hdphoto" Target="../media/hdphoto6.wdp"/><Relationship Id="rId17" Type="http://schemas.openxmlformats.org/officeDocument/2006/relationships/image" Target="../media/image27.png"/><Relationship Id="rId18" Type="http://schemas.microsoft.com/office/2007/relationships/hdphoto" Target="../media/hdphoto7.wdp"/><Relationship Id="rId1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microsoft.com/office/2007/relationships/hdphoto" Target="../media/hdphoto1.wdp"/><Relationship Id="rId5" Type="http://schemas.openxmlformats.org/officeDocument/2006/relationships/image" Target="../media/image20.jpg"/><Relationship Id="rId6" Type="http://schemas.openxmlformats.org/officeDocument/2006/relationships/image" Target="../media/image21.png"/><Relationship Id="rId7" Type="http://schemas.microsoft.com/office/2007/relationships/hdphoto" Target="../media/hdphoto2.wdp"/><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9" Type="http://schemas.microsoft.com/office/2007/relationships/hdphoto" Target="../media/hdphoto3.wdp"/><Relationship Id="rId20" Type="http://schemas.microsoft.com/office/2007/relationships/hdphoto" Target="../media/hdphoto8.wdp"/><Relationship Id="rId21" Type="http://schemas.openxmlformats.org/officeDocument/2006/relationships/image" Target="../media/image29.png"/><Relationship Id="rId22" Type="http://schemas.microsoft.com/office/2007/relationships/hdphoto" Target="../media/hdphoto9.wdp"/><Relationship Id="rId23" Type="http://schemas.openxmlformats.org/officeDocument/2006/relationships/image" Target="../media/image30.png"/><Relationship Id="rId24" Type="http://schemas.microsoft.com/office/2007/relationships/hdphoto" Target="../media/hdphoto10.wdp"/><Relationship Id="rId25" Type="http://schemas.openxmlformats.org/officeDocument/2006/relationships/image" Target="../media/image31.png"/><Relationship Id="rId26" Type="http://schemas.microsoft.com/office/2007/relationships/hdphoto" Target="../media/hdphoto11.wdp"/><Relationship Id="rId27" Type="http://schemas.openxmlformats.org/officeDocument/2006/relationships/image" Target="../media/image32.png"/><Relationship Id="rId28" Type="http://schemas.microsoft.com/office/2007/relationships/hdphoto" Target="../media/hdphoto12.wdp"/><Relationship Id="rId29" Type="http://schemas.openxmlformats.org/officeDocument/2006/relationships/image" Target="../media/image33.png"/><Relationship Id="rId30" Type="http://schemas.microsoft.com/office/2007/relationships/hdphoto" Target="../media/hdphoto13.wdp"/><Relationship Id="rId10" Type="http://schemas.openxmlformats.org/officeDocument/2006/relationships/image" Target="../media/image23.gif"/><Relationship Id="rId11" Type="http://schemas.openxmlformats.org/officeDocument/2006/relationships/image" Target="../media/image24.png"/><Relationship Id="rId12" Type="http://schemas.microsoft.com/office/2007/relationships/hdphoto" Target="../media/hdphoto4.wdp"/><Relationship Id="rId13" Type="http://schemas.openxmlformats.org/officeDocument/2006/relationships/image" Target="../media/image25.png"/><Relationship Id="rId14" Type="http://schemas.microsoft.com/office/2007/relationships/hdphoto" Target="../media/hdphoto5.wdp"/><Relationship Id="rId15" Type="http://schemas.openxmlformats.org/officeDocument/2006/relationships/image" Target="../media/image26.png"/><Relationship Id="rId16" Type="http://schemas.microsoft.com/office/2007/relationships/hdphoto" Target="../media/hdphoto6.wdp"/><Relationship Id="rId17" Type="http://schemas.openxmlformats.org/officeDocument/2006/relationships/image" Target="../media/image27.png"/><Relationship Id="rId18" Type="http://schemas.microsoft.com/office/2007/relationships/hdphoto" Target="../media/hdphoto7.wdp"/><Relationship Id="rId1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microsoft.com/office/2007/relationships/hdphoto" Target="../media/hdphoto1.wdp"/><Relationship Id="rId5" Type="http://schemas.openxmlformats.org/officeDocument/2006/relationships/image" Target="../media/image20.jpg"/><Relationship Id="rId6" Type="http://schemas.openxmlformats.org/officeDocument/2006/relationships/image" Target="../media/image21.png"/><Relationship Id="rId7" Type="http://schemas.microsoft.com/office/2007/relationships/hdphoto" Target="../media/hdphoto2.wdp"/><Relationship Id="rId8" Type="http://schemas.openxmlformats.org/officeDocument/2006/relationships/image" Target="../media/image22.png"/></Relationships>
</file>

<file path=ppt/slides/_rels/slide12.xml.rels><?xml version="1.0" encoding="UTF-8" standalone="yes"?>
<Relationships xmlns="http://schemas.openxmlformats.org/package/2006/relationships"><Relationship Id="rId9" Type="http://schemas.microsoft.com/office/2007/relationships/hdphoto" Target="../media/hdphoto3.wdp"/><Relationship Id="rId20" Type="http://schemas.microsoft.com/office/2007/relationships/hdphoto" Target="../media/hdphoto8.wdp"/><Relationship Id="rId21" Type="http://schemas.openxmlformats.org/officeDocument/2006/relationships/image" Target="../media/image29.png"/><Relationship Id="rId22" Type="http://schemas.microsoft.com/office/2007/relationships/hdphoto" Target="../media/hdphoto9.wdp"/><Relationship Id="rId23" Type="http://schemas.openxmlformats.org/officeDocument/2006/relationships/image" Target="../media/image30.png"/><Relationship Id="rId24" Type="http://schemas.microsoft.com/office/2007/relationships/hdphoto" Target="../media/hdphoto10.wdp"/><Relationship Id="rId25" Type="http://schemas.openxmlformats.org/officeDocument/2006/relationships/image" Target="../media/image31.png"/><Relationship Id="rId26" Type="http://schemas.microsoft.com/office/2007/relationships/hdphoto" Target="../media/hdphoto11.wdp"/><Relationship Id="rId27" Type="http://schemas.openxmlformats.org/officeDocument/2006/relationships/image" Target="../media/image32.png"/><Relationship Id="rId28" Type="http://schemas.microsoft.com/office/2007/relationships/hdphoto" Target="../media/hdphoto12.wdp"/><Relationship Id="rId29" Type="http://schemas.openxmlformats.org/officeDocument/2006/relationships/image" Target="../media/image33.png"/><Relationship Id="rId30" Type="http://schemas.microsoft.com/office/2007/relationships/hdphoto" Target="../media/hdphoto13.wdp"/><Relationship Id="rId10" Type="http://schemas.openxmlformats.org/officeDocument/2006/relationships/image" Target="../media/image23.gif"/><Relationship Id="rId11" Type="http://schemas.openxmlformats.org/officeDocument/2006/relationships/image" Target="../media/image24.png"/><Relationship Id="rId12" Type="http://schemas.microsoft.com/office/2007/relationships/hdphoto" Target="../media/hdphoto4.wdp"/><Relationship Id="rId13" Type="http://schemas.openxmlformats.org/officeDocument/2006/relationships/image" Target="../media/image25.png"/><Relationship Id="rId14" Type="http://schemas.microsoft.com/office/2007/relationships/hdphoto" Target="../media/hdphoto5.wdp"/><Relationship Id="rId15" Type="http://schemas.openxmlformats.org/officeDocument/2006/relationships/image" Target="../media/image26.png"/><Relationship Id="rId16" Type="http://schemas.microsoft.com/office/2007/relationships/hdphoto" Target="../media/hdphoto6.wdp"/><Relationship Id="rId17" Type="http://schemas.openxmlformats.org/officeDocument/2006/relationships/image" Target="../media/image27.png"/><Relationship Id="rId18" Type="http://schemas.microsoft.com/office/2007/relationships/hdphoto" Target="../media/hdphoto7.wdp"/><Relationship Id="rId1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microsoft.com/office/2007/relationships/hdphoto" Target="../media/hdphoto1.wdp"/><Relationship Id="rId5" Type="http://schemas.openxmlformats.org/officeDocument/2006/relationships/image" Target="../media/image20.jpg"/><Relationship Id="rId6" Type="http://schemas.openxmlformats.org/officeDocument/2006/relationships/image" Target="../media/image21.png"/><Relationship Id="rId7" Type="http://schemas.microsoft.com/office/2007/relationships/hdphoto" Target="../media/hdphoto2.wdp"/><Relationship Id="rId8"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image" Target="../media/image24.png"/><Relationship Id="rId5" Type="http://schemas.microsoft.com/office/2007/relationships/hdphoto" Target="../media/hdphoto4.wdp"/><Relationship Id="rId6" Type="http://schemas.openxmlformats.org/officeDocument/2006/relationships/image" Target="../media/image22.png"/><Relationship Id="rId7"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jpg"/><Relationship Id="rId5" Type="http://schemas.openxmlformats.org/officeDocument/2006/relationships/image" Target="../media/image47.jpg"/><Relationship Id="rId6" Type="http://schemas.openxmlformats.org/officeDocument/2006/relationships/image" Target="../media/image48.jpg"/><Relationship Id="rId7" Type="http://schemas.openxmlformats.org/officeDocument/2006/relationships/image" Target="../media/image49.jp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microsoft.com/office/2007/relationships/hdphoto" Target="../media/hdphoto10.wdp"/><Relationship Id="rId12" Type="http://schemas.openxmlformats.org/officeDocument/2006/relationships/image" Target="../media/image32.png"/><Relationship Id="rId13" Type="http://schemas.microsoft.com/office/2007/relationships/hdphoto" Target="../media/hdphoto12.wdp"/><Relationship Id="rId14" Type="http://schemas.openxmlformats.org/officeDocument/2006/relationships/image" Target="../media/image33.png"/><Relationship Id="rId15" Type="http://schemas.microsoft.com/office/2007/relationships/hdphoto" Target="../media/hdphoto13.wdp"/><Relationship Id="rId16" Type="http://schemas.openxmlformats.org/officeDocument/2006/relationships/image" Target="../media/image21.png"/><Relationship Id="rId17" Type="http://schemas.microsoft.com/office/2007/relationships/hdphoto" Target="../media/hdphoto2.wdp"/><Relationship Id="rId18" Type="http://schemas.openxmlformats.org/officeDocument/2006/relationships/image" Target="../media/image24.png"/><Relationship Id="rId19"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4.png"/><Relationship Id="rId4" Type="http://schemas.openxmlformats.org/officeDocument/2006/relationships/image" Target="../media/image27.png"/><Relationship Id="rId5" Type="http://schemas.microsoft.com/office/2007/relationships/hdphoto" Target="../media/hdphoto7.wdp"/><Relationship Id="rId6" Type="http://schemas.openxmlformats.org/officeDocument/2006/relationships/image" Target="../media/image28.png"/><Relationship Id="rId7" Type="http://schemas.microsoft.com/office/2007/relationships/hdphoto" Target="../media/hdphoto8.wdp"/><Relationship Id="rId8" Type="http://schemas.openxmlformats.org/officeDocument/2006/relationships/image" Target="../media/image29.png"/><Relationship Id="rId9" Type="http://schemas.microsoft.com/office/2007/relationships/hdphoto" Target="../media/hdphoto9.wdp"/><Relationship Id="rId10"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hanqingwang@bit.edu.c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9" Type="http://schemas.microsoft.com/office/2007/relationships/hdphoto" Target="../media/hdphoto3.wdp"/><Relationship Id="rId20" Type="http://schemas.microsoft.com/office/2007/relationships/hdphoto" Target="../media/hdphoto8.wdp"/><Relationship Id="rId21" Type="http://schemas.openxmlformats.org/officeDocument/2006/relationships/image" Target="../media/image29.png"/><Relationship Id="rId22" Type="http://schemas.microsoft.com/office/2007/relationships/hdphoto" Target="../media/hdphoto9.wdp"/><Relationship Id="rId23" Type="http://schemas.openxmlformats.org/officeDocument/2006/relationships/image" Target="../media/image30.png"/><Relationship Id="rId24" Type="http://schemas.microsoft.com/office/2007/relationships/hdphoto" Target="../media/hdphoto10.wdp"/><Relationship Id="rId25" Type="http://schemas.openxmlformats.org/officeDocument/2006/relationships/image" Target="../media/image31.png"/><Relationship Id="rId26" Type="http://schemas.microsoft.com/office/2007/relationships/hdphoto" Target="../media/hdphoto11.wdp"/><Relationship Id="rId27" Type="http://schemas.openxmlformats.org/officeDocument/2006/relationships/image" Target="../media/image32.png"/><Relationship Id="rId28" Type="http://schemas.microsoft.com/office/2007/relationships/hdphoto" Target="../media/hdphoto12.wdp"/><Relationship Id="rId29" Type="http://schemas.openxmlformats.org/officeDocument/2006/relationships/image" Target="../media/image33.png"/><Relationship Id="rId30" Type="http://schemas.microsoft.com/office/2007/relationships/hdphoto" Target="../media/hdphoto13.wdp"/><Relationship Id="rId31" Type="http://schemas.openxmlformats.org/officeDocument/2006/relationships/image" Target="../media/image18.png"/><Relationship Id="rId10" Type="http://schemas.openxmlformats.org/officeDocument/2006/relationships/image" Target="../media/image23.gif"/><Relationship Id="rId11" Type="http://schemas.openxmlformats.org/officeDocument/2006/relationships/image" Target="../media/image24.png"/><Relationship Id="rId12" Type="http://schemas.microsoft.com/office/2007/relationships/hdphoto" Target="../media/hdphoto4.wdp"/><Relationship Id="rId13" Type="http://schemas.openxmlformats.org/officeDocument/2006/relationships/image" Target="../media/image25.png"/><Relationship Id="rId14" Type="http://schemas.microsoft.com/office/2007/relationships/hdphoto" Target="../media/hdphoto5.wdp"/><Relationship Id="rId15" Type="http://schemas.openxmlformats.org/officeDocument/2006/relationships/image" Target="../media/image26.png"/><Relationship Id="rId16" Type="http://schemas.microsoft.com/office/2007/relationships/hdphoto" Target="../media/hdphoto6.wdp"/><Relationship Id="rId17" Type="http://schemas.openxmlformats.org/officeDocument/2006/relationships/image" Target="../media/image27.png"/><Relationship Id="rId18" Type="http://schemas.microsoft.com/office/2007/relationships/hdphoto" Target="../media/hdphoto7.wdp"/><Relationship Id="rId1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microsoft.com/office/2007/relationships/hdphoto" Target="../media/hdphoto1.wdp"/><Relationship Id="rId5" Type="http://schemas.openxmlformats.org/officeDocument/2006/relationships/image" Target="../media/image20.jpg"/><Relationship Id="rId6" Type="http://schemas.openxmlformats.org/officeDocument/2006/relationships/image" Target="../media/image21.png"/><Relationship Id="rId7" Type="http://schemas.microsoft.com/office/2007/relationships/hdphoto" Target="../media/hdphoto2.wdp"/><Relationship Id="rId8" Type="http://schemas.openxmlformats.org/officeDocument/2006/relationships/image" Target="../media/image22.png"/></Relationships>
</file>

<file path=ppt/slides/_rels/slide8.xml.rels><?xml version="1.0" encoding="UTF-8" standalone="yes"?>
<Relationships xmlns="http://schemas.openxmlformats.org/package/2006/relationships"><Relationship Id="rId9" Type="http://schemas.microsoft.com/office/2007/relationships/hdphoto" Target="../media/hdphoto1.wdp"/><Relationship Id="rId20" Type="http://schemas.microsoft.com/office/2007/relationships/hdphoto" Target="../media/hdphoto8.wdp"/><Relationship Id="rId21" Type="http://schemas.openxmlformats.org/officeDocument/2006/relationships/image" Target="../media/image29.png"/><Relationship Id="rId22" Type="http://schemas.microsoft.com/office/2007/relationships/hdphoto" Target="../media/hdphoto9.wdp"/><Relationship Id="rId23" Type="http://schemas.openxmlformats.org/officeDocument/2006/relationships/image" Target="../media/image30.png"/><Relationship Id="rId24" Type="http://schemas.microsoft.com/office/2007/relationships/hdphoto" Target="../media/hdphoto10.wdp"/><Relationship Id="rId25" Type="http://schemas.openxmlformats.org/officeDocument/2006/relationships/image" Target="../media/image31.png"/><Relationship Id="rId26" Type="http://schemas.microsoft.com/office/2007/relationships/hdphoto" Target="../media/hdphoto11.wdp"/><Relationship Id="rId27" Type="http://schemas.openxmlformats.org/officeDocument/2006/relationships/image" Target="../media/image32.png"/><Relationship Id="rId28" Type="http://schemas.microsoft.com/office/2007/relationships/hdphoto" Target="../media/hdphoto12.wdp"/><Relationship Id="rId29" Type="http://schemas.openxmlformats.org/officeDocument/2006/relationships/image" Target="../media/image33.png"/><Relationship Id="rId30" Type="http://schemas.microsoft.com/office/2007/relationships/hdphoto" Target="../media/hdphoto13.wdp"/><Relationship Id="rId10" Type="http://schemas.openxmlformats.org/officeDocument/2006/relationships/image" Target="../media/image20.jpg"/><Relationship Id="rId11" Type="http://schemas.openxmlformats.org/officeDocument/2006/relationships/image" Target="../media/image21.png"/><Relationship Id="rId12" Type="http://schemas.microsoft.com/office/2007/relationships/hdphoto" Target="../media/hdphoto2.wdp"/><Relationship Id="rId13" Type="http://schemas.openxmlformats.org/officeDocument/2006/relationships/image" Target="../media/image25.png"/><Relationship Id="rId14" Type="http://schemas.microsoft.com/office/2007/relationships/hdphoto" Target="../media/hdphoto5.wdp"/><Relationship Id="rId15" Type="http://schemas.openxmlformats.org/officeDocument/2006/relationships/image" Target="../media/image26.png"/><Relationship Id="rId16" Type="http://schemas.microsoft.com/office/2007/relationships/hdphoto" Target="../media/hdphoto6.wdp"/><Relationship Id="rId17" Type="http://schemas.openxmlformats.org/officeDocument/2006/relationships/image" Target="../media/image27.png"/><Relationship Id="rId18" Type="http://schemas.microsoft.com/office/2007/relationships/hdphoto" Target="../media/hdphoto7.wdp"/><Relationship Id="rId1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 Id="rId4" Type="http://schemas.microsoft.com/office/2007/relationships/hdphoto" Target="../media/hdphoto3.wdp"/><Relationship Id="rId5" Type="http://schemas.openxmlformats.org/officeDocument/2006/relationships/image" Target="../media/image23.gif"/><Relationship Id="rId6" Type="http://schemas.openxmlformats.org/officeDocument/2006/relationships/image" Target="../media/image24.png"/><Relationship Id="rId7" Type="http://schemas.microsoft.com/office/2007/relationships/hdphoto" Target="../media/hdphoto4.wdp"/><Relationship Id="rId8" Type="http://schemas.openxmlformats.org/officeDocument/2006/relationships/image" Target="../media/image19.png"/></Relationships>
</file>

<file path=ppt/slides/_rels/slide9.xml.rels><?xml version="1.0" encoding="UTF-8" standalone="yes"?>
<Relationships xmlns="http://schemas.openxmlformats.org/package/2006/relationships"><Relationship Id="rId9" Type="http://schemas.microsoft.com/office/2007/relationships/hdphoto" Target="../media/hdphoto3.wdp"/><Relationship Id="rId20" Type="http://schemas.microsoft.com/office/2007/relationships/hdphoto" Target="../media/hdphoto8.wdp"/><Relationship Id="rId21" Type="http://schemas.openxmlformats.org/officeDocument/2006/relationships/image" Target="../media/image29.png"/><Relationship Id="rId22" Type="http://schemas.microsoft.com/office/2007/relationships/hdphoto" Target="../media/hdphoto9.wdp"/><Relationship Id="rId23" Type="http://schemas.openxmlformats.org/officeDocument/2006/relationships/image" Target="../media/image30.png"/><Relationship Id="rId24" Type="http://schemas.microsoft.com/office/2007/relationships/hdphoto" Target="../media/hdphoto10.wdp"/><Relationship Id="rId25" Type="http://schemas.openxmlformats.org/officeDocument/2006/relationships/image" Target="../media/image31.png"/><Relationship Id="rId26" Type="http://schemas.microsoft.com/office/2007/relationships/hdphoto" Target="../media/hdphoto11.wdp"/><Relationship Id="rId27" Type="http://schemas.openxmlformats.org/officeDocument/2006/relationships/image" Target="../media/image32.png"/><Relationship Id="rId28" Type="http://schemas.microsoft.com/office/2007/relationships/hdphoto" Target="../media/hdphoto12.wdp"/><Relationship Id="rId29" Type="http://schemas.openxmlformats.org/officeDocument/2006/relationships/image" Target="../media/image33.png"/><Relationship Id="rId30" Type="http://schemas.microsoft.com/office/2007/relationships/hdphoto" Target="../media/hdphoto13.wdp"/><Relationship Id="rId10" Type="http://schemas.openxmlformats.org/officeDocument/2006/relationships/image" Target="../media/image23.gif"/><Relationship Id="rId11" Type="http://schemas.openxmlformats.org/officeDocument/2006/relationships/image" Target="../media/image24.png"/><Relationship Id="rId12" Type="http://schemas.microsoft.com/office/2007/relationships/hdphoto" Target="../media/hdphoto4.wdp"/><Relationship Id="rId13" Type="http://schemas.openxmlformats.org/officeDocument/2006/relationships/image" Target="../media/image25.png"/><Relationship Id="rId14" Type="http://schemas.microsoft.com/office/2007/relationships/hdphoto" Target="../media/hdphoto5.wdp"/><Relationship Id="rId15" Type="http://schemas.openxmlformats.org/officeDocument/2006/relationships/image" Target="../media/image26.png"/><Relationship Id="rId16" Type="http://schemas.microsoft.com/office/2007/relationships/hdphoto" Target="../media/hdphoto6.wdp"/><Relationship Id="rId17" Type="http://schemas.openxmlformats.org/officeDocument/2006/relationships/image" Target="../media/image27.png"/><Relationship Id="rId18" Type="http://schemas.microsoft.com/office/2007/relationships/hdphoto" Target="../media/hdphoto7.wdp"/><Relationship Id="rId1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microsoft.com/office/2007/relationships/hdphoto" Target="../media/hdphoto1.wdp"/><Relationship Id="rId5" Type="http://schemas.openxmlformats.org/officeDocument/2006/relationships/image" Target="../media/image20.jpg"/><Relationship Id="rId6" Type="http://schemas.openxmlformats.org/officeDocument/2006/relationships/image" Target="../media/image21.png"/><Relationship Id="rId7" Type="http://schemas.microsoft.com/office/2007/relationships/hdphoto" Target="../media/hdphoto2.wdp"/><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300754"/>
            <a:ext cx="9144000" cy="2387600"/>
          </a:xfrm>
        </p:spPr>
        <p:txBody>
          <a:bodyPr>
            <a:normAutofit/>
          </a:bodyPr>
          <a:lstStyle/>
          <a:p>
            <a:r>
              <a:rPr lang="en-US" altLang="zh-CN" sz="3200" dirty="0" smtClean="0">
                <a:latin typeface="Calibri" charset="0"/>
                <a:ea typeface="Calibri" charset="0"/>
                <a:cs typeface="Calibri" charset="0"/>
              </a:rPr>
              <a:t>Deep Single-View 3D Object Reconstruction with Visual Hull Embedding </a:t>
            </a:r>
            <a:endParaRPr lang="zh-CN" altLang="en-US" sz="3200" dirty="0">
              <a:latin typeface="Calibri" charset="0"/>
              <a:ea typeface="Calibri" charset="0"/>
              <a:cs typeface="Calibri" charset="0"/>
            </a:endParaRPr>
          </a:p>
        </p:txBody>
      </p:sp>
      <p:sp>
        <p:nvSpPr>
          <p:cNvPr id="3" name="副标题 2"/>
          <p:cNvSpPr>
            <a:spLocks noGrp="1"/>
          </p:cNvSpPr>
          <p:nvPr>
            <p:ph type="subTitle" idx="1"/>
          </p:nvPr>
        </p:nvSpPr>
        <p:spPr>
          <a:xfrm>
            <a:off x="1524000" y="2738442"/>
            <a:ext cx="9144000" cy="4119558"/>
          </a:xfrm>
        </p:spPr>
        <p:txBody>
          <a:bodyPr>
            <a:normAutofit/>
          </a:bodyPr>
          <a:lstStyle/>
          <a:p>
            <a:endParaRPr lang="en-US" altLang="zh-CN" sz="1800" dirty="0" smtClean="0">
              <a:latin typeface="Calibri" charset="0"/>
              <a:ea typeface="Calibri" charset="0"/>
              <a:cs typeface="Calibri" charset="0"/>
            </a:endParaRPr>
          </a:p>
          <a:p>
            <a:endParaRPr lang="en-US" altLang="zh-CN" sz="1800" dirty="0" smtClean="0">
              <a:latin typeface="Calibri" charset="0"/>
              <a:ea typeface="Calibri" charset="0"/>
              <a:cs typeface="Calibri" charset="0"/>
            </a:endParaRPr>
          </a:p>
          <a:p>
            <a:r>
              <a:rPr lang="en-US" altLang="zh-CN" sz="1800" dirty="0" smtClean="0">
                <a:latin typeface="Calibri" charset="0"/>
                <a:ea typeface="Calibri" charset="0"/>
                <a:cs typeface="Calibri" charset="0"/>
              </a:rPr>
              <a:t>Hanqing Wang,   </a:t>
            </a:r>
            <a:r>
              <a:rPr lang="en-US" altLang="zh-CN" sz="1800" dirty="0" err="1" smtClean="0">
                <a:latin typeface="Calibri" charset="0"/>
                <a:ea typeface="Calibri" charset="0"/>
                <a:cs typeface="Calibri" charset="0"/>
              </a:rPr>
              <a:t>Jiaolong</a:t>
            </a:r>
            <a:r>
              <a:rPr lang="en-US" altLang="zh-CN" sz="1800" dirty="0" smtClean="0">
                <a:latin typeface="Calibri" charset="0"/>
                <a:ea typeface="Calibri" charset="0"/>
                <a:cs typeface="Calibri" charset="0"/>
              </a:rPr>
              <a:t> Yang,  Wei Liang,  Xin Tong</a:t>
            </a:r>
          </a:p>
          <a:p>
            <a:r>
              <a:rPr lang="en-US" altLang="zh-CN" sz="1400" dirty="0" smtClean="0">
                <a:latin typeface="Calibri" charset="0"/>
                <a:ea typeface="Calibri" charset="0"/>
                <a:cs typeface="Calibri" charset="0"/>
              </a:rPr>
              <a:t>Beijing Institute of Technology     Microsoft Research Asia</a:t>
            </a:r>
          </a:p>
          <a:p>
            <a:r>
              <a:rPr lang="en-US" altLang="zh-CN" sz="1400" dirty="0" smtClean="0">
                <a:latin typeface="Calibri" charset="0"/>
                <a:ea typeface="Calibri" charset="0"/>
                <a:cs typeface="Calibri" charset="0"/>
              </a:rPr>
              <a:t>Beijing, China                          Beijing, China</a:t>
            </a:r>
            <a:endParaRPr lang="en-US" altLang="zh-CN" sz="1400" dirty="0">
              <a:latin typeface="Calibri" charset="0"/>
              <a:ea typeface="Calibri" charset="0"/>
              <a:cs typeface="Calibri" charset="0"/>
            </a:endParaRPr>
          </a:p>
          <a:p>
            <a:endParaRPr lang="en-US" altLang="zh-CN" sz="1400" dirty="0" smtClean="0">
              <a:latin typeface="Calibri" charset="0"/>
              <a:ea typeface="Calibri" charset="0"/>
              <a:cs typeface="Calibri" charset="0"/>
            </a:endParaRPr>
          </a:p>
          <a:p>
            <a:endParaRPr lang="en-US" altLang="zh-CN" sz="1400" dirty="0">
              <a:latin typeface="Calibri" charset="0"/>
              <a:ea typeface="Calibri" charset="0"/>
              <a:cs typeface="Calibri" charset="0"/>
            </a:endParaRPr>
          </a:p>
          <a:p>
            <a:endParaRPr lang="en-US" altLang="zh-CN" sz="1400" dirty="0" smtClean="0">
              <a:latin typeface="Calibri" charset="0"/>
              <a:ea typeface="Calibri" charset="0"/>
              <a:cs typeface="Calibri" charset="0"/>
            </a:endParaRPr>
          </a:p>
          <a:p>
            <a:endParaRPr lang="en-US" altLang="zh-CN" sz="1400" dirty="0" smtClean="0">
              <a:latin typeface="Calibri" charset="0"/>
              <a:ea typeface="Calibri" charset="0"/>
              <a:cs typeface="Calibri" charset="0"/>
            </a:endParaRPr>
          </a:p>
          <a:p>
            <a:endParaRPr lang="en-US" altLang="zh-CN" sz="1400" dirty="0" smtClean="0">
              <a:latin typeface="Calibri" charset="0"/>
              <a:ea typeface="Calibri" charset="0"/>
              <a:cs typeface="Calibri" charset="0"/>
            </a:endParaRPr>
          </a:p>
          <a:p>
            <a:r>
              <a:rPr lang="en-US" altLang="zh-CN" sz="1400" dirty="0" smtClean="0">
                <a:latin typeface="Calibri" charset="0"/>
                <a:ea typeface="Calibri" charset="0"/>
                <a:cs typeface="Calibri" charset="0"/>
              </a:rPr>
              <a:t>AAAI 2019</a:t>
            </a:r>
          </a:p>
          <a:p>
            <a:endParaRPr lang="en-US" altLang="zh-CN" sz="1400" dirty="0" smtClean="0">
              <a:latin typeface="Calibri" charset="0"/>
              <a:ea typeface="Calibri" charset="0"/>
              <a:cs typeface="Calibri" charset="0"/>
            </a:endParaRPr>
          </a:p>
        </p:txBody>
      </p:sp>
      <p:sp>
        <p:nvSpPr>
          <p:cNvPr id="4" name="文本框 3"/>
          <p:cNvSpPr txBox="1"/>
          <p:nvPr/>
        </p:nvSpPr>
        <p:spPr>
          <a:xfrm>
            <a:off x="4935570" y="3383630"/>
            <a:ext cx="362600" cy="261610"/>
          </a:xfrm>
          <a:prstGeom prst="rect">
            <a:avLst/>
          </a:prstGeom>
          <a:noFill/>
        </p:spPr>
        <p:txBody>
          <a:bodyPr wrap="none" rtlCol="0">
            <a:spAutoFit/>
          </a:bodyPr>
          <a:lstStyle/>
          <a:p>
            <a:r>
              <a:rPr lang="en-US" altLang="zh-CN" sz="1050" dirty="0" smtClean="0"/>
              <a:t>1,2</a:t>
            </a:r>
            <a:endParaRPr lang="zh-CN" altLang="en-US" sz="1050" dirty="0"/>
          </a:p>
        </p:txBody>
      </p:sp>
      <p:sp>
        <p:nvSpPr>
          <p:cNvPr id="8" name="文本框 7"/>
          <p:cNvSpPr txBox="1"/>
          <p:nvPr/>
        </p:nvSpPr>
        <p:spPr>
          <a:xfrm>
            <a:off x="6398258" y="3387477"/>
            <a:ext cx="255198" cy="253916"/>
          </a:xfrm>
          <a:prstGeom prst="rect">
            <a:avLst/>
          </a:prstGeom>
          <a:noFill/>
        </p:spPr>
        <p:txBody>
          <a:bodyPr wrap="none" rtlCol="0">
            <a:spAutoFit/>
          </a:bodyPr>
          <a:lstStyle/>
          <a:p>
            <a:r>
              <a:rPr lang="en-US" altLang="zh-CN" sz="1050" dirty="0" smtClean="0"/>
              <a:t>2</a:t>
            </a:r>
            <a:endParaRPr lang="zh-CN" altLang="en-US" sz="1050" dirty="0"/>
          </a:p>
        </p:txBody>
      </p:sp>
      <p:sp>
        <p:nvSpPr>
          <p:cNvPr id="9" name="文本框 8"/>
          <p:cNvSpPr txBox="1"/>
          <p:nvPr/>
        </p:nvSpPr>
        <p:spPr>
          <a:xfrm>
            <a:off x="7499931" y="3387477"/>
            <a:ext cx="255198" cy="253916"/>
          </a:xfrm>
          <a:prstGeom prst="rect">
            <a:avLst/>
          </a:prstGeom>
          <a:noFill/>
        </p:spPr>
        <p:txBody>
          <a:bodyPr wrap="none" rtlCol="0">
            <a:spAutoFit/>
          </a:bodyPr>
          <a:lstStyle/>
          <a:p>
            <a:r>
              <a:rPr lang="en-US" altLang="zh-CN" sz="1050" dirty="0" smtClean="0"/>
              <a:t>1</a:t>
            </a:r>
            <a:endParaRPr lang="zh-CN" altLang="en-US" sz="1050" dirty="0"/>
          </a:p>
        </p:txBody>
      </p:sp>
      <p:sp>
        <p:nvSpPr>
          <p:cNvPr id="10" name="文本框 9"/>
          <p:cNvSpPr txBox="1"/>
          <p:nvPr/>
        </p:nvSpPr>
        <p:spPr>
          <a:xfrm>
            <a:off x="8528467" y="3387477"/>
            <a:ext cx="255198" cy="253916"/>
          </a:xfrm>
          <a:prstGeom prst="rect">
            <a:avLst/>
          </a:prstGeom>
          <a:noFill/>
        </p:spPr>
        <p:txBody>
          <a:bodyPr wrap="none" rtlCol="0">
            <a:spAutoFit/>
          </a:bodyPr>
          <a:lstStyle/>
          <a:p>
            <a:r>
              <a:rPr lang="en-US" altLang="zh-CN" sz="1050" dirty="0" smtClean="0"/>
              <a:t>2</a:t>
            </a:r>
            <a:endParaRPr lang="zh-CN" altLang="en-US" sz="1050" dirty="0"/>
          </a:p>
        </p:txBody>
      </p:sp>
      <p:sp>
        <p:nvSpPr>
          <p:cNvPr id="11" name="文本框 10"/>
          <p:cNvSpPr txBox="1"/>
          <p:nvPr/>
        </p:nvSpPr>
        <p:spPr>
          <a:xfrm>
            <a:off x="3850420" y="3755777"/>
            <a:ext cx="255198" cy="253916"/>
          </a:xfrm>
          <a:prstGeom prst="rect">
            <a:avLst/>
          </a:prstGeom>
          <a:noFill/>
        </p:spPr>
        <p:txBody>
          <a:bodyPr wrap="none" rtlCol="0">
            <a:spAutoFit/>
          </a:bodyPr>
          <a:lstStyle/>
          <a:p>
            <a:r>
              <a:rPr lang="en-US" altLang="zh-CN" sz="1050" dirty="0" smtClean="0"/>
              <a:t>1</a:t>
            </a:r>
            <a:endParaRPr lang="zh-CN" altLang="en-US" sz="1050" dirty="0"/>
          </a:p>
        </p:txBody>
      </p:sp>
      <p:sp>
        <p:nvSpPr>
          <p:cNvPr id="12" name="文本框 11"/>
          <p:cNvSpPr txBox="1"/>
          <p:nvPr/>
        </p:nvSpPr>
        <p:spPr>
          <a:xfrm>
            <a:off x="6227920" y="3742699"/>
            <a:ext cx="255198" cy="253916"/>
          </a:xfrm>
          <a:prstGeom prst="rect">
            <a:avLst/>
          </a:prstGeom>
          <a:noFill/>
        </p:spPr>
        <p:txBody>
          <a:bodyPr wrap="none" rtlCol="0">
            <a:spAutoFit/>
          </a:bodyPr>
          <a:lstStyle/>
          <a:p>
            <a:r>
              <a:rPr lang="en-US" altLang="zh-CN" sz="1050" dirty="0"/>
              <a:t>2</a:t>
            </a:r>
            <a:endParaRPr lang="zh-CN" altLang="en-US" sz="1050" dirty="0"/>
          </a:p>
        </p:txBody>
      </p:sp>
      <p:pic>
        <p:nvPicPr>
          <p:cNvPr id="5" name="图片 4"/>
          <p:cNvPicPr>
            <a:picLocks noChangeAspect="1"/>
          </p:cNvPicPr>
          <p:nvPr/>
        </p:nvPicPr>
        <p:blipFill>
          <a:blip r:embed="rId3"/>
          <a:stretch>
            <a:fillRect/>
          </a:stretch>
        </p:blipFill>
        <p:spPr>
          <a:xfrm>
            <a:off x="4269326" y="4425736"/>
            <a:ext cx="1645436" cy="1645436"/>
          </a:xfrm>
          <a:prstGeom prst="rect">
            <a:avLst/>
          </a:prstGeom>
        </p:spPr>
      </p:pic>
      <p:pic>
        <p:nvPicPr>
          <p:cNvPr id="7" name="图片 6"/>
          <p:cNvPicPr>
            <a:picLocks noChangeAspect="1"/>
          </p:cNvPicPr>
          <p:nvPr/>
        </p:nvPicPr>
        <p:blipFill>
          <a:blip r:embed="rId4"/>
          <a:stretch>
            <a:fillRect/>
          </a:stretch>
        </p:blipFill>
        <p:spPr>
          <a:xfrm>
            <a:off x="6428366" y="4446965"/>
            <a:ext cx="1566883" cy="1566883"/>
          </a:xfrm>
          <a:prstGeom prst="rect">
            <a:avLst/>
          </a:prstGeom>
        </p:spPr>
      </p:pic>
    </p:spTree>
    <p:extLst>
      <p:ext uri="{BB962C8B-B14F-4D97-AF65-F5344CB8AC3E}">
        <p14:creationId xmlns:p14="http://schemas.microsoft.com/office/powerpoint/2010/main" val="4213159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矩形 190"/>
          <p:cNvSpPr/>
          <p:nvPr/>
        </p:nvSpPr>
        <p:spPr>
          <a:xfrm>
            <a:off x="821583" y="4504341"/>
            <a:ext cx="5813130" cy="1477328"/>
          </a:xfrm>
          <a:prstGeom prst="rect">
            <a:avLst/>
          </a:prstGeom>
        </p:spPr>
        <p:txBody>
          <a:bodyPr wrap="none">
            <a:spAutoFit/>
          </a:bodyPr>
          <a:lstStyle/>
          <a:p>
            <a:pPr indent="-182880">
              <a:buFont typeface="Arial" panose="020B0604020202020204" pitchFamily="34" charset="0"/>
              <a:buChar char="•"/>
            </a:pPr>
            <a:r>
              <a:rPr lang="en-US" altLang="zh-CN" dirty="0" smtClean="0">
                <a:cs typeface="Times New Roman" panose="02020603050405020304" pitchFamily="18" charset="0"/>
              </a:rPr>
              <a:t>V-Net</a:t>
            </a:r>
            <a:r>
              <a:rPr lang="en-US" altLang="zh-CN" dirty="0" smtClean="0">
                <a:cs typeface="Times New Roman" panose="02020603050405020304" pitchFamily="18" charset="0"/>
              </a:rPr>
              <a:t>: coarse shape prediction</a:t>
            </a:r>
          </a:p>
          <a:p>
            <a:pPr indent="-182880">
              <a:buFont typeface="Arial" panose="020B0604020202020204" pitchFamily="34" charset="0"/>
              <a:buChar char="•"/>
            </a:pPr>
            <a:r>
              <a:rPr lang="en-US" altLang="zh-CN" dirty="0" smtClean="0">
                <a:cs typeface="Times New Roman" panose="02020603050405020304" pitchFamily="18" charset="0"/>
              </a:rPr>
              <a:t>P-Net</a:t>
            </a:r>
            <a:r>
              <a:rPr lang="en-US" altLang="zh-CN" dirty="0" smtClean="0">
                <a:cs typeface="Times New Roman" panose="02020603050405020304" pitchFamily="18" charset="0"/>
              </a:rPr>
              <a:t>: object pose and camera parameters estimation</a:t>
            </a:r>
          </a:p>
          <a:p>
            <a:pPr indent="-182880">
              <a:buFont typeface="Arial" panose="020B0604020202020204" pitchFamily="34" charset="0"/>
              <a:buChar char="•"/>
            </a:pPr>
            <a:r>
              <a:rPr lang="en-US" altLang="zh-CN" dirty="0" smtClean="0">
                <a:cs typeface="Times New Roman" panose="02020603050405020304" pitchFamily="18" charset="0"/>
              </a:rPr>
              <a:t>S-Net</a:t>
            </a:r>
            <a:r>
              <a:rPr lang="en-US" altLang="zh-CN" dirty="0" smtClean="0">
                <a:cs typeface="Times New Roman" panose="02020603050405020304" pitchFamily="18" charset="0"/>
              </a:rPr>
              <a:t>: silhouette prediction</a:t>
            </a:r>
          </a:p>
          <a:p>
            <a:pPr indent="-182880">
              <a:buFont typeface="Arial" panose="020B0604020202020204" pitchFamily="34" charset="0"/>
              <a:buChar char="•"/>
            </a:pPr>
            <a:r>
              <a:rPr lang="en-US" altLang="zh-CN" dirty="0" smtClean="0">
                <a:cs typeface="Times New Roman" panose="02020603050405020304" pitchFamily="18" charset="0"/>
              </a:rPr>
              <a:t>PSVH </a:t>
            </a:r>
            <a:r>
              <a:rPr lang="en-US" altLang="zh-CN" dirty="0" smtClean="0">
                <a:cs typeface="Times New Roman" panose="02020603050405020304" pitchFamily="18" charset="0"/>
              </a:rPr>
              <a:t>layer: visual hull generation</a:t>
            </a:r>
          </a:p>
          <a:p>
            <a:pPr indent="-182880">
              <a:buFont typeface="Arial" panose="020B0604020202020204" pitchFamily="34" charset="0"/>
              <a:buChar char="•"/>
            </a:pPr>
            <a:r>
              <a:rPr lang="en-US" altLang="zh-CN" dirty="0" smtClean="0">
                <a:cs typeface="Times New Roman" panose="02020603050405020304" pitchFamily="18" charset="0"/>
              </a:rPr>
              <a:t>R-Net</a:t>
            </a:r>
            <a:r>
              <a:rPr lang="en-US" altLang="zh-CN" dirty="0" smtClean="0">
                <a:cs typeface="Times New Roman" panose="02020603050405020304" pitchFamily="18" charset="0"/>
              </a:rPr>
              <a:t>: coarse shape refinement</a:t>
            </a:r>
            <a:endParaRPr lang="en-US" altLang="zh-CN" dirty="0">
              <a:cs typeface="Times New Roman" panose="02020603050405020304" pitchFamily="18" charset="0"/>
            </a:endParaRPr>
          </a:p>
        </p:txBody>
      </p:sp>
      <p:sp>
        <p:nvSpPr>
          <p:cNvPr id="551" name="矩形 550"/>
          <p:cNvSpPr/>
          <p:nvPr/>
        </p:nvSpPr>
        <p:spPr>
          <a:xfrm>
            <a:off x="821583" y="4504341"/>
            <a:ext cx="5813130" cy="1477328"/>
          </a:xfrm>
          <a:prstGeom prst="rect">
            <a:avLst/>
          </a:prstGeom>
        </p:spPr>
        <p:txBody>
          <a:bodyPr wrap="none">
            <a:spAutoFit/>
          </a:bodyPr>
          <a:lstStyle/>
          <a:p>
            <a:pPr indent="-182880">
              <a:buFont typeface="Arial" panose="020B0604020202020204" pitchFamily="34" charset="0"/>
              <a:buChar char="•"/>
            </a:pPr>
            <a:r>
              <a:rPr lang="en-US" altLang="zh-CN" dirty="0" smtClean="0">
                <a:cs typeface="Times New Roman" panose="02020603050405020304" pitchFamily="18" charset="0"/>
              </a:rPr>
              <a:t>V-Net</a:t>
            </a:r>
            <a:r>
              <a:rPr lang="en-US" altLang="zh-CN" dirty="0" smtClean="0">
                <a:cs typeface="Times New Roman" panose="02020603050405020304" pitchFamily="18" charset="0"/>
              </a:rPr>
              <a:t>: coarse shape prediction</a:t>
            </a:r>
          </a:p>
          <a:p>
            <a:pPr indent="-182880">
              <a:buFont typeface="Arial" panose="020B0604020202020204" pitchFamily="34" charset="0"/>
              <a:buChar char="•"/>
            </a:pPr>
            <a:r>
              <a:rPr lang="en-US" altLang="zh-CN" dirty="0" smtClean="0">
                <a:cs typeface="Times New Roman" panose="02020603050405020304" pitchFamily="18" charset="0"/>
              </a:rPr>
              <a:t>P-Net</a:t>
            </a:r>
            <a:r>
              <a:rPr lang="en-US" altLang="zh-CN" dirty="0" smtClean="0">
                <a:cs typeface="Times New Roman" panose="02020603050405020304" pitchFamily="18" charset="0"/>
              </a:rPr>
              <a:t>: object pose and camera parameters estimation</a:t>
            </a:r>
          </a:p>
          <a:p>
            <a:pPr indent="-182880">
              <a:buFont typeface="Arial" panose="020B0604020202020204" pitchFamily="34" charset="0"/>
              <a:buChar char="•"/>
            </a:pPr>
            <a:r>
              <a:rPr lang="en-US" altLang="zh-CN" dirty="0" smtClean="0">
                <a:cs typeface="Times New Roman" panose="02020603050405020304" pitchFamily="18" charset="0"/>
              </a:rPr>
              <a:t>S-Net</a:t>
            </a:r>
            <a:r>
              <a:rPr lang="en-US" altLang="zh-CN" dirty="0" smtClean="0">
                <a:cs typeface="Times New Roman" panose="02020603050405020304" pitchFamily="18" charset="0"/>
              </a:rPr>
              <a:t>: silhouette prediction</a:t>
            </a:r>
          </a:p>
          <a:p>
            <a:pPr indent="-182880">
              <a:buFont typeface="Arial" panose="020B0604020202020204" pitchFamily="34" charset="0"/>
              <a:buChar char="•"/>
            </a:pPr>
            <a:r>
              <a:rPr lang="en-US" altLang="zh-CN" dirty="0" smtClean="0">
                <a:cs typeface="Times New Roman" panose="02020603050405020304" pitchFamily="18" charset="0"/>
              </a:rPr>
              <a:t>PSVH </a:t>
            </a:r>
            <a:r>
              <a:rPr lang="en-US" altLang="zh-CN" dirty="0" smtClean="0">
                <a:cs typeface="Times New Roman" panose="02020603050405020304" pitchFamily="18" charset="0"/>
              </a:rPr>
              <a:t>layer: visual hull generation</a:t>
            </a:r>
          </a:p>
          <a:p>
            <a:pPr indent="-182880">
              <a:buFont typeface="Arial" panose="020B0604020202020204" pitchFamily="34" charset="0"/>
              <a:buChar char="•"/>
            </a:pPr>
            <a:r>
              <a:rPr lang="en-US" altLang="zh-CN" dirty="0" smtClean="0">
                <a:cs typeface="Times New Roman" panose="02020603050405020304" pitchFamily="18" charset="0"/>
              </a:rPr>
              <a:t>R-Net</a:t>
            </a:r>
            <a:r>
              <a:rPr lang="en-US" altLang="zh-CN" dirty="0" smtClean="0">
                <a:cs typeface="Times New Roman" panose="02020603050405020304" pitchFamily="18" charset="0"/>
              </a:rPr>
              <a:t>: coarse shape refinement</a:t>
            </a:r>
            <a:endParaRPr lang="en-US" altLang="zh-CN" dirty="0">
              <a:cs typeface="Times New Roman" panose="02020603050405020304" pitchFamily="18" charset="0"/>
            </a:endParaRPr>
          </a:p>
        </p:txBody>
      </p:sp>
      <p:grpSp>
        <p:nvGrpSpPr>
          <p:cNvPr id="550" name="组 549"/>
          <p:cNvGrpSpPr/>
          <p:nvPr/>
        </p:nvGrpSpPr>
        <p:grpSpPr>
          <a:xfrm>
            <a:off x="731626" y="1371760"/>
            <a:ext cx="10849504" cy="2752502"/>
            <a:chOff x="884026" y="1524160"/>
            <a:chExt cx="10849504" cy="2752502"/>
          </a:xfrm>
        </p:grpSpPr>
        <p:grpSp>
          <p:nvGrpSpPr>
            <p:cNvPr id="368" name="组 367"/>
            <p:cNvGrpSpPr/>
            <p:nvPr/>
          </p:nvGrpSpPr>
          <p:grpSpPr>
            <a:xfrm>
              <a:off x="884027" y="1524160"/>
              <a:ext cx="3975162" cy="1121352"/>
              <a:chOff x="731627" y="1371760"/>
              <a:chExt cx="3975162" cy="1121352"/>
            </a:xfrm>
          </p:grpSpPr>
          <p:sp>
            <p:nvSpPr>
              <p:cNvPr id="369" name="Rectangle: Rounded Corners 27">
                <a:extLst>
                  <a:ext uri="{FF2B5EF4-FFF2-40B4-BE49-F238E27FC236}">
                    <a16:creationId xmlns="" xmlns:a16="http://schemas.microsoft.com/office/drawing/2014/main" id="{7ACC6C2F-03AA-459B-BA91-99C3D2398C68}"/>
                  </a:ext>
                </a:extLst>
              </p:cNvPr>
              <p:cNvSpPr/>
              <p:nvPr/>
            </p:nvSpPr>
            <p:spPr>
              <a:xfrm>
                <a:off x="731627" y="1371760"/>
                <a:ext cx="3975162" cy="1101013"/>
              </a:xfrm>
              <a:prstGeom prst="roundRect">
                <a:avLst>
                  <a:gd name="adj" fmla="val 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186">
                <a:extLst>
                  <a:ext uri="{FF2B5EF4-FFF2-40B4-BE49-F238E27FC236}">
                    <a16:creationId xmlns="" xmlns:a16="http://schemas.microsoft.com/office/drawing/2014/main" id="{96F3ECA9-6077-4AC5-9199-28CA4593D69A}"/>
                  </a:ext>
                </a:extLst>
              </p:cNvPr>
              <p:cNvSpPr/>
              <p:nvPr/>
            </p:nvSpPr>
            <p:spPr>
              <a:xfrm rot="16200000" flipV="1">
                <a:off x="2340243" y="1711448"/>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187">
                <a:extLst>
                  <a:ext uri="{FF2B5EF4-FFF2-40B4-BE49-F238E27FC236}">
                    <a16:creationId xmlns="" xmlns:a16="http://schemas.microsoft.com/office/drawing/2014/main" id="{F0E36D09-296C-4C39-BD13-E7DA6BD45A56}"/>
                  </a:ext>
                </a:extLst>
              </p:cNvPr>
              <p:cNvSpPr/>
              <p:nvPr/>
            </p:nvSpPr>
            <p:spPr>
              <a:xfrm rot="16200000" flipV="1">
                <a:off x="2288715" y="162259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188">
                <a:extLst>
                  <a:ext uri="{FF2B5EF4-FFF2-40B4-BE49-F238E27FC236}">
                    <a16:creationId xmlns="" xmlns:a16="http://schemas.microsoft.com/office/drawing/2014/main" id="{ED2AC563-F537-4081-BB9C-DBB54B81B021}"/>
                  </a:ext>
                </a:extLst>
              </p:cNvPr>
              <p:cNvSpPr/>
              <p:nvPr/>
            </p:nvSpPr>
            <p:spPr>
              <a:xfrm rot="16200000" flipV="1">
                <a:off x="2315915" y="166047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189">
                <a:extLst>
                  <a:ext uri="{FF2B5EF4-FFF2-40B4-BE49-F238E27FC236}">
                    <a16:creationId xmlns="" xmlns:a16="http://schemas.microsoft.com/office/drawing/2014/main" id="{4D8CE943-D0E0-4D4D-BEF4-CDD903D810E8}"/>
                  </a:ext>
                </a:extLst>
              </p:cNvPr>
              <p:cNvSpPr/>
              <p:nvPr/>
            </p:nvSpPr>
            <p:spPr>
              <a:xfrm rot="16200000" flipV="1">
                <a:off x="2426699" y="1863330"/>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190">
                <a:extLst>
                  <a:ext uri="{FF2B5EF4-FFF2-40B4-BE49-F238E27FC236}">
                    <a16:creationId xmlns="" xmlns:a16="http://schemas.microsoft.com/office/drawing/2014/main" id="{E7F010B6-D0F9-4DB1-9CC5-C5F376BB4DCF}"/>
                  </a:ext>
                </a:extLst>
              </p:cNvPr>
              <p:cNvSpPr/>
              <p:nvPr/>
            </p:nvSpPr>
            <p:spPr>
              <a:xfrm rot="16200000" flipV="1">
                <a:off x="2396432" y="1811816"/>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191">
                <a:extLst>
                  <a:ext uri="{FF2B5EF4-FFF2-40B4-BE49-F238E27FC236}">
                    <a16:creationId xmlns="" xmlns:a16="http://schemas.microsoft.com/office/drawing/2014/main" id="{54959567-69C6-4963-880C-4F989D25A6C3}"/>
                  </a:ext>
                </a:extLst>
              </p:cNvPr>
              <p:cNvSpPr/>
              <p:nvPr/>
            </p:nvSpPr>
            <p:spPr>
              <a:xfrm rot="16200000" flipV="1">
                <a:off x="2367425" y="1768595"/>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192">
                <a:extLst>
                  <a:ext uri="{FF2B5EF4-FFF2-40B4-BE49-F238E27FC236}">
                    <a16:creationId xmlns="" xmlns:a16="http://schemas.microsoft.com/office/drawing/2014/main" id="{0C9C1BBC-87B3-4B5A-A932-3CD54C471274}"/>
                  </a:ext>
                </a:extLst>
              </p:cNvPr>
              <p:cNvSpPr/>
              <p:nvPr/>
            </p:nvSpPr>
            <p:spPr>
              <a:xfrm rot="16200000" flipV="1">
                <a:off x="1932520" y="1716323"/>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193">
                <a:extLst>
                  <a:ext uri="{FF2B5EF4-FFF2-40B4-BE49-F238E27FC236}">
                    <a16:creationId xmlns="" xmlns:a16="http://schemas.microsoft.com/office/drawing/2014/main" id="{1BDF7430-683B-4E8D-A526-719A1A94DD39}"/>
                  </a:ext>
                </a:extLst>
              </p:cNvPr>
              <p:cNvSpPr/>
              <p:nvPr/>
            </p:nvSpPr>
            <p:spPr>
              <a:xfrm rot="16200000" flipV="1">
                <a:off x="1961618" y="1759311"/>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194">
                <a:extLst>
                  <a:ext uri="{FF2B5EF4-FFF2-40B4-BE49-F238E27FC236}">
                    <a16:creationId xmlns="" xmlns:a16="http://schemas.microsoft.com/office/drawing/2014/main" id="{B0F6CC5F-225C-4174-A8D2-95EDAFD9FDA6}"/>
                  </a:ext>
                </a:extLst>
              </p:cNvPr>
              <p:cNvSpPr/>
              <p:nvPr/>
            </p:nvSpPr>
            <p:spPr>
              <a:xfrm rot="16200000" flipV="1">
                <a:off x="1911964" y="1675806"/>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195">
                <a:extLst>
                  <a:ext uri="{FF2B5EF4-FFF2-40B4-BE49-F238E27FC236}">
                    <a16:creationId xmlns="" xmlns:a16="http://schemas.microsoft.com/office/drawing/2014/main" id="{133F6B08-5DA3-43A1-B0D4-31941BBA20E2}"/>
                  </a:ext>
                </a:extLst>
              </p:cNvPr>
              <p:cNvSpPr/>
              <p:nvPr/>
            </p:nvSpPr>
            <p:spPr>
              <a:xfrm rot="16200000" flipV="1">
                <a:off x="1886915" y="1628408"/>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117">
                <a:extLst>
                  <a:ext uri="{FF2B5EF4-FFF2-40B4-BE49-F238E27FC236}">
                    <a16:creationId xmlns="" xmlns:a16="http://schemas.microsoft.com/office/drawing/2014/main" id="{CB6223C5-2A16-41BE-A17E-E0A2763D512E}"/>
                  </a:ext>
                </a:extLst>
              </p:cNvPr>
              <p:cNvSpPr/>
              <p:nvPr/>
            </p:nvSpPr>
            <p:spPr>
              <a:xfrm>
                <a:off x="2624112" y="1558948"/>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118">
                <a:extLst>
                  <a:ext uri="{FF2B5EF4-FFF2-40B4-BE49-F238E27FC236}">
                    <a16:creationId xmlns="" xmlns:a16="http://schemas.microsoft.com/office/drawing/2014/main" id="{870BD787-7AA7-41DE-8A0D-7D6477559125}"/>
                  </a:ext>
                </a:extLst>
              </p:cNvPr>
              <p:cNvSpPr/>
              <p:nvPr/>
            </p:nvSpPr>
            <p:spPr>
              <a:xfrm>
                <a:off x="2661737" y="1640729"/>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20">
                <a:extLst>
                  <a:ext uri="{FF2B5EF4-FFF2-40B4-BE49-F238E27FC236}">
                    <a16:creationId xmlns="" xmlns:a16="http://schemas.microsoft.com/office/drawing/2014/main" id="{B4E23DAC-4FAA-4274-9ADF-BF6D6330BE90}"/>
                  </a:ext>
                </a:extLst>
              </p:cNvPr>
              <p:cNvSpPr/>
              <p:nvPr/>
            </p:nvSpPr>
            <p:spPr>
              <a:xfrm>
                <a:off x="2702524" y="1722487"/>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Oval 121">
                <a:extLst>
                  <a:ext uri="{FF2B5EF4-FFF2-40B4-BE49-F238E27FC236}">
                    <a16:creationId xmlns="" xmlns:a16="http://schemas.microsoft.com/office/drawing/2014/main" id="{F25E0147-AE90-4BBF-B164-D0FA24868366}"/>
                  </a:ext>
                </a:extLst>
              </p:cNvPr>
              <p:cNvSpPr/>
              <p:nvPr/>
            </p:nvSpPr>
            <p:spPr>
              <a:xfrm>
                <a:off x="2749760" y="1816312"/>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123">
                <a:extLst>
                  <a:ext uri="{FF2B5EF4-FFF2-40B4-BE49-F238E27FC236}">
                    <a16:creationId xmlns="" xmlns:a16="http://schemas.microsoft.com/office/drawing/2014/main" id="{8248A83A-42A4-4E8E-AD0E-3784292D1AF0}"/>
                  </a:ext>
                </a:extLst>
              </p:cNvPr>
              <p:cNvSpPr/>
              <p:nvPr/>
            </p:nvSpPr>
            <p:spPr>
              <a:xfrm>
                <a:off x="2790491" y="1900873"/>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124">
                <a:extLst>
                  <a:ext uri="{FF2B5EF4-FFF2-40B4-BE49-F238E27FC236}">
                    <a16:creationId xmlns="" xmlns:a16="http://schemas.microsoft.com/office/drawing/2014/main" id="{7D7AC23A-F7AB-4C72-9952-B3EE168C3E7E}"/>
                  </a:ext>
                </a:extLst>
              </p:cNvPr>
              <p:cNvSpPr/>
              <p:nvPr/>
            </p:nvSpPr>
            <p:spPr>
              <a:xfrm>
                <a:off x="2831613" y="198328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125">
                <a:extLst>
                  <a:ext uri="{FF2B5EF4-FFF2-40B4-BE49-F238E27FC236}">
                    <a16:creationId xmlns="" xmlns:a16="http://schemas.microsoft.com/office/drawing/2014/main" id="{B36AACD5-8D22-4C61-82A8-EFFF66FD170F}"/>
                  </a:ext>
                </a:extLst>
              </p:cNvPr>
              <p:cNvSpPr/>
              <p:nvPr/>
            </p:nvSpPr>
            <p:spPr>
              <a:xfrm>
                <a:off x="2869356" y="206531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ube 131">
                <a:extLst>
                  <a:ext uri="{FF2B5EF4-FFF2-40B4-BE49-F238E27FC236}">
                    <a16:creationId xmlns="" xmlns:a16="http://schemas.microsoft.com/office/drawing/2014/main" id="{BB616FC5-7F34-4B36-A3D0-34D6EB09EACA}"/>
                  </a:ext>
                </a:extLst>
              </p:cNvPr>
              <p:cNvSpPr/>
              <p:nvPr/>
            </p:nvSpPr>
            <p:spPr>
              <a:xfrm flipH="1">
                <a:off x="3009184" y="1749866"/>
                <a:ext cx="216315" cy="198629"/>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ube 132">
                <a:extLst>
                  <a:ext uri="{FF2B5EF4-FFF2-40B4-BE49-F238E27FC236}">
                    <a16:creationId xmlns="" xmlns:a16="http://schemas.microsoft.com/office/drawing/2014/main" id="{1F26648D-9E96-4DF2-B1C2-4D669F3AAA0D}"/>
                  </a:ext>
                </a:extLst>
              </p:cNvPr>
              <p:cNvSpPr/>
              <p:nvPr/>
            </p:nvSpPr>
            <p:spPr>
              <a:xfrm flipH="1">
                <a:off x="3162545" y="1710747"/>
                <a:ext cx="288726" cy="274008"/>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ube 134">
                <a:extLst>
                  <a:ext uri="{FF2B5EF4-FFF2-40B4-BE49-F238E27FC236}">
                    <a16:creationId xmlns="" xmlns:a16="http://schemas.microsoft.com/office/drawing/2014/main" id="{F00EB844-0248-492E-9A01-4D6846AD061E}"/>
                  </a:ext>
                </a:extLst>
              </p:cNvPr>
              <p:cNvSpPr/>
              <p:nvPr/>
            </p:nvSpPr>
            <p:spPr>
              <a:xfrm flipH="1">
                <a:off x="3354274" y="1650741"/>
                <a:ext cx="374589" cy="377500"/>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extBox 159">
                <a:extLst>
                  <a:ext uri="{FF2B5EF4-FFF2-40B4-BE49-F238E27FC236}">
                    <a16:creationId xmlns="" xmlns:a16="http://schemas.microsoft.com/office/drawing/2014/main" id="{6BF66021-A273-4EA5-9187-5E6E3BBDE7A6}"/>
                  </a:ext>
                </a:extLst>
              </p:cNvPr>
              <p:cNvSpPr txBox="1"/>
              <p:nvPr/>
            </p:nvSpPr>
            <p:spPr>
              <a:xfrm>
                <a:off x="1726040" y="2081702"/>
                <a:ext cx="1077791" cy="229587"/>
              </a:xfrm>
              <a:prstGeom prst="rect">
                <a:avLst/>
              </a:prstGeom>
              <a:noFill/>
            </p:spPr>
            <p:txBody>
              <a:bodyPr wrap="square" rtlCol="0">
                <a:spAutoFit/>
              </a:bodyPr>
              <a:lstStyle/>
              <a:p>
                <a:pPr algn="ctr"/>
                <a:r>
                  <a:rPr lang="en-US" sz="1050" dirty="0"/>
                  <a:t>2D Encoder</a:t>
                </a:r>
              </a:p>
            </p:txBody>
          </p:sp>
          <p:sp>
            <p:nvSpPr>
              <p:cNvPr id="391" name="TextBox 160">
                <a:extLst>
                  <a:ext uri="{FF2B5EF4-FFF2-40B4-BE49-F238E27FC236}">
                    <a16:creationId xmlns="" xmlns:a16="http://schemas.microsoft.com/office/drawing/2014/main" id="{4A45CCCF-10A6-4F1F-8498-16AC5E8769BA}"/>
                  </a:ext>
                </a:extLst>
              </p:cNvPr>
              <p:cNvSpPr txBox="1"/>
              <p:nvPr/>
            </p:nvSpPr>
            <p:spPr>
              <a:xfrm>
                <a:off x="2734379" y="2080130"/>
                <a:ext cx="1294317" cy="229587"/>
              </a:xfrm>
              <a:prstGeom prst="rect">
                <a:avLst/>
              </a:prstGeom>
              <a:noFill/>
            </p:spPr>
            <p:txBody>
              <a:bodyPr wrap="square" rtlCol="0">
                <a:spAutoFit/>
              </a:bodyPr>
              <a:lstStyle/>
              <a:p>
                <a:pPr algn="ctr"/>
                <a:r>
                  <a:rPr lang="en-US" sz="1050" dirty="0"/>
                  <a:t>3D Decoder</a:t>
                </a:r>
              </a:p>
            </p:txBody>
          </p:sp>
          <p:grpSp>
            <p:nvGrpSpPr>
              <p:cNvPr id="392" name="Group 220"/>
              <p:cNvGrpSpPr/>
              <p:nvPr/>
            </p:nvGrpSpPr>
            <p:grpSpPr>
              <a:xfrm>
                <a:off x="3814946" y="1465008"/>
                <a:ext cx="841519" cy="860794"/>
                <a:chOff x="457945" y="4882393"/>
                <a:chExt cx="999364" cy="1022255"/>
              </a:xfrm>
            </p:grpSpPr>
            <p:sp>
              <p:nvSpPr>
                <p:cNvPr id="396" name="Parallelogram 222">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7" name="Parallelogram 223">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98" name="Picture 22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83715" y="5104108"/>
                  <a:ext cx="852143" cy="715192"/>
                </a:xfrm>
                <a:prstGeom prst="rect">
                  <a:avLst/>
                </a:prstGeom>
              </p:spPr>
            </p:pic>
            <p:sp>
              <p:nvSpPr>
                <p:cNvPr id="399" name="Parallelogram 22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0" name="Parallelogram 226">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393" name="Picture 2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109" y="1534416"/>
                <a:ext cx="749129" cy="749129"/>
              </a:xfrm>
              <a:prstGeom prst="rect">
                <a:avLst/>
              </a:prstGeom>
            </p:spPr>
          </p:pic>
          <p:pic>
            <p:nvPicPr>
              <p:cNvPr id="395" name="Picture 229">
                <a:extLst>
                  <a:ext uri="{FF2B5EF4-FFF2-40B4-BE49-F238E27FC236}">
                    <a16:creationId xmlns="" xmlns:a16="http://schemas.microsoft.com/office/drawing/2014/main" id="{AA485B93-4D9C-47CF-A9A7-327CA33B9D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90986" y="2336798"/>
                <a:ext cx="156314" cy="156314"/>
              </a:xfrm>
              <a:prstGeom prst="rect">
                <a:avLst/>
              </a:prstGeom>
            </p:spPr>
          </p:pic>
        </p:grpSp>
        <p:grpSp>
          <p:nvGrpSpPr>
            <p:cNvPr id="401" name="组 400"/>
            <p:cNvGrpSpPr/>
            <p:nvPr/>
          </p:nvGrpSpPr>
          <p:grpSpPr>
            <a:xfrm>
              <a:off x="884026" y="2706720"/>
              <a:ext cx="2255098" cy="1569942"/>
              <a:chOff x="731626" y="2554320"/>
              <a:chExt cx="2255098" cy="1569942"/>
            </a:xfrm>
          </p:grpSpPr>
          <p:sp>
            <p:nvSpPr>
              <p:cNvPr id="402"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406" name="Group 213"/>
                <p:cNvGrpSpPr/>
                <p:nvPr/>
              </p:nvGrpSpPr>
              <p:grpSpPr>
                <a:xfrm>
                  <a:off x="9773500" y="3443925"/>
                  <a:ext cx="1746265" cy="1729475"/>
                  <a:chOff x="1295840" y="4882393"/>
                  <a:chExt cx="1032179" cy="1022255"/>
                </a:xfrm>
              </p:grpSpPr>
              <p:sp>
                <p:nvSpPr>
                  <p:cNvPr id="411"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2"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13" name="Picture 2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414"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5"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407"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8"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9"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10" name="Pictur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6060" y="3060382"/>
                  <a:ext cx="593438" cy="593437"/>
                </a:xfrm>
                <a:prstGeom prst="rect">
                  <a:avLst/>
                </a:prstGeom>
                <a:scene3d>
                  <a:camera prst="isometricRightUp">
                    <a:rot lat="2700000" lon="18899998" rev="0"/>
                  </a:camera>
                  <a:lightRig rig="threePt" dir="t"/>
                </a:scene3d>
              </p:spPr>
            </p:pic>
          </p:grpSp>
          <p:pic>
            <p:nvPicPr>
              <p:cNvPr id="405"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416" name="组 415"/>
            <p:cNvGrpSpPr/>
            <p:nvPr/>
          </p:nvGrpSpPr>
          <p:grpSpPr>
            <a:xfrm>
              <a:off x="7958429" y="1529446"/>
              <a:ext cx="3775101" cy="1079781"/>
              <a:chOff x="7806029" y="1377046"/>
              <a:chExt cx="3775101" cy="1079781"/>
            </a:xfrm>
          </p:grpSpPr>
          <p:sp>
            <p:nvSpPr>
              <p:cNvPr id="417" name="Rectangle: Rounded Corners 369">
                <a:extLst>
                  <a:ext uri="{FF2B5EF4-FFF2-40B4-BE49-F238E27FC236}">
                    <a16:creationId xmlns="" xmlns:a16="http://schemas.microsoft.com/office/drawing/2014/main" id="{181C6F30-6574-456F-B4C2-AA107D251C7D}"/>
                  </a:ext>
                </a:extLst>
              </p:cNvPr>
              <p:cNvSpPr/>
              <p:nvPr/>
            </p:nvSpPr>
            <p:spPr>
              <a:xfrm>
                <a:off x="7806029" y="1377046"/>
                <a:ext cx="3775101" cy="1079781"/>
              </a:xfrm>
              <a:prstGeom prst="roundRect">
                <a:avLst>
                  <a:gd name="adj" fmla="val 0"/>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104">
                <a:extLst>
                  <a:ext uri="{FF2B5EF4-FFF2-40B4-BE49-F238E27FC236}">
                    <a16:creationId xmlns="" xmlns:a16="http://schemas.microsoft.com/office/drawing/2014/main" id="{29200063-79D8-46D6-8777-2F0CDCEA8EB2}"/>
                  </a:ext>
                </a:extLst>
              </p:cNvPr>
              <p:cNvSpPr/>
              <p:nvPr/>
            </p:nvSpPr>
            <p:spPr>
              <a:xfrm rot="16200000" flipV="1">
                <a:off x="9392437" y="1687819"/>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105">
                <a:extLst>
                  <a:ext uri="{FF2B5EF4-FFF2-40B4-BE49-F238E27FC236}">
                    <a16:creationId xmlns="" xmlns:a16="http://schemas.microsoft.com/office/drawing/2014/main" id="{4141BA5A-9F83-485C-866D-04BE877D8A46}"/>
                  </a:ext>
                </a:extLst>
              </p:cNvPr>
              <p:cNvSpPr/>
              <p:nvPr/>
            </p:nvSpPr>
            <p:spPr>
              <a:xfrm rot="16200000" flipV="1">
                <a:off x="9345215" y="159896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106">
                <a:extLst>
                  <a:ext uri="{FF2B5EF4-FFF2-40B4-BE49-F238E27FC236}">
                    <a16:creationId xmlns="" xmlns:a16="http://schemas.microsoft.com/office/drawing/2014/main" id="{A53443BA-4B91-49F3-A598-B1AB7D8C74F8}"/>
                  </a:ext>
                </a:extLst>
              </p:cNvPr>
              <p:cNvSpPr/>
              <p:nvPr/>
            </p:nvSpPr>
            <p:spPr>
              <a:xfrm rot="16200000" flipV="1">
                <a:off x="9368109" y="163684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107">
                <a:extLst>
                  <a:ext uri="{FF2B5EF4-FFF2-40B4-BE49-F238E27FC236}">
                    <a16:creationId xmlns="" xmlns:a16="http://schemas.microsoft.com/office/drawing/2014/main" id="{E417A68E-6392-45BD-A143-6302537D4A4E}"/>
                  </a:ext>
                </a:extLst>
              </p:cNvPr>
              <p:cNvSpPr/>
              <p:nvPr/>
            </p:nvSpPr>
            <p:spPr>
              <a:xfrm rot="16200000" flipV="1">
                <a:off x="9478893" y="183970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108">
                <a:extLst>
                  <a:ext uri="{FF2B5EF4-FFF2-40B4-BE49-F238E27FC236}">
                    <a16:creationId xmlns="" xmlns:a16="http://schemas.microsoft.com/office/drawing/2014/main" id="{0A365918-3B6C-4760-A1E0-0CCA57B40478}"/>
                  </a:ext>
                </a:extLst>
              </p:cNvPr>
              <p:cNvSpPr/>
              <p:nvPr/>
            </p:nvSpPr>
            <p:spPr>
              <a:xfrm rot="16200000" flipV="1">
                <a:off x="9448626" y="178818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109">
                <a:extLst>
                  <a:ext uri="{FF2B5EF4-FFF2-40B4-BE49-F238E27FC236}">
                    <a16:creationId xmlns="" xmlns:a16="http://schemas.microsoft.com/office/drawing/2014/main" id="{A2AFAD32-69C1-43E1-B9C8-880E50B908A8}"/>
                  </a:ext>
                </a:extLst>
              </p:cNvPr>
              <p:cNvSpPr/>
              <p:nvPr/>
            </p:nvSpPr>
            <p:spPr>
              <a:xfrm rot="16200000" flipV="1">
                <a:off x="9419618" y="174496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110">
                <a:extLst>
                  <a:ext uri="{FF2B5EF4-FFF2-40B4-BE49-F238E27FC236}">
                    <a16:creationId xmlns="" xmlns:a16="http://schemas.microsoft.com/office/drawing/2014/main" id="{8810EA21-52B8-40DE-891E-819A56A85E99}"/>
                  </a:ext>
                </a:extLst>
              </p:cNvPr>
              <p:cNvSpPr/>
              <p:nvPr/>
            </p:nvSpPr>
            <p:spPr>
              <a:xfrm rot="16200000" flipV="1">
                <a:off x="8984714" y="169269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111">
                <a:extLst>
                  <a:ext uri="{FF2B5EF4-FFF2-40B4-BE49-F238E27FC236}">
                    <a16:creationId xmlns="" xmlns:a16="http://schemas.microsoft.com/office/drawing/2014/main" id="{F9812AEF-C0EA-4288-A97C-4F17D1CFBE36}"/>
                  </a:ext>
                </a:extLst>
              </p:cNvPr>
              <p:cNvSpPr/>
              <p:nvPr/>
            </p:nvSpPr>
            <p:spPr>
              <a:xfrm rot="16200000" flipV="1">
                <a:off x="9013812" y="1735683"/>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112">
                <a:extLst>
                  <a:ext uri="{FF2B5EF4-FFF2-40B4-BE49-F238E27FC236}">
                    <a16:creationId xmlns="" xmlns:a16="http://schemas.microsoft.com/office/drawing/2014/main" id="{DB3BF501-84CB-4B01-96D9-1EF150626219}"/>
                  </a:ext>
                </a:extLst>
              </p:cNvPr>
              <p:cNvSpPr/>
              <p:nvPr/>
            </p:nvSpPr>
            <p:spPr>
              <a:xfrm rot="16200000" flipV="1">
                <a:off x="8964158" y="1652178"/>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113">
                <a:extLst>
                  <a:ext uri="{FF2B5EF4-FFF2-40B4-BE49-F238E27FC236}">
                    <a16:creationId xmlns="" xmlns:a16="http://schemas.microsoft.com/office/drawing/2014/main" id="{9F272DD9-08DB-4E93-AE2A-160256DD25B2}"/>
                  </a:ext>
                </a:extLst>
              </p:cNvPr>
              <p:cNvSpPr/>
              <p:nvPr/>
            </p:nvSpPr>
            <p:spPr>
              <a:xfrm rot="16200000" flipV="1">
                <a:off x="8939109" y="160478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119">
                <a:extLst>
                  <a:ext uri="{FF2B5EF4-FFF2-40B4-BE49-F238E27FC236}">
                    <a16:creationId xmlns="" xmlns:a16="http://schemas.microsoft.com/office/drawing/2014/main" id="{1CB4C55A-6B42-4712-B226-656BAB623CCF}"/>
                  </a:ext>
                </a:extLst>
              </p:cNvPr>
              <p:cNvSpPr/>
              <p:nvPr/>
            </p:nvSpPr>
            <p:spPr>
              <a:xfrm rot="5400000" flipV="1">
                <a:off x="10029628" y="1706045"/>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122">
                <a:extLst>
                  <a:ext uri="{FF2B5EF4-FFF2-40B4-BE49-F238E27FC236}">
                    <a16:creationId xmlns="" xmlns:a16="http://schemas.microsoft.com/office/drawing/2014/main" id="{A78B349E-2D37-4961-87D7-F28E26FCBF59}"/>
                  </a:ext>
                </a:extLst>
              </p:cNvPr>
              <p:cNvSpPr/>
              <p:nvPr/>
            </p:nvSpPr>
            <p:spPr>
              <a:xfrm rot="5400000" flipV="1">
                <a:off x="9978100" y="160427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126">
                <a:extLst>
                  <a:ext uri="{FF2B5EF4-FFF2-40B4-BE49-F238E27FC236}">
                    <a16:creationId xmlns="" xmlns:a16="http://schemas.microsoft.com/office/drawing/2014/main" id="{C3FE1BA9-A0C7-41B7-A2C2-7008619ABD45}"/>
                  </a:ext>
                </a:extLst>
              </p:cNvPr>
              <p:cNvSpPr/>
              <p:nvPr/>
            </p:nvSpPr>
            <p:spPr>
              <a:xfrm rot="5400000" flipV="1">
                <a:off x="10005300" y="164215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127">
                <a:extLst>
                  <a:ext uri="{FF2B5EF4-FFF2-40B4-BE49-F238E27FC236}">
                    <a16:creationId xmlns="" xmlns:a16="http://schemas.microsoft.com/office/drawing/2014/main" id="{1A4E1E7B-CB23-42EF-97E8-4F1931BE885D}"/>
                  </a:ext>
                </a:extLst>
              </p:cNvPr>
              <p:cNvSpPr/>
              <p:nvPr/>
            </p:nvSpPr>
            <p:spPr>
              <a:xfrm rot="5400000" flipV="1">
                <a:off x="10116084" y="185792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128">
                <a:extLst>
                  <a:ext uri="{FF2B5EF4-FFF2-40B4-BE49-F238E27FC236}">
                    <a16:creationId xmlns="" xmlns:a16="http://schemas.microsoft.com/office/drawing/2014/main" id="{3D0B0E6D-E61F-45A8-B8C0-6B5DB4A08917}"/>
                  </a:ext>
                </a:extLst>
              </p:cNvPr>
              <p:cNvSpPr/>
              <p:nvPr/>
            </p:nvSpPr>
            <p:spPr>
              <a:xfrm rot="5400000" flipV="1">
                <a:off x="10085817" y="1806413"/>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129">
                <a:extLst>
                  <a:ext uri="{FF2B5EF4-FFF2-40B4-BE49-F238E27FC236}">
                    <a16:creationId xmlns="" xmlns:a16="http://schemas.microsoft.com/office/drawing/2014/main" id="{B9849ACF-786F-475C-BC13-178303CA9DBC}"/>
                  </a:ext>
                </a:extLst>
              </p:cNvPr>
              <p:cNvSpPr/>
              <p:nvPr/>
            </p:nvSpPr>
            <p:spPr>
              <a:xfrm rot="5400000" flipV="1">
                <a:off x="10056810" y="176319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130">
                <a:extLst>
                  <a:ext uri="{FF2B5EF4-FFF2-40B4-BE49-F238E27FC236}">
                    <a16:creationId xmlns="" xmlns:a16="http://schemas.microsoft.com/office/drawing/2014/main" id="{D81B6410-D898-447C-B96A-EBC448A327F0}"/>
                  </a:ext>
                </a:extLst>
              </p:cNvPr>
              <p:cNvSpPr/>
              <p:nvPr/>
            </p:nvSpPr>
            <p:spPr>
              <a:xfrm rot="5400000" flipV="1">
                <a:off x="10374907" y="1711787"/>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155">
                <a:extLst>
                  <a:ext uri="{FF2B5EF4-FFF2-40B4-BE49-F238E27FC236}">
                    <a16:creationId xmlns="" xmlns:a16="http://schemas.microsoft.com/office/drawing/2014/main" id="{9B751A7A-A43B-4136-849B-54A47978E4F0}"/>
                  </a:ext>
                </a:extLst>
              </p:cNvPr>
              <p:cNvSpPr/>
              <p:nvPr/>
            </p:nvSpPr>
            <p:spPr>
              <a:xfrm rot="5400000" flipV="1">
                <a:off x="10404004" y="175477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156">
                <a:extLst>
                  <a:ext uri="{FF2B5EF4-FFF2-40B4-BE49-F238E27FC236}">
                    <a16:creationId xmlns="" xmlns:a16="http://schemas.microsoft.com/office/drawing/2014/main" id="{752A17C7-8905-4F17-8F46-C0916CA7D4E4}"/>
                  </a:ext>
                </a:extLst>
              </p:cNvPr>
              <p:cNvSpPr/>
              <p:nvPr/>
            </p:nvSpPr>
            <p:spPr>
              <a:xfrm rot="5400000" flipV="1">
                <a:off x="10354351" y="167127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Rectangle 158">
                <a:extLst>
                  <a:ext uri="{FF2B5EF4-FFF2-40B4-BE49-F238E27FC236}">
                    <a16:creationId xmlns="" xmlns:a16="http://schemas.microsoft.com/office/drawing/2014/main" id="{4EE2EA0F-3394-4792-B7E0-34FF59177B92}"/>
                  </a:ext>
                </a:extLst>
              </p:cNvPr>
              <p:cNvSpPr/>
              <p:nvPr/>
            </p:nvSpPr>
            <p:spPr>
              <a:xfrm rot="5400000" flipV="1">
                <a:off x="10329302" y="1623872"/>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7">
                <a:extLst>
                  <a:ext uri="{FF2B5EF4-FFF2-40B4-BE49-F238E27FC236}">
                    <a16:creationId xmlns="" xmlns:a16="http://schemas.microsoft.com/office/drawing/2014/main" id="{DE5754C7-1628-47B5-8F8C-450BC69E9541}"/>
                  </a:ext>
                </a:extLst>
              </p:cNvPr>
              <p:cNvSpPr/>
              <p:nvPr/>
            </p:nvSpPr>
            <p:spPr>
              <a:xfrm>
                <a:off x="9668845" y="1531755"/>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249">
                <a:extLst>
                  <a:ext uri="{FF2B5EF4-FFF2-40B4-BE49-F238E27FC236}">
                    <a16:creationId xmlns="" xmlns:a16="http://schemas.microsoft.com/office/drawing/2014/main" id="{A0C7C1AE-4350-4E2E-8C7D-92AB55DF4B85}"/>
                  </a:ext>
                </a:extLst>
              </p:cNvPr>
              <p:cNvSpPr/>
              <p:nvPr/>
            </p:nvSpPr>
            <p:spPr>
              <a:xfrm>
                <a:off x="9707045" y="1613536"/>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250">
                <a:extLst>
                  <a:ext uri="{FF2B5EF4-FFF2-40B4-BE49-F238E27FC236}">
                    <a16:creationId xmlns="" xmlns:a16="http://schemas.microsoft.com/office/drawing/2014/main" id="{E45E25B4-6D60-4AFA-853F-1990DBCAD0E5}"/>
                  </a:ext>
                </a:extLst>
              </p:cNvPr>
              <p:cNvSpPr/>
              <p:nvPr/>
            </p:nvSpPr>
            <p:spPr>
              <a:xfrm>
                <a:off x="9747832" y="1695294"/>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Oval 251">
                <a:extLst>
                  <a:ext uri="{FF2B5EF4-FFF2-40B4-BE49-F238E27FC236}">
                    <a16:creationId xmlns="" xmlns:a16="http://schemas.microsoft.com/office/drawing/2014/main" id="{C54DDAF5-18B1-46D2-BDBD-97384A40B3CF}"/>
                  </a:ext>
                </a:extLst>
              </p:cNvPr>
              <p:cNvSpPr/>
              <p:nvPr/>
            </p:nvSpPr>
            <p:spPr>
              <a:xfrm>
                <a:off x="9795067" y="1789120"/>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252">
                <a:extLst>
                  <a:ext uri="{FF2B5EF4-FFF2-40B4-BE49-F238E27FC236}">
                    <a16:creationId xmlns="" xmlns:a16="http://schemas.microsoft.com/office/drawing/2014/main" id="{AF1D1A7B-EA3C-4D6C-99BE-35B2FB0372ED}"/>
                  </a:ext>
                </a:extLst>
              </p:cNvPr>
              <p:cNvSpPr/>
              <p:nvPr/>
            </p:nvSpPr>
            <p:spPr>
              <a:xfrm>
                <a:off x="9835799" y="1873681"/>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253">
                <a:extLst>
                  <a:ext uri="{FF2B5EF4-FFF2-40B4-BE49-F238E27FC236}">
                    <a16:creationId xmlns="" xmlns:a16="http://schemas.microsoft.com/office/drawing/2014/main" id="{9E88DDC0-17DB-4586-A666-E561BD3E5C55}"/>
                  </a:ext>
                </a:extLst>
              </p:cNvPr>
              <p:cNvSpPr/>
              <p:nvPr/>
            </p:nvSpPr>
            <p:spPr>
              <a:xfrm>
                <a:off x="9876920" y="1956089"/>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254">
                <a:extLst>
                  <a:ext uri="{FF2B5EF4-FFF2-40B4-BE49-F238E27FC236}">
                    <a16:creationId xmlns="" xmlns:a16="http://schemas.microsoft.com/office/drawing/2014/main" id="{B29DB30C-823D-495A-BCF0-6272B740CDE0}"/>
                  </a:ext>
                </a:extLst>
              </p:cNvPr>
              <p:cNvSpPr/>
              <p:nvPr/>
            </p:nvSpPr>
            <p:spPr>
              <a:xfrm>
                <a:off x="9917535" y="2038118"/>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extBox 1">
                <a:extLst>
                  <a:ext uri="{FF2B5EF4-FFF2-40B4-BE49-F238E27FC236}">
                    <a16:creationId xmlns="" xmlns:a16="http://schemas.microsoft.com/office/drawing/2014/main" id="{DB9B4982-F9C8-48CD-801A-12E8B21ABC86}"/>
                  </a:ext>
                </a:extLst>
              </p:cNvPr>
              <p:cNvSpPr txBox="1"/>
              <p:nvPr/>
            </p:nvSpPr>
            <p:spPr>
              <a:xfrm>
                <a:off x="8690997" y="2051844"/>
                <a:ext cx="1277350" cy="229587"/>
              </a:xfrm>
              <a:prstGeom prst="rect">
                <a:avLst/>
              </a:prstGeom>
              <a:noFill/>
            </p:spPr>
            <p:txBody>
              <a:bodyPr wrap="square" rtlCol="0">
                <a:spAutoFit/>
              </a:bodyPr>
              <a:lstStyle/>
              <a:p>
                <a:pPr algn="ctr"/>
                <a:r>
                  <a:rPr lang="en-US" sz="1050" dirty="0"/>
                  <a:t>2D Encoder</a:t>
                </a:r>
              </a:p>
            </p:txBody>
          </p:sp>
          <p:sp>
            <p:nvSpPr>
              <p:cNvPr id="446" name="TextBox 161">
                <a:extLst>
                  <a:ext uri="{FF2B5EF4-FFF2-40B4-BE49-F238E27FC236}">
                    <a16:creationId xmlns="" xmlns:a16="http://schemas.microsoft.com/office/drawing/2014/main" id="{868CFE42-0A5B-4A70-81E6-39B90A4A54E5}"/>
                  </a:ext>
                </a:extLst>
              </p:cNvPr>
              <p:cNvSpPr txBox="1"/>
              <p:nvPr/>
            </p:nvSpPr>
            <p:spPr>
              <a:xfrm>
                <a:off x="9754235" y="2052051"/>
                <a:ext cx="1277350" cy="229587"/>
              </a:xfrm>
              <a:prstGeom prst="rect">
                <a:avLst/>
              </a:prstGeom>
              <a:noFill/>
            </p:spPr>
            <p:txBody>
              <a:bodyPr wrap="square" rtlCol="0">
                <a:spAutoFit/>
              </a:bodyPr>
              <a:lstStyle/>
              <a:p>
                <a:pPr algn="ctr"/>
                <a:r>
                  <a:rPr lang="en-US" sz="1050" dirty="0"/>
                  <a:t>2D Decoder</a:t>
                </a:r>
              </a:p>
            </p:txBody>
          </p:sp>
          <p:pic>
            <p:nvPicPr>
              <p:cNvPr id="44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744" y="1498164"/>
                <a:ext cx="749129" cy="749129"/>
              </a:xfrm>
              <a:prstGeom prst="rect">
                <a:avLst/>
              </a:prstGeom>
            </p:spPr>
          </p:pic>
          <p:pic>
            <p:nvPicPr>
              <p:cNvPr id="448"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2021" y="1490995"/>
                <a:ext cx="756299" cy="756299"/>
              </a:xfrm>
              <a:prstGeom prst="rect">
                <a:avLst/>
              </a:prstGeom>
            </p:spPr>
          </p:pic>
          <p:pic>
            <p:nvPicPr>
              <p:cNvPr id="450" name="Picture 234">
                <a:extLst>
                  <a:ext uri="{FF2B5EF4-FFF2-40B4-BE49-F238E27FC236}">
                    <a16:creationId xmlns="" xmlns:a16="http://schemas.microsoft.com/office/drawing/2014/main" id="{F04CC009-9F75-4A5F-81A0-8059F6732D4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1021120" y="2266593"/>
                <a:ext cx="179051" cy="164841"/>
              </a:xfrm>
              <a:prstGeom prst="rect">
                <a:avLst/>
              </a:prstGeom>
            </p:spPr>
          </p:pic>
        </p:grpSp>
        <p:grpSp>
          <p:nvGrpSpPr>
            <p:cNvPr id="451" name="组 450"/>
            <p:cNvGrpSpPr/>
            <p:nvPr/>
          </p:nvGrpSpPr>
          <p:grpSpPr>
            <a:xfrm>
              <a:off x="4923698" y="1524160"/>
              <a:ext cx="3043540" cy="1095541"/>
              <a:chOff x="4771298" y="1371760"/>
              <a:chExt cx="3043540" cy="1095541"/>
            </a:xfrm>
          </p:grpSpPr>
          <p:sp>
            <p:nvSpPr>
              <p:cNvPr id="452" name="Rectangle: Rounded Corners 368">
                <a:extLst>
                  <a:ext uri="{FF2B5EF4-FFF2-40B4-BE49-F238E27FC236}">
                    <a16:creationId xmlns="" xmlns:a16="http://schemas.microsoft.com/office/drawing/2014/main" id="{E6C82080-2C52-4034-89B9-E915A1BC80FF}"/>
                  </a:ext>
                </a:extLst>
              </p:cNvPr>
              <p:cNvSpPr/>
              <p:nvPr/>
            </p:nvSpPr>
            <p:spPr>
              <a:xfrm>
                <a:off x="4771298" y="1371760"/>
                <a:ext cx="2984852" cy="1095541"/>
              </a:xfrm>
              <a:prstGeom prst="roundRect">
                <a:avLst>
                  <a:gd name="adj" fmla="val 0"/>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138">
                <a:extLst>
                  <a:ext uri="{FF2B5EF4-FFF2-40B4-BE49-F238E27FC236}">
                    <a16:creationId xmlns="" xmlns:a16="http://schemas.microsoft.com/office/drawing/2014/main" id="{E7DFEF42-471A-42F5-B532-91EC32EAB52D}"/>
                  </a:ext>
                </a:extLst>
              </p:cNvPr>
              <p:cNvGrpSpPr/>
              <p:nvPr/>
            </p:nvGrpSpPr>
            <p:grpSpPr>
              <a:xfrm>
                <a:off x="7261293" y="1809551"/>
                <a:ext cx="456757" cy="467219"/>
                <a:chOff x="936625" y="4341651"/>
                <a:chExt cx="673100" cy="688518"/>
              </a:xfrm>
              <a:scene3d>
                <a:camera prst="orthographicFront">
                  <a:rot lat="0" lon="0" rev="0"/>
                </a:camera>
                <a:lightRig rig="threePt" dir="t"/>
              </a:scene3d>
            </p:grpSpPr>
            <p:sp>
              <p:nvSpPr>
                <p:cNvPr id="488" name="Parallelogram 145">
                  <a:extLst>
                    <a:ext uri="{FF2B5EF4-FFF2-40B4-BE49-F238E27FC236}">
                      <a16:creationId xmlns="" xmlns:a16="http://schemas.microsoft.com/office/drawing/2014/main" id="{E6F2A7F4-7BAA-4494-91B9-BAEC9C296C82}"/>
                    </a:ext>
                  </a:extLst>
                </p:cNvPr>
                <p:cNvSpPr/>
                <p:nvPr/>
              </p:nvSpPr>
              <p:spPr>
                <a:xfrm>
                  <a:off x="936625" y="4793916"/>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9" name="Parallelogram 146">
                  <a:extLst>
                    <a:ext uri="{FF2B5EF4-FFF2-40B4-BE49-F238E27FC236}">
                      <a16:creationId xmlns="" xmlns:a16="http://schemas.microsoft.com/office/drawing/2014/main" id="{58ADE0B2-AC8E-4209-99B2-6E996448D063}"/>
                    </a:ext>
                  </a:extLst>
                </p:cNvPr>
                <p:cNvSpPr/>
                <p:nvPr/>
              </p:nvSpPr>
              <p:spPr>
                <a:xfrm rot="5400000" flipV="1">
                  <a:off x="672936" y="4605344"/>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0" name="Parallelogram 147">
                  <a:extLst>
                    <a:ext uri="{FF2B5EF4-FFF2-40B4-BE49-F238E27FC236}">
                      <a16:creationId xmlns="" xmlns:a16="http://schemas.microsoft.com/office/drawing/2014/main" id="{A41A3EC3-B3EB-4531-96C1-728488B6840E}"/>
                    </a:ext>
                  </a:extLst>
                </p:cNvPr>
                <p:cNvSpPr/>
                <p:nvPr/>
              </p:nvSpPr>
              <p:spPr>
                <a:xfrm>
                  <a:off x="936625" y="4341651"/>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1" name="Parallelogram 148">
                  <a:extLst>
                    <a:ext uri="{FF2B5EF4-FFF2-40B4-BE49-F238E27FC236}">
                      <a16:creationId xmlns="" xmlns:a16="http://schemas.microsoft.com/office/drawing/2014/main" id="{4759BB4D-A19C-4AD6-A444-3F68F3137F9F}"/>
                    </a:ext>
                  </a:extLst>
                </p:cNvPr>
                <p:cNvSpPr/>
                <p:nvPr/>
              </p:nvSpPr>
              <p:spPr>
                <a:xfrm rot="5400000" flipV="1">
                  <a:off x="1180139" y="4605343"/>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454" name="TextBox 149">
                <a:extLst>
                  <a:ext uri="{FF2B5EF4-FFF2-40B4-BE49-F238E27FC236}">
                    <a16:creationId xmlns="" xmlns:a16="http://schemas.microsoft.com/office/drawing/2014/main" id="{118D9EFC-626C-4998-A64F-8BF5655847F8}"/>
                  </a:ext>
                </a:extLst>
              </p:cNvPr>
              <p:cNvSpPr txBox="1"/>
              <p:nvPr/>
            </p:nvSpPr>
            <p:spPr>
              <a:xfrm>
                <a:off x="7320192" y="1544616"/>
                <a:ext cx="494646" cy="22262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(R,T)</a:t>
                </a:r>
              </a:p>
            </p:txBody>
          </p:sp>
          <p:sp>
            <p:nvSpPr>
              <p:cNvPr id="455" name="Rectangle 169">
                <a:extLst>
                  <a:ext uri="{FF2B5EF4-FFF2-40B4-BE49-F238E27FC236}">
                    <a16:creationId xmlns="" xmlns:a16="http://schemas.microsoft.com/office/drawing/2014/main" id="{7ED47BBC-7886-43D7-B414-10C327310C2D}"/>
                  </a:ext>
                </a:extLst>
              </p:cNvPr>
              <p:cNvSpPr/>
              <p:nvPr/>
            </p:nvSpPr>
            <p:spPr>
              <a:xfrm rot="16200000" flipV="1">
                <a:off x="6399439" y="1723768"/>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170">
                <a:extLst>
                  <a:ext uri="{FF2B5EF4-FFF2-40B4-BE49-F238E27FC236}">
                    <a16:creationId xmlns="" xmlns:a16="http://schemas.microsoft.com/office/drawing/2014/main" id="{9861EE07-59A2-4CAF-AE5F-88CBAB1058C8}"/>
                  </a:ext>
                </a:extLst>
              </p:cNvPr>
              <p:cNvSpPr/>
              <p:nvPr/>
            </p:nvSpPr>
            <p:spPr>
              <a:xfrm rot="16200000" flipV="1">
                <a:off x="6347911" y="1634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171">
                <a:extLst>
                  <a:ext uri="{FF2B5EF4-FFF2-40B4-BE49-F238E27FC236}">
                    <a16:creationId xmlns="" xmlns:a16="http://schemas.microsoft.com/office/drawing/2014/main" id="{9ACC368A-5BAD-4941-9051-0C5848A5A71A}"/>
                  </a:ext>
                </a:extLst>
              </p:cNvPr>
              <p:cNvSpPr/>
              <p:nvPr/>
            </p:nvSpPr>
            <p:spPr>
              <a:xfrm rot="16200000" flipV="1">
                <a:off x="6375111" y="167279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172">
                <a:extLst>
                  <a:ext uri="{FF2B5EF4-FFF2-40B4-BE49-F238E27FC236}">
                    <a16:creationId xmlns="" xmlns:a16="http://schemas.microsoft.com/office/drawing/2014/main" id="{F6DA72FF-5880-44D4-AA0E-7E8081A70259}"/>
                  </a:ext>
                </a:extLst>
              </p:cNvPr>
              <p:cNvSpPr/>
              <p:nvPr/>
            </p:nvSpPr>
            <p:spPr>
              <a:xfrm rot="16200000" flipV="1">
                <a:off x="6485895" y="1875650"/>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173">
                <a:extLst>
                  <a:ext uri="{FF2B5EF4-FFF2-40B4-BE49-F238E27FC236}">
                    <a16:creationId xmlns="" xmlns:a16="http://schemas.microsoft.com/office/drawing/2014/main" id="{954C7CAD-BD69-46B2-BE28-BC7FDAB5969A}"/>
                  </a:ext>
                </a:extLst>
              </p:cNvPr>
              <p:cNvSpPr/>
              <p:nvPr/>
            </p:nvSpPr>
            <p:spPr>
              <a:xfrm rot="16200000" flipV="1">
                <a:off x="6455627" y="1824136"/>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178">
                <a:extLst>
                  <a:ext uri="{FF2B5EF4-FFF2-40B4-BE49-F238E27FC236}">
                    <a16:creationId xmlns="" xmlns:a16="http://schemas.microsoft.com/office/drawing/2014/main" id="{9E80AA96-07BA-494B-AB38-381D39DD6382}"/>
                  </a:ext>
                </a:extLst>
              </p:cNvPr>
              <p:cNvSpPr/>
              <p:nvPr/>
            </p:nvSpPr>
            <p:spPr>
              <a:xfrm rot="16200000" flipV="1">
                <a:off x="6426620" y="1780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179">
                <a:extLst>
                  <a:ext uri="{FF2B5EF4-FFF2-40B4-BE49-F238E27FC236}">
                    <a16:creationId xmlns="" xmlns:a16="http://schemas.microsoft.com/office/drawing/2014/main" id="{9083CA97-E3F6-41C0-9581-34BED0E6778E}"/>
                  </a:ext>
                </a:extLst>
              </p:cNvPr>
              <p:cNvSpPr/>
              <p:nvPr/>
            </p:nvSpPr>
            <p:spPr>
              <a:xfrm rot="16200000" flipV="1">
                <a:off x="5991716" y="1728643"/>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180">
                <a:extLst>
                  <a:ext uri="{FF2B5EF4-FFF2-40B4-BE49-F238E27FC236}">
                    <a16:creationId xmlns="" xmlns:a16="http://schemas.microsoft.com/office/drawing/2014/main" id="{8DE71D28-EF27-42DA-8A33-D15DF20936EF}"/>
                  </a:ext>
                </a:extLst>
              </p:cNvPr>
              <p:cNvSpPr/>
              <p:nvPr/>
            </p:nvSpPr>
            <p:spPr>
              <a:xfrm rot="16200000" flipV="1">
                <a:off x="6020813" y="1771632"/>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181">
                <a:extLst>
                  <a:ext uri="{FF2B5EF4-FFF2-40B4-BE49-F238E27FC236}">
                    <a16:creationId xmlns="" xmlns:a16="http://schemas.microsoft.com/office/drawing/2014/main" id="{D1D2EE61-2D9F-4C58-8763-5A33D39531F5}"/>
                  </a:ext>
                </a:extLst>
              </p:cNvPr>
              <p:cNvSpPr/>
              <p:nvPr/>
            </p:nvSpPr>
            <p:spPr>
              <a:xfrm rot="16200000" flipV="1">
                <a:off x="5971160" y="1688127"/>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 name="Rectangle 182">
                <a:extLst>
                  <a:ext uri="{FF2B5EF4-FFF2-40B4-BE49-F238E27FC236}">
                    <a16:creationId xmlns="" xmlns:a16="http://schemas.microsoft.com/office/drawing/2014/main" id="{36849609-3249-4626-BEFF-02DF59DA18DC}"/>
                  </a:ext>
                </a:extLst>
              </p:cNvPr>
              <p:cNvSpPr/>
              <p:nvPr/>
            </p:nvSpPr>
            <p:spPr>
              <a:xfrm rot="16200000" flipV="1">
                <a:off x="5946111" y="1640729"/>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99">
                <a:extLst>
                  <a:ext uri="{FF2B5EF4-FFF2-40B4-BE49-F238E27FC236}">
                    <a16:creationId xmlns="" xmlns:a16="http://schemas.microsoft.com/office/drawing/2014/main" id="{159FA92C-368B-46B3-AA2A-E2C1150EA993}"/>
                  </a:ext>
                </a:extLst>
              </p:cNvPr>
              <p:cNvSpPr/>
              <p:nvPr/>
            </p:nvSpPr>
            <p:spPr>
              <a:xfrm>
                <a:off x="6677274" y="1550543"/>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100">
                <a:extLst>
                  <a:ext uri="{FF2B5EF4-FFF2-40B4-BE49-F238E27FC236}">
                    <a16:creationId xmlns="" xmlns:a16="http://schemas.microsoft.com/office/drawing/2014/main" id="{BF1DCF64-078B-4E70-89A6-C812E2BC42EF}"/>
                  </a:ext>
                </a:extLst>
              </p:cNvPr>
              <p:cNvSpPr/>
              <p:nvPr/>
            </p:nvSpPr>
            <p:spPr>
              <a:xfrm>
                <a:off x="6715474" y="1632324"/>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101">
                <a:extLst>
                  <a:ext uri="{FF2B5EF4-FFF2-40B4-BE49-F238E27FC236}">
                    <a16:creationId xmlns="" xmlns:a16="http://schemas.microsoft.com/office/drawing/2014/main" id="{9615623E-53ED-445D-9CD1-A16144B00265}"/>
                  </a:ext>
                </a:extLst>
              </p:cNvPr>
              <p:cNvSpPr/>
              <p:nvPr/>
            </p:nvSpPr>
            <p:spPr>
              <a:xfrm>
                <a:off x="6756260" y="1714082"/>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 name="Oval 102">
                <a:extLst>
                  <a:ext uri="{FF2B5EF4-FFF2-40B4-BE49-F238E27FC236}">
                    <a16:creationId xmlns="" xmlns:a16="http://schemas.microsoft.com/office/drawing/2014/main" id="{F66BA8E9-372F-4B7C-9A9E-CD176FF1401A}"/>
                  </a:ext>
                </a:extLst>
              </p:cNvPr>
              <p:cNvSpPr/>
              <p:nvPr/>
            </p:nvSpPr>
            <p:spPr>
              <a:xfrm>
                <a:off x="6803496" y="1807908"/>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103">
                <a:extLst>
                  <a:ext uri="{FF2B5EF4-FFF2-40B4-BE49-F238E27FC236}">
                    <a16:creationId xmlns="" xmlns:a16="http://schemas.microsoft.com/office/drawing/2014/main" id="{5148F1A1-D78C-41CF-BB07-545B976E6F51}"/>
                  </a:ext>
                </a:extLst>
              </p:cNvPr>
              <p:cNvSpPr/>
              <p:nvPr/>
            </p:nvSpPr>
            <p:spPr>
              <a:xfrm>
                <a:off x="6844228" y="1892469"/>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114">
                <a:extLst>
                  <a:ext uri="{FF2B5EF4-FFF2-40B4-BE49-F238E27FC236}">
                    <a16:creationId xmlns="" xmlns:a16="http://schemas.microsoft.com/office/drawing/2014/main" id="{1692EE02-0766-4B64-A9EE-C71AF0F1822F}"/>
                  </a:ext>
                </a:extLst>
              </p:cNvPr>
              <p:cNvSpPr/>
              <p:nvPr/>
            </p:nvSpPr>
            <p:spPr>
              <a:xfrm>
                <a:off x="6885349" y="1974877"/>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115">
                <a:extLst>
                  <a:ext uri="{FF2B5EF4-FFF2-40B4-BE49-F238E27FC236}">
                    <a16:creationId xmlns="" xmlns:a16="http://schemas.microsoft.com/office/drawing/2014/main" id="{6AAD8367-01D6-44FA-9A44-54BE2B1F6582}"/>
                  </a:ext>
                </a:extLst>
              </p:cNvPr>
              <p:cNvSpPr/>
              <p:nvPr/>
            </p:nvSpPr>
            <p:spPr>
              <a:xfrm>
                <a:off x="6919073" y="2056906"/>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extBox 157">
                <a:extLst>
                  <a:ext uri="{FF2B5EF4-FFF2-40B4-BE49-F238E27FC236}">
                    <a16:creationId xmlns="" xmlns:a16="http://schemas.microsoft.com/office/drawing/2014/main" id="{78FE545F-1B7C-4893-B495-9CCE5FE042A0}"/>
                  </a:ext>
                </a:extLst>
              </p:cNvPr>
              <p:cNvSpPr txBox="1"/>
              <p:nvPr/>
            </p:nvSpPr>
            <p:spPr>
              <a:xfrm>
                <a:off x="5723425" y="2124444"/>
                <a:ext cx="1176304" cy="229587"/>
              </a:xfrm>
              <a:prstGeom prst="rect">
                <a:avLst/>
              </a:prstGeom>
              <a:noFill/>
            </p:spPr>
            <p:txBody>
              <a:bodyPr wrap="square" rtlCol="0">
                <a:spAutoFit/>
              </a:bodyPr>
              <a:lstStyle/>
              <a:p>
                <a:pPr algn="ctr"/>
                <a:r>
                  <a:rPr lang="en-US" sz="1050" dirty="0"/>
                  <a:t>Regressor</a:t>
                </a:r>
              </a:p>
            </p:txBody>
          </p:sp>
          <p:grpSp>
            <p:nvGrpSpPr>
              <p:cNvPr id="473" name="Group 370">
                <a:extLst>
                  <a:ext uri="{FF2B5EF4-FFF2-40B4-BE49-F238E27FC236}">
                    <a16:creationId xmlns="" xmlns:a16="http://schemas.microsoft.com/office/drawing/2014/main" id="{CCD48C49-381F-43BA-97FB-3F31F5051A11}"/>
                  </a:ext>
                </a:extLst>
              </p:cNvPr>
              <p:cNvGrpSpPr/>
              <p:nvPr/>
            </p:nvGrpSpPr>
            <p:grpSpPr>
              <a:xfrm>
                <a:off x="7039739" y="1530727"/>
                <a:ext cx="294375" cy="377948"/>
                <a:chOff x="2668322" y="3820856"/>
                <a:chExt cx="760678" cy="976634"/>
              </a:xfrm>
            </p:grpSpPr>
            <p:cxnSp>
              <p:nvCxnSpPr>
                <p:cNvPr id="477" name="Straight Connector 371">
                  <a:extLst>
                    <a:ext uri="{FF2B5EF4-FFF2-40B4-BE49-F238E27FC236}">
                      <a16:creationId xmlns="" xmlns:a16="http://schemas.microsoft.com/office/drawing/2014/main" id="{0F03C1B0-06BE-4B3B-A54D-BF69806FA3C9}"/>
                    </a:ext>
                  </a:extLst>
                </p:cNvPr>
                <p:cNvCxnSpPr>
                  <a:cxnSpLocks/>
                </p:cNvCxnSpPr>
                <p:nvPr/>
              </p:nvCxnSpPr>
              <p:spPr>
                <a:xfrm flipV="1">
                  <a:off x="2921794" y="3820856"/>
                  <a:ext cx="507206" cy="461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8" name="Straight Connector 372">
                  <a:extLst>
                    <a:ext uri="{FF2B5EF4-FFF2-40B4-BE49-F238E27FC236}">
                      <a16:creationId xmlns="" xmlns:a16="http://schemas.microsoft.com/office/drawing/2014/main" id="{151AA62E-5CA8-44D8-B332-5A999D6B57BF}"/>
                    </a:ext>
                  </a:extLst>
                </p:cNvPr>
                <p:cNvCxnSpPr>
                  <a:cxnSpLocks/>
                </p:cNvCxnSpPr>
                <p:nvPr/>
              </p:nvCxnSpPr>
              <p:spPr>
                <a:xfrm>
                  <a:off x="2934158" y="4106191"/>
                  <a:ext cx="464742" cy="3756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9" name="Straight Connector 373">
                  <a:extLst>
                    <a:ext uri="{FF2B5EF4-FFF2-40B4-BE49-F238E27FC236}">
                      <a16:creationId xmlns="" xmlns:a16="http://schemas.microsoft.com/office/drawing/2014/main" id="{7EEC03EC-BED8-45A7-A954-FA5C521A2391}"/>
                    </a:ext>
                  </a:extLst>
                </p:cNvPr>
                <p:cNvCxnSpPr>
                  <a:cxnSpLocks/>
                </p:cNvCxnSpPr>
                <p:nvPr/>
              </p:nvCxnSpPr>
              <p:spPr>
                <a:xfrm>
                  <a:off x="2716269" y="4237968"/>
                  <a:ext cx="78789" cy="5595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0" name="Straight Connector 374">
                  <a:extLst>
                    <a:ext uri="{FF2B5EF4-FFF2-40B4-BE49-F238E27FC236}">
                      <a16:creationId xmlns="" xmlns:a16="http://schemas.microsoft.com/office/drawing/2014/main" id="{537EA8CB-EF28-4CC3-AE5C-B34BDD7E041A}"/>
                    </a:ext>
                  </a:extLst>
                </p:cNvPr>
                <p:cNvCxnSpPr>
                  <a:cxnSpLocks/>
                </p:cNvCxnSpPr>
                <p:nvPr/>
              </p:nvCxnSpPr>
              <p:spPr>
                <a:xfrm>
                  <a:off x="2671728" y="3894085"/>
                  <a:ext cx="132060" cy="31013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1" name="Straight Connector 375">
                  <a:extLst>
                    <a:ext uri="{FF2B5EF4-FFF2-40B4-BE49-F238E27FC236}">
                      <a16:creationId xmlns="" xmlns:a16="http://schemas.microsoft.com/office/drawing/2014/main" id="{93F408E8-4F64-452E-B524-EA6E9746BE7F}"/>
                    </a:ext>
                  </a:extLst>
                </p:cNvPr>
                <p:cNvCxnSpPr>
                  <a:cxnSpLocks/>
                </p:cNvCxnSpPr>
                <p:nvPr/>
              </p:nvCxnSpPr>
              <p:spPr>
                <a:xfrm>
                  <a:off x="2921794" y="3866994"/>
                  <a:ext cx="17917" cy="24304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2" name="Straight Connector 376">
                  <a:extLst>
                    <a:ext uri="{FF2B5EF4-FFF2-40B4-BE49-F238E27FC236}">
                      <a16:creationId xmlns="" xmlns:a16="http://schemas.microsoft.com/office/drawing/2014/main" id="{97F452C0-02E3-41F0-B749-2F5DE2230225}"/>
                    </a:ext>
                  </a:extLst>
                </p:cNvPr>
                <p:cNvCxnSpPr>
                  <a:cxnSpLocks/>
                </p:cNvCxnSpPr>
                <p:nvPr/>
              </p:nvCxnSpPr>
              <p:spPr>
                <a:xfrm flipV="1">
                  <a:off x="2717681" y="411718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3" name="Straight Connector 377">
                  <a:extLst>
                    <a:ext uri="{FF2B5EF4-FFF2-40B4-BE49-F238E27FC236}">
                      <a16:creationId xmlns="" xmlns:a16="http://schemas.microsoft.com/office/drawing/2014/main" id="{770F6FDC-5BAC-45F1-84D4-81A1AFB02C89}"/>
                    </a:ext>
                  </a:extLst>
                </p:cNvPr>
                <p:cNvCxnSpPr>
                  <a:cxnSpLocks/>
                </p:cNvCxnSpPr>
                <p:nvPr/>
              </p:nvCxnSpPr>
              <p:spPr>
                <a:xfrm flipV="1">
                  <a:off x="2714613" y="385985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4" name="Straight Connector 378">
                  <a:extLst>
                    <a:ext uri="{FF2B5EF4-FFF2-40B4-BE49-F238E27FC236}">
                      <a16:creationId xmlns="" xmlns:a16="http://schemas.microsoft.com/office/drawing/2014/main" id="{1D8167B7-5482-4974-BE7C-F2784074D41C}"/>
                    </a:ext>
                  </a:extLst>
                </p:cNvPr>
                <p:cNvCxnSpPr>
                  <a:cxnSpLocks/>
                </p:cNvCxnSpPr>
                <p:nvPr/>
              </p:nvCxnSpPr>
              <p:spPr>
                <a:xfrm flipH="1" flipV="1">
                  <a:off x="2710466" y="3983078"/>
                  <a:ext cx="5803" cy="2462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5" name="Straight Connector 379">
                  <a:extLst>
                    <a:ext uri="{FF2B5EF4-FFF2-40B4-BE49-F238E27FC236}">
                      <a16:creationId xmlns="" xmlns:a16="http://schemas.microsoft.com/office/drawing/2014/main" id="{65EAEBE8-4A85-40E6-8BA7-011FBA1BE3B4}"/>
                    </a:ext>
                  </a:extLst>
                </p:cNvPr>
                <p:cNvCxnSpPr>
                  <a:cxnSpLocks/>
                </p:cNvCxnSpPr>
                <p:nvPr/>
              </p:nvCxnSpPr>
              <p:spPr>
                <a:xfrm>
                  <a:off x="2671728" y="3894085"/>
                  <a:ext cx="259024" cy="21439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6" name="Straight Connector 380">
                  <a:extLst>
                    <a:ext uri="{FF2B5EF4-FFF2-40B4-BE49-F238E27FC236}">
                      <a16:creationId xmlns="" xmlns:a16="http://schemas.microsoft.com/office/drawing/2014/main" id="{9704A16E-5184-4504-A516-E7428C43FAF8}"/>
                    </a:ext>
                  </a:extLst>
                </p:cNvPr>
                <p:cNvCxnSpPr>
                  <a:cxnSpLocks/>
                </p:cNvCxnSpPr>
                <p:nvPr/>
              </p:nvCxnSpPr>
              <p:spPr>
                <a:xfrm flipV="1">
                  <a:off x="2668322" y="3866994"/>
                  <a:ext cx="253472" cy="291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7" name="Straight Connector 381">
                  <a:extLst>
                    <a:ext uri="{FF2B5EF4-FFF2-40B4-BE49-F238E27FC236}">
                      <a16:creationId xmlns="" xmlns:a16="http://schemas.microsoft.com/office/drawing/2014/main" id="{3FF83826-A6B6-4E91-BD84-5AD79DD94F73}"/>
                    </a:ext>
                  </a:extLst>
                </p:cNvPr>
                <p:cNvCxnSpPr>
                  <a:cxnSpLocks/>
                </p:cNvCxnSpPr>
                <p:nvPr/>
              </p:nvCxnSpPr>
              <p:spPr>
                <a:xfrm>
                  <a:off x="2668322" y="3894085"/>
                  <a:ext cx="47947" cy="3510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474" name="Picture 2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673" y="1534416"/>
                <a:ext cx="749129" cy="749129"/>
              </a:xfrm>
              <a:prstGeom prst="rect">
                <a:avLst/>
              </a:prstGeom>
            </p:spPr>
          </p:pic>
          <p:pic>
            <p:nvPicPr>
              <p:cNvPr id="476" name="Picture 2">
                <a:extLst>
                  <a:ext uri="{FF2B5EF4-FFF2-40B4-BE49-F238E27FC236}">
                    <a16:creationId xmlns="" xmlns:a16="http://schemas.microsoft.com/office/drawing/2014/main" id="{A5F18808-5DFA-4FFE-B680-38A08782AE1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27907" y1="44000" x2="27907" y2="44000"/>
                          </a14:backgroundRemoval>
                        </a14:imgEffect>
                      </a14:imgLayer>
                    </a14:imgProps>
                  </a:ext>
                </a:extLst>
              </a:blip>
              <a:stretch>
                <a:fillRect/>
              </a:stretch>
            </p:blipFill>
            <p:spPr>
              <a:xfrm>
                <a:off x="7232540" y="2311092"/>
                <a:ext cx="122210" cy="142104"/>
              </a:xfrm>
              <a:prstGeom prst="rect">
                <a:avLst/>
              </a:prstGeom>
            </p:spPr>
          </p:pic>
        </p:grpSp>
        <p:grpSp>
          <p:nvGrpSpPr>
            <p:cNvPr id="492" name="组 491"/>
            <p:cNvGrpSpPr/>
            <p:nvPr/>
          </p:nvGrpSpPr>
          <p:grpSpPr>
            <a:xfrm>
              <a:off x="3196187" y="2719652"/>
              <a:ext cx="8537343" cy="1555220"/>
              <a:chOff x="3043787" y="2567252"/>
              <a:chExt cx="8537343" cy="1555220"/>
            </a:xfrm>
          </p:grpSpPr>
          <p:sp>
            <p:nvSpPr>
              <p:cNvPr id="493" name="Rectangle: Rounded Corners 367">
                <a:extLst>
                  <a:ext uri="{FF2B5EF4-FFF2-40B4-BE49-F238E27FC236}">
                    <a16:creationId xmlns="" xmlns:a16="http://schemas.microsoft.com/office/drawing/2014/main" id="{C740FE48-249B-44AD-AE94-8B1B075011F0}"/>
                  </a:ext>
                </a:extLst>
              </p:cNvPr>
              <p:cNvSpPr/>
              <p:nvPr/>
            </p:nvSpPr>
            <p:spPr>
              <a:xfrm>
                <a:off x="3043787" y="2567252"/>
                <a:ext cx="8537343"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136">
                <a:extLst>
                  <a:ext uri="{FF2B5EF4-FFF2-40B4-BE49-F238E27FC236}">
                    <a16:creationId xmlns="" xmlns:a16="http://schemas.microsoft.com/office/drawing/2014/main" id="{D0B20908-1FBD-43E6-88A3-001076958A29}"/>
                  </a:ext>
                </a:extLst>
              </p:cNvPr>
              <p:cNvSpPr/>
              <p:nvPr/>
            </p:nvSpPr>
            <p:spPr>
              <a:xfrm>
                <a:off x="8669607" y="3190066"/>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139">
                <a:extLst>
                  <a:ext uri="{FF2B5EF4-FFF2-40B4-BE49-F238E27FC236}">
                    <a16:creationId xmlns="" xmlns:a16="http://schemas.microsoft.com/office/drawing/2014/main" id="{E187718B-578D-49C9-A82E-C698D46F9907}"/>
                  </a:ext>
                </a:extLst>
              </p:cNvPr>
              <p:cNvSpPr/>
              <p:nvPr/>
            </p:nvSpPr>
            <p:spPr>
              <a:xfrm>
                <a:off x="8710394" y="3271824"/>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Oval 140">
                <a:extLst>
                  <a:ext uri="{FF2B5EF4-FFF2-40B4-BE49-F238E27FC236}">
                    <a16:creationId xmlns="" xmlns:a16="http://schemas.microsoft.com/office/drawing/2014/main" id="{6CF9FAA4-B234-4C2F-9664-9D1FD9869FD7}"/>
                  </a:ext>
                </a:extLst>
              </p:cNvPr>
              <p:cNvSpPr/>
              <p:nvPr/>
            </p:nvSpPr>
            <p:spPr>
              <a:xfrm>
                <a:off x="8757629" y="3365650"/>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141">
                <a:extLst>
                  <a:ext uri="{FF2B5EF4-FFF2-40B4-BE49-F238E27FC236}">
                    <a16:creationId xmlns="" xmlns:a16="http://schemas.microsoft.com/office/drawing/2014/main" id="{BDD05735-6925-4F62-8B70-11F288F454BB}"/>
                  </a:ext>
                </a:extLst>
              </p:cNvPr>
              <p:cNvSpPr/>
              <p:nvPr/>
            </p:nvSpPr>
            <p:spPr>
              <a:xfrm>
                <a:off x="8798361" y="3450211"/>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142">
                <a:extLst>
                  <a:ext uri="{FF2B5EF4-FFF2-40B4-BE49-F238E27FC236}">
                    <a16:creationId xmlns="" xmlns:a16="http://schemas.microsoft.com/office/drawing/2014/main" id="{90A1AFF7-AD0C-4FBC-993D-8792D284B3F0}"/>
                  </a:ext>
                </a:extLst>
              </p:cNvPr>
              <p:cNvSpPr/>
              <p:nvPr/>
            </p:nvSpPr>
            <p:spPr>
              <a:xfrm>
                <a:off x="8839482" y="3532619"/>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143">
                <a:extLst>
                  <a:ext uri="{FF2B5EF4-FFF2-40B4-BE49-F238E27FC236}">
                    <a16:creationId xmlns="" xmlns:a16="http://schemas.microsoft.com/office/drawing/2014/main" id="{B2FA2B49-7A4A-4C7A-892F-A255FC8D9676}"/>
                  </a:ext>
                </a:extLst>
              </p:cNvPr>
              <p:cNvSpPr/>
              <p:nvPr/>
            </p:nvSpPr>
            <p:spPr>
              <a:xfrm>
                <a:off x="8880096" y="3614648"/>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Cube 144">
                <a:extLst>
                  <a:ext uri="{FF2B5EF4-FFF2-40B4-BE49-F238E27FC236}">
                    <a16:creationId xmlns="" xmlns:a16="http://schemas.microsoft.com/office/drawing/2014/main" id="{54476D96-E4B8-44FF-9676-0433220389C7}"/>
                  </a:ext>
                </a:extLst>
              </p:cNvPr>
              <p:cNvSpPr/>
              <p:nvPr/>
            </p:nvSpPr>
            <p:spPr>
              <a:xfrm flipH="1">
                <a:off x="9019315" y="3286196"/>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Cube 150">
                <a:extLst>
                  <a:ext uri="{FF2B5EF4-FFF2-40B4-BE49-F238E27FC236}">
                    <a16:creationId xmlns="" xmlns:a16="http://schemas.microsoft.com/office/drawing/2014/main" id="{12CBCAB3-17D2-4B1D-AC35-763B1A93EC58}"/>
                  </a:ext>
                </a:extLst>
              </p:cNvPr>
              <p:cNvSpPr/>
              <p:nvPr/>
            </p:nvSpPr>
            <p:spPr>
              <a:xfrm flipH="1">
                <a:off x="9172676" y="3247077"/>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Cube 151">
                <a:extLst>
                  <a:ext uri="{FF2B5EF4-FFF2-40B4-BE49-F238E27FC236}">
                    <a16:creationId xmlns="" xmlns:a16="http://schemas.microsoft.com/office/drawing/2014/main" id="{141A1828-0608-4FE5-A871-AB4FD6378A85}"/>
                  </a:ext>
                </a:extLst>
              </p:cNvPr>
              <p:cNvSpPr/>
              <p:nvPr/>
            </p:nvSpPr>
            <p:spPr>
              <a:xfrm flipH="1">
                <a:off x="9364404" y="3187071"/>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ube 152">
                <a:extLst>
                  <a:ext uri="{FF2B5EF4-FFF2-40B4-BE49-F238E27FC236}">
                    <a16:creationId xmlns="" xmlns:a16="http://schemas.microsoft.com/office/drawing/2014/main" id="{7BE0B1C8-C895-409C-B2FD-C1D34F6F00D0}"/>
                  </a:ext>
                </a:extLst>
              </p:cNvPr>
              <p:cNvSpPr/>
              <p:nvPr/>
            </p:nvSpPr>
            <p:spPr>
              <a:xfrm flipH="1">
                <a:off x="7801987" y="3176404"/>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Cube 153">
                <a:extLst>
                  <a:ext uri="{FF2B5EF4-FFF2-40B4-BE49-F238E27FC236}">
                    <a16:creationId xmlns="" xmlns:a16="http://schemas.microsoft.com/office/drawing/2014/main" id="{B9877FEB-4A38-496D-B58C-FB921EBBE8AB}"/>
                  </a:ext>
                </a:extLst>
              </p:cNvPr>
              <p:cNvSpPr/>
              <p:nvPr/>
            </p:nvSpPr>
            <p:spPr>
              <a:xfrm flipH="1">
                <a:off x="8074348" y="3232000"/>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Cube 154">
                <a:extLst>
                  <a:ext uri="{FF2B5EF4-FFF2-40B4-BE49-F238E27FC236}">
                    <a16:creationId xmlns="" xmlns:a16="http://schemas.microsoft.com/office/drawing/2014/main" id="{DEA32CCA-96A0-467F-915D-EBA318D3BA60}"/>
                  </a:ext>
                </a:extLst>
              </p:cNvPr>
              <p:cNvSpPr/>
              <p:nvPr/>
            </p:nvSpPr>
            <p:spPr>
              <a:xfrm flipH="1">
                <a:off x="8295868" y="3272049"/>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extBox 165">
                <a:extLst>
                  <a:ext uri="{FF2B5EF4-FFF2-40B4-BE49-F238E27FC236}">
                    <a16:creationId xmlns="" xmlns:a16="http://schemas.microsoft.com/office/drawing/2014/main" id="{3AD69041-180C-434B-9399-03AFEAAFD593}"/>
                  </a:ext>
                </a:extLst>
              </p:cNvPr>
              <p:cNvSpPr txBox="1"/>
              <p:nvPr/>
            </p:nvSpPr>
            <p:spPr>
              <a:xfrm>
                <a:off x="8855601" y="3594354"/>
                <a:ext cx="1077791" cy="229587"/>
              </a:xfrm>
              <a:prstGeom prst="rect">
                <a:avLst/>
              </a:prstGeom>
              <a:noFill/>
            </p:spPr>
            <p:txBody>
              <a:bodyPr wrap="square" rtlCol="0">
                <a:spAutoFit/>
              </a:bodyPr>
              <a:lstStyle/>
              <a:p>
                <a:pPr algn="ctr"/>
                <a:r>
                  <a:rPr lang="en-US" sz="1050" dirty="0"/>
                  <a:t>3D Decoder</a:t>
                </a:r>
              </a:p>
            </p:txBody>
          </p:sp>
          <p:sp>
            <p:nvSpPr>
              <p:cNvPr id="507" name="Double Brace 343">
                <a:extLst>
                  <a:ext uri="{FF2B5EF4-FFF2-40B4-BE49-F238E27FC236}">
                    <a16:creationId xmlns="" xmlns:a16="http://schemas.microsoft.com/office/drawing/2014/main" id="{81C04B9D-07F5-42B7-A28D-A61225F53B1B}"/>
                  </a:ext>
                </a:extLst>
              </p:cNvPr>
              <p:cNvSpPr/>
              <p:nvPr/>
            </p:nvSpPr>
            <p:spPr>
              <a:xfrm>
                <a:off x="3681133" y="2779382"/>
                <a:ext cx="3869353"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08" name="Connector: Elbow 344">
                <a:extLst>
                  <a:ext uri="{FF2B5EF4-FFF2-40B4-BE49-F238E27FC236}">
                    <a16:creationId xmlns="" xmlns:a16="http://schemas.microsoft.com/office/drawing/2014/main" id="{CD236BE2-44F5-49E5-83B5-9F751CDB23CD}"/>
                  </a:ext>
                </a:extLst>
              </p:cNvPr>
              <p:cNvCxnSpPr>
                <a:cxnSpLocks/>
                <a:stCxn id="524" idx="1"/>
                <a:endCxn id="468" idx="0"/>
              </p:cNvCxnSpPr>
              <p:nvPr/>
            </p:nvCxnSpPr>
            <p:spPr>
              <a:xfrm rot="16200000" flipH="1">
                <a:off x="7050016" y="287239"/>
                <a:ext cx="365527" cy="5597049"/>
              </a:xfrm>
              <a:prstGeom prst="bentConnector3">
                <a:avLst>
                  <a:gd name="adj1" fmla="val -56547"/>
                </a:avLst>
              </a:prstGeom>
              <a:ln w="22225">
                <a:solidFill>
                  <a:schemeClr val="accent5">
                    <a:alpha val="7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9" name="Straight Arrow Connector 345">
                <a:extLst>
                  <a:ext uri="{FF2B5EF4-FFF2-40B4-BE49-F238E27FC236}">
                    <a16:creationId xmlns="" xmlns:a16="http://schemas.microsoft.com/office/drawing/2014/main" id="{6A87E90F-750A-4938-B825-762F4B080972}"/>
                  </a:ext>
                </a:extLst>
              </p:cNvPr>
              <p:cNvCxnSpPr>
                <a:cxnSpLocks/>
              </p:cNvCxnSpPr>
              <p:nvPr/>
            </p:nvCxnSpPr>
            <p:spPr>
              <a:xfrm>
                <a:off x="9775177" y="3378953"/>
                <a:ext cx="526208" cy="3921"/>
              </a:xfrm>
              <a:prstGeom prst="straightConnector1">
                <a:avLst/>
              </a:prstGeom>
              <a:ln w="22225">
                <a:solidFill>
                  <a:schemeClr val="accent5">
                    <a:alpha val="7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0" name="Oval 346">
                <a:extLst>
                  <a:ext uri="{FF2B5EF4-FFF2-40B4-BE49-F238E27FC236}">
                    <a16:creationId xmlns="" xmlns:a16="http://schemas.microsoft.com/office/drawing/2014/main" id="{C40DEE74-0891-4064-B4FB-0D74FB8DFB2E}"/>
                  </a:ext>
                </a:extLst>
              </p:cNvPr>
              <p:cNvSpPr/>
              <p:nvPr/>
            </p:nvSpPr>
            <p:spPr>
              <a:xfrm>
                <a:off x="9925741" y="3268528"/>
                <a:ext cx="211127" cy="211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grpSp>
            <p:nvGrpSpPr>
              <p:cNvPr id="511" name="Group 12"/>
              <p:cNvGrpSpPr/>
              <p:nvPr/>
            </p:nvGrpSpPr>
            <p:grpSpPr>
              <a:xfrm>
                <a:off x="4724521" y="2903000"/>
                <a:ext cx="933280" cy="924307"/>
                <a:chOff x="1295840" y="4882393"/>
                <a:chExt cx="1032179" cy="1022255"/>
              </a:xfrm>
            </p:grpSpPr>
            <p:sp>
              <p:nvSpPr>
                <p:cNvPr id="545"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6"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47" name="Picture 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548"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9"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2" name="Group 19"/>
              <p:cNvGrpSpPr/>
              <p:nvPr/>
            </p:nvGrpSpPr>
            <p:grpSpPr>
              <a:xfrm>
                <a:off x="5579271" y="2903000"/>
                <a:ext cx="982500" cy="924307"/>
                <a:chOff x="2134488" y="4882393"/>
                <a:chExt cx="1086615" cy="1022255"/>
              </a:xfrm>
            </p:grpSpPr>
            <p:sp>
              <p:nvSpPr>
                <p:cNvPr id="538"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39" name="Group 18"/>
                <p:cNvGrpSpPr/>
                <p:nvPr/>
              </p:nvGrpSpPr>
              <p:grpSpPr>
                <a:xfrm>
                  <a:off x="2134488" y="4882393"/>
                  <a:ext cx="1086615" cy="1022255"/>
                  <a:chOff x="2134488" y="4882393"/>
                  <a:chExt cx="1086615" cy="1022255"/>
                </a:xfrm>
              </p:grpSpPr>
              <p:sp>
                <p:nvSpPr>
                  <p:cNvPr id="540"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41" name="Group 17"/>
                  <p:cNvGrpSpPr/>
                  <p:nvPr/>
                </p:nvGrpSpPr>
                <p:grpSpPr>
                  <a:xfrm>
                    <a:off x="2134488" y="4882393"/>
                    <a:ext cx="1086615" cy="1022253"/>
                    <a:chOff x="2134488" y="4882393"/>
                    <a:chExt cx="1086615" cy="1022253"/>
                  </a:xfrm>
                </p:grpSpPr>
                <p:pic>
                  <p:nvPicPr>
                    <p:cNvPr id="542"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543"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4"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513" name="Group 22"/>
              <p:cNvGrpSpPr/>
              <p:nvPr/>
            </p:nvGrpSpPr>
            <p:grpSpPr>
              <a:xfrm>
                <a:off x="3863215" y="2903000"/>
                <a:ext cx="910845" cy="924307"/>
                <a:chOff x="449942" y="4882393"/>
                <a:chExt cx="1007367" cy="1022255"/>
              </a:xfrm>
            </p:grpSpPr>
            <p:sp>
              <p:nvSpPr>
                <p:cNvPr id="533"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4"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35" name="Picture 2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536"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7"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4" name="Group 23"/>
              <p:cNvGrpSpPr/>
              <p:nvPr/>
            </p:nvGrpSpPr>
            <p:grpSpPr>
              <a:xfrm>
                <a:off x="6422579" y="2904015"/>
                <a:ext cx="915711" cy="924307"/>
                <a:chOff x="2960480" y="4883515"/>
                <a:chExt cx="1012749" cy="1022255"/>
              </a:xfrm>
            </p:grpSpPr>
            <p:sp>
              <p:nvSpPr>
                <p:cNvPr id="528"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9"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30" name="Picture 2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531"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2"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5" name="Group 25"/>
              <p:cNvGrpSpPr/>
              <p:nvPr/>
            </p:nvGrpSpPr>
            <p:grpSpPr>
              <a:xfrm>
                <a:off x="10380346" y="2920721"/>
                <a:ext cx="903609" cy="924307"/>
                <a:chOff x="7345630" y="4901991"/>
                <a:chExt cx="999364" cy="1022255"/>
              </a:xfrm>
            </p:grpSpPr>
            <p:sp>
              <p:nvSpPr>
                <p:cNvPr id="523" name="Parallelogram 239">
                  <a:extLst>
                    <a:ext uri="{FF2B5EF4-FFF2-40B4-BE49-F238E27FC236}">
                      <a16:creationId xmlns="" xmlns:a16="http://schemas.microsoft.com/office/drawing/2014/main" id="{46AB2DA2-CBDF-4490-8023-D43787864F1A}"/>
                    </a:ext>
                  </a:extLst>
                </p:cNvPr>
                <p:cNvSpPr/>
                <p:nvPr/>
              </p:nvSpPr>
              <p:spPr>
                <a:xfrm>
                  <a:off x="7345630" y="5573478"/>
                  <a:ext cx="999364"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24" name="Parallelogram 240">
                  <a:extLst>
                    <a:ext uri="{FF2B5EF4-FFF2-40B4-BE49-F238E27FC236}">
                      <a16:creationId xmlns="" xmlns:a16="http://schemas.microsoft.com/office/drawing/2014/main" id="{5B7105AB-0C2B-44BB-A47C-DE6F91DFC842}"/>
                    </a:ext>
                  </a:extLst>
                </p:cNvPr>
                <p:cNvSpPr/>
                <p:nvPr/>
              </p:nvSpPr>
              <p:spPr>
                <a:xfrm rot="5400000" flipV="1">
                  <a:off x="6954128" y="5293503"/>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25"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l="23197" t="25536" r="23552" b="19774"/>
                <a:stretch/>
              </p:blipFill>
              <p:spPr>
                <a:xfrm>
                  <a:off x="7441015" y="5065729"/>
                  <a:ext cx="746149" cy="719394"/>
                </a:xfrm>
                <a:prstGeom prst="rect">
                  <a:avLst/>
                </a:prstGeom>
              </p:spPr>
            </p:pic>
            <p:sp>
              <p:nvSpPr>
                <p:cNvPr id="526" name="Parallelogram 241">
                  <a:extLst>
                    <a:ext uri="{FF2B5EF4-FFF2-40B4-BE49-F238E27FC236}">
                      <a16:creationId xmlns="" xmlns:a16="http://schemas.microsoft.com/office/drawing/2014/main" id="{50F88526-4127-41B1-9286-E98B7EB1662B}"/>
                    </a:ext>
                  </a:extLst>
                </p:cNvPr>
                <p:cNvSpPr/>
                <p:nvPr/>
              </p:nvSpPr>
              <p:spPr>
                <a:xfrm>
                  <a:off x="7345630" y="4901991"/>
                  <a:ext cx="999363"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7" name="Parallelogram 242">
                  <a:extLst>
                    <a:ext uri="{FF2B5EF4-FFF2-40B4-BE49-F238E27FC236}">
                      <a16:creationId xmlns="" xmlns:a16="http://schemas.microsoft.com/office/drawing/2014/main" id="{BE790103-21EF-45E6-A39C-5CE541770580}"/>
                    </a:ext>
                  </a:extLst>
                </p:cNvPr>
                <p:cNvSpPr/>
                <p:nvPr/>
              </p:nvSpPr>
              <p:spPr>
                <a:xfrm rot="5400000" flipV="1">
                  <a:off x="7707179" y="5293497"/>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16" name="TextBox 174">
                <a:extLst>
                  <a:ext uri="{FF2B5EF4-FFF2-40B4-BE49-F238E27FC236}">
                    <a16:creationId xmlns="" xmlns:a16="http://schemas.microsoft.com/office/drawing/2014/main" id="{FF4A411D-CDAF-4C3C-AF44-67354FC0F0BE}"/>
                  </a:ext>
                </a:extLst>
              </p:cNvPr>
              <p:cNvSpPr txBox="1"/>
              <p:nvPr/>
            </p:nvSpPr>
            <p:spPr>
              <a:xfrm>
                <a:off x="7598242" y="3601610"/>
                <a:ext cx="1077791" cy="229587"/>
              </a:xfrm>
              <a:prstGeom prst="rect">
                <a:avLst/>
              </a:prstGeom>
              <a:noFill/>
            </p:spPr>
            <p:txBody>
              <a:bodyPr wrap="square" rtlCol="0">
                <a:spAutoFit/>
              </a:bodyPr>
              <a:lstStyle/>
              <a:p>
                <a:pPr algn="ctr"/>
                <a:r>
                  <a:rPr lang="en-US" sz="1050" dirty="0"/>
                  <a:t>3D Encoder</a:t>
                </a:r>
              </a:p>
            </p:txBody>
          </p:sp>
          <p:pic>
            <p:nvPicPr>
              <p:cNvPr id="518"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6449883" y="3847350"/>
                <a:ext cx="764518" cy="213156"/>
              </a:xfrm>
              <a:prstGeom prst="rect">
                <a:avLst/>
              </a:prstGeom>
            </p:spPr>
          </p:pic>
          <p:pic>
            <p:nvPicPr>
              <p:cNvPr id="519"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5624422" y="3848145"/>
                <a:ext cx="730413" cy="213156"/>
              </a:xfrm>
              <a:prstGeom prst="rect">
                <a:avLst/>
              </a:prstGeom>
            </p:spPr>
          </p:pic>
          <p:pic>
            <p:nvPicPr>
              <p:cNvPr id="520"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167182" y="3867393"/>
                <a:ext cx="156314" cy="156314"/>
              </a:xfrm>
              <a:prstGeom prst="rect">
                <a:avLst/>
              </a:prstGeom>
            </p:spPr>
          </p:pic>
          <p:pic>
            <p:nvPicPr>
              <p:cNvPr id="521"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947741" y="3861139"/>
                <a:ext cx="167683" cy="164841"/>
              </a:xfrm>
              <a:prstGeom prst="rect">
                <a:avLst/>
              </a:prstGeom>
            </p:spPr>
          </p:pic>
          <p:sp>
            <p:nvSpPr>
              <p:cNvPr id="522" name="Oval 136">
                <a:extLst>
                  <a:ext uri="{FF2B5EF4-FFF2-40B4-BE49-F238E27FC236}">
                    <a16:creationId xmlns="" xmlns:a16="http://schemas.microsoft.com/office/drawing/2014/main" id="{D0B20908-1FBD-43E6-88A3-001076958A29}"/>
                  </a:ext>
                </a:extLst>
              </p:cNvPr>
              <p:cNvSpPr/>
              <p:nvPr/>
            </p:nvSpPr>
            <p:spPr>
              <a:xfrm>
                <a:off x="8625451" y="3103245"/>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组 7"/>
          <p:cNvGrpSpPr/>
          <p:nvPr/>
        </p:nvGrpSpPr>
        <p:grpSpPr>
          <a:xfrm>
            <a:off x="731626" y="2554320"/>
            <a:ext cx="2255098" cy="1569942"/>
            <a:chOff x="731626" y="2554320"/>
            <a:chExt cx="2255098" cy="1569942"/>
          </a:xfrm>
        </p:grpSpPr>
        <p:sp>
          <p:nvSpPr>
            <p:cNvPr id="10"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130" name="Group 213"/>
              <p:cNvGrpSpPr/>
              <p:nvPr/>
            </p:nvGrpSpPr>
            <p:grpSpPr>
              <a:xfrm>
                <a:off x="9773500" y="3443925"/>
                <a:ext cx="1746265" cy="1729475"/>
                <a:chOff x="1295840" y="4882393"/>
                <a:chExt cx="1032179" cy="1022255"/>
              </a:xfrm>
            </p:grpSpPr>
            <p:sp>
              <p:nvSpPr>
                <p:cNvPr id="135"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6"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7" name="Picture 2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138"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9"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131"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34" name="Pictur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6060" y="3060382"/>
                <a:ext cx="593438" cy="593437"/>
              </a:xfrm>
              <a:prstGeom prst="rect">
                <a:avLst/>
              </a:prstGeom>
              <a:scene3d>
                <a:camera prst="isometricRightUp">
                  <a:rot lat="2700000" lon="18899998" rev="0"/>
                </a:camera>
                <a:lightRig rig="threePt" dir="t"/>
              </a:scene3d>
            </p:spPr>
          </p:pic>
        </p:grpSp>
        <p:pic>
          <p:nvPicPr>
            <p:cNvPr id="124"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5" name="组 4"/>
          <p:cNvGrpSpPr/>
          <p:nvPr/>
        </p:nvGrpSpPr>
        <p:grpSpPr>
          <a:xfrm>
            <a:off x="731627" y="1371760"/>
            <a:ext cx="3975162" cy="1121352"/>
            <a:chOff x="731627" y="1371760"/>
            <a:chExt cx="3975162" cy="1121352"/>
          </a:xfrm>
        </p:grpSpPr>
        <p:sp>
          <p:nvSpPr>
            <p:cNvPr id="14" name="Rectangle: Rounded Corners 27">
              <a:extLst>
                <a:ext uri="{FF2B5EF4-FFF2-40B4-BE49-F238E27FC236}">
                  <a16:creationId xmlns="" xmlns:a16="http://schemas.microsoft.com/office/drawing/2014/main" id="{7ACC6C2F-03AA-459B-BA91-99C3D2398C68}"/>
                </a:ext>
              </a:extLst>
            </p:cNvPr>
            <p:cNvSpPr/>
            <p:nvPr/>
          </p:nvSpPr>
          <p:spPr>
            <a:xfrm>
              <a:off x="731627" y="1371760"/>
              <a:ext cx="3975162" cy="1101013"/>
            </a:xfrm>
            <a:prstGeom prst="roundRect">
              <a:avLst>
                <a:gd name="adj" fmla="val 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86">
              <a:extLst>
                <a:ext uri="{FF2B5EF4-FFF2-40B4-BE49-F238E27FC236}">
                  <a16:creationId xmlns="" xmlns:a16="http://schemas.microsoft.com/office/drawing/2014/main" id="{96F3ECA9-6077-4AC5-9199-28CA4593D69A}"/>
                </a:ext>
              </a:extLst>
            </p:cNvPr>
            <p:cNvSpPr/>
            <p:nvPr/>
          </p:nvSpPr>
          <p:spPr>
            <a:xfrm rot="16200000" flipV="1">
              <a:off x="2340243" y="1711448"/>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187">
              <a:extLst>
                <a:ext uri="{FF2B5EF4-FFF2-40B4-BE49-F238E27FC236}">
                  <a16:creationId xmlns="" xmlns:a16="http://schemas.microsoft.com/office/drawing/2014/main" id="{F0E36D09-296C-4C39-BD13-E7DA6BD45A56}"/>
                </a:ext>
              </a:extLst>
            </p:cNvPr>
            <p:cNvSpPr/>
            <p:nvPr/>
          </p:nvSpPr>
          <p:spPr>
            <a:xfrm rot="16200000" flipV="1">
              <a:off x="2288715" y="162259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88">
              <a:extLst>
                <a:ext uri="{FF2B5EF4-FFF2-40B4-BE49-F238E27FC236}">
                  <a16:creationId xmlns="" xmlns:a16="http://schemas.microsoft.com/office/drawing/2014/main" id="{ED2AC563-F537-4081-BB9C-DBB54B81B021}"/>
                </a:ext>
              </a:extLst>
            </p:cNvPr>
            <p:cNvSpPr/>
            <p:nvPr/>
          </p:nvSpPr>
          <p:spPr>
            <a:xfrm rot="16200000" flipV="1">
              <a:off x="2315915" y="166047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89">
              <a:extLst>
                <a:ext uri="{FF2B5EF4-FFF2-40B4-BE49-F238E27FC236}">
                  <a16:creationId xmlns="" xmlns:a16="http://schemas.microsoft.com/office/drawing/2014/main" id="{4D8CE943-D0E0-4D4D-BEF4-CDD903D810E8}"/>
                </a:ext>
              </a:extLst>
            </p:cNvPr>
            <p:cNvSpPr/>
            <p:nvPr/>
          </p:nvSpPr>
          <p:spPr>
            <a:xfrm rot="16200000" flipV="1">
              <a:off x="2426699" y="1863330"/>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190">
              <a:extLst>
                <a:ext uri="{FF2B5EF4-FFF2-40B4-BE49-F238E27FC236}">
                  <a16:creationId xmlns="" xmlns:a16="http://schemas.microsoft.com/office/drawing/2014/main" id="{E7F010B6-D0F9-4DB1-9CC5-C5F376BB4DCF}"/>
                </a:ext>
              </a:extLst>
            </p:cNvPr>
            <p:cNvSpPr/>
            <p:nvPr/>
          </p:nvSpPr>
          <p:spPr>
            <a:xfrm rot="16200000" flipV="1">
              <a:off x="2396432" y="1811816"/>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91">
              <a:extLst>
                <a:ext uri="{FF2B5EF4-FFF2-40B4-BE49-F238E27FC236}">
                  <a16:creationId xmlns="" xmlns:a16="http://schemas.microsoft.com/office/drawing/2014/main" id="{54959567-69C6-4963-880C-4F989D25A6C3}"/>
                </a:ext>
              </a:extLst>
            </p:cNvPr>
            <p:cNvSpPr/>
            <p:nvPr/>
          </p:nvSpPr>
          <p:spPr>
            <a:xfrm rot="16200000" flipV="1">
              <a:off x="2367425" y="1768595"/>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192">
              <a:extLst>
                <a:ext uri="{FF2B5EF4-FFF2-40B4-BE49-F238E27FC236}">
                  <a16:creationId xmlns="" xmlns:a16="http://schemas.microsoft.com/office/drawing/2014/main" id="{0C9C1BBC-87B3-4B5A-A932-3CD54C471274}"/>
                </a:ext>
              </a:extLst>
            </p:cNvPr>
            <p:cNvSpPr/>
            <p:nvPr/>
          </p:nvSpPr>
          <p:spPr>
            <a:xfrm rot="16200000" flipV="1">
              <a:off x="1932520" y="1716323"/>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93">
              <a:extLst>
                <a:ext uri="{FF2B5EF4-FFF2-40B4-BE49-F238E27FC236}">
                  <a16:creationId xmlns="" xmlns:a16="http://schemas.microsoft.com/office/drawing/2014/main" id="{1BDF7430-683B-4E8D-A526-719A1A94DD39}"/>
                </a:ext>
              </a:extLst>
            </p:cNvPr>
            <p:cNvSpPr/>
            <p:nvPr/>
          </p:nvSpPr>
          <p:spPr>
            <a:xfrm rot="16200000" flipV="1">
              <a:off x="1961618" y="1759311"/>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94">
              <a:extLst>
                <a:ext uri="{FF2B5EF4-FFF2-40B4-BE49-F238E27FC236}">
                  <a16:creationId xmlns="" xmlns:a16="http://schemas.microsoft.com/office/drawing/2014/main" id="{B0F6CC5F-225C-4174-A8D2-95EDAFD9FDA6}"/>
                </a:ext>
              </a:extLst>
            </p:cNvPr>
            <p:cNvSpPr/>
            <p:nvPr/>
          </p:nvSpPr>
          <p:spPr>
            <a:xfrm rot="16200000" flipV="1">
              <a:off x="1911964" y="1675806"/>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195">
              <a:extLst>
                <a:ext uri="{FF2B5EF4-FFF2-40B4-BE49-F238E27FC236}">
                  <a16:creationId xmlns="" xmlns:a16="http://schemas.microsoft.com/office/drawing/2014/main" id="{133F6B08-5DA3-43A1-B0D4-31941BBA20E2}"/>
                </a:ext>
              </a:extLst>
            </p:cNvPr>
            <p:cNvSpPr/>
            <p:nvPr/>
          </p:nvSpPr>
          <p:spPr>
            <a:xfrm rot="16200000" flipV="1">
              <a:off x="1886915" y="1628408"/>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117">
              <a:extLst>
                <a:ext uri="{FF2B5EF4-FFF2-40B4-BE49-F238E27FC236}">
                  <a16:creationId xmlns="" xmlns:a16="http://schemas.microsoft.com/office/drawing/2014/main" id="{CB6223C5-2A16-41BE-A17E-E0A2763D512E}"/>
                </a:ext>
              </a:extLst>
            </p:cNvPr>
            <p:cNvSpPr/>
            <p:nvPr/>
          </p:nvSpPr>
          <p:spPr>
            <a:xfrm>
              <a:off x="2624112" y="1558948"/>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8">
              <a:extLst>
                <a:ext uri="{FF2B5EF4-FFF2-40B4-BE49-F238E27FC236}">
                  <a16:creationId xmlns="" xmlns:a16="http://schemas.microsoft.com/office/drawing/2014/main" id="{870BD787-7AA7-41DE-8A0D-7D6477559125}"/>
                </a:ext>
              </a:extLst>
            </p:cNvPr>
            <p:cNvSpPr/>
            <p:nvPr/>
          </p:nvSpPr>
          <p:spPr>
            <a:xfrm>
              <a:off x="2661737" y="1640729"/>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20">
              <a:extLst>
                <a:ext uri="{FF2B5EF4-FFF2-40B4-BE49-F238E27FC236}">
                  <a16:creationId xmlns="" xmlns:a16="http://schemas.microsoft.com/office/drawing/2014/main" id="{B4E23DAC-4FAA-4274-9ADF-BF6D6330BE90}"/>
                </a:ext>
              </a:extLst>
            </p:cNvPr>
            <p:cNvSpPr/>
            <p:nvPr/>
          </p:nvSpPr>
          <p:spPr>
            <a:xfrm>
              <a:off x="2702524" y="1722487"/>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121">
              <a:extLst>
                <a:ext uri="{FF2B5EF4-FFF2-40B4-BE49-F238E27FC236}">
                  <a16:creationId xmlns="" xmlns:a16="http://schemas.microsoft.com/office/drawing/2014/main" id="{F25E0147-AE90-4BBF-B164-D0FA24868366}"/>
                </a:ext>
              </a:extLst>
            </p:cNvPr>
            <p:cNvSpPr/>
            <p:nvPr/>
          </p:nvSpPr>
          <p:spPr>
            <a:xfrm>
              <a:off x="2749760" y="1816312"/>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23">
              <a:extLst>
                <a:ext uri="{FF2B5EF4-FFF2-40B4-BE49-F238E27FC236}">
                  <a16:creationId xmlns="" xmlns:a16="http://schemas.microsoft.com/office/drawing/2014/main" id="{8248A83A-42A4-4E8E-AD0E-3784292D1AF0}"/>
                </a:ext>
              </a:extLst>
            </p:cNvPr>
            <p:cNvSpPr/>
            <p:nvPr/>
          </p:nvSpPr>
          <p:spPr>
            <a:xfrm>
              <a:off x="2790491" y="1900873"/>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24">
              <a:extLst>
                <a:ext uri="{FF2B5EF4-FFF2-40B4-BE49-F238E27FC236}">
                  <a16:creationId xmlns="" xmlns:a16="http://schemas.microsoft.com/office/drawing/2014/main" id="{7D7AC23A-F7AB-4C72-9952-B3EE168C3E7E}"/>
                </a:ext>
              </a:extLst>
            </p:cNvPr>
            <p:cNvSpPr/>
            <p:nvPr/>
          </p:nvSpPr>
          <p:spPr>
            <a:xfrm>
              <a:off x="2831613" y="198328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25">
              <a:extLst>
                <a:ext uri="{FF2B5EF4-FFF2-40B4-BE49-F238E27FC236}">
                  <a16:creationId xmlns="" xmlns:a16="http://schemas.microsoft.com/office/drawing/2014/main" id="{B36AACD5-8D22-4C61-82A8-EFFF66FD170F}"/>
                </a:ext>
              </a:extLst>
            </p:cNvPr>
            <p:cNvSpPr/>
            <p:nvPr/>
          </p:nvSpPr>
          <p:spPr>
            <a:xfrm>
              <a:off x="2869356" y="206531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ube 131">
              <a:extLst>
                <a:ext uri="{FF2B5EF4-FFF2-40B4-BE49-F238E27FC236}">
                  <a16:creationId xmlns="" xmlns:a16="http://schemas.microsoft.com/office/drawing/2014/main" id="{BB616FC5-7F34-4B36-A3D0-34D6EB09EACA}"/>
                </a:ext>
              </a:extLst>
            </p:cNvPr>
            <p:cNvSpPr/>
            <p:nvPr/>
          </p:nvSpPr>
          <p:spPr>
            <a:xfrm flipH="1">
              <a:off x="3009184" y="1749866"/>
              <a:ext cx="216315" cy="198629"/>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ube 132">
              <a:extLst>
                <a:ext uri="{FF2B5EF4-FFF2-40B4-BE49-F238E27FC236}">
                  <a16:creationId xmlns="" xmlns:a16="http://schemas.microsoft.com/office/drawing/2014/main" id="{1F26648D-9E96-4DF2-B1C2-4D669F3AAA0D}"/>
                </a:ext>
              </a:extLst>
            </p:cNvPr>
            <p:cNvSpPr/>
            <p:nvPr/>
          </p:nvSpPr>
          <p:spPr>
            <a:xfrm flipH="1">
              <a:off x="3162545" y="1710747"/>
              <a:ext cx="288726" cy="274008"/>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ube 134">
              <a:extLst>
                <a:ext uri="{FF2B5EF4-FFF2-40B4-BE49-F238E27FC236}">
                  <a16:creationId xmlns="" xmlns:a16="http://schemas.microsoft.com/office/drawing/2014/main" id="{F00EB844-0248-492E-9A01-4D6846AD061E}"/>
                </a:ext>
              </a:extLst>
            </p:cNvPr>
            <p:cNvSpPr/>
            <p:nvPr/>
          </p:nvSpPr>
          <p:spPr>
            <a:xfrm flipH="1">
              <a:off x="3354274" y="1650741"/>
              <a:ext cx="374589" cy="377500"/>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159">
              <a:extLst>
                <a:ext uri="{FF2B5EF4-FFF2-40B4-BE49-F238E27FC236}">
                  <a16:creationId xmlns="" xmlns:a16="http://schemas.microsoft.com/office/drawing/2014/main" id="{6BF66021-A273-4EA5-9187-5E6E3BBDE7A6}"/>
                </a:ext>
              </a:extLst>
            </p:cNvPr>
            <p:cNvSpPr txBox="1"/>
            <p:nvPr/>
          </p:nvSpPr>
          <p:spPr>
            <a:xfrm>
              <a:off x="1726040" y="2081702"/>
              <a:ext cx="1077791" cy="229587"/>
            </a:xfrm>
            <a:prstGeom prst="rect">
              <a:avLst/>
            </a:prstGeom>
            <a:noFill/>
          </p:spPr>
          <p:txBody>
            <a:bodyPr wrap="square" rtlCol="0">
              <a:spAutoFit/>
            </a:bodyPr>
            <a:lstStyle/>
            <a:p>
              <a:pPr algn="ctr"/>
              <a:r>
                <a:rPr lang="en-US" sz="1050" dirty="0"/>
                <a:t>2D Encoder</a:t>
              </a:r>
            </a:p>
          </p:txBody>
        </p:sp>
        <p:sp>
          <p:nvSpPr>
            <p:cNvPr id="96" name="TextBox 160">
              <a:extLst>
                <a:ext uri="{FF2B5EF4-FFF2-40B4-BE49-F238E27FC236}">
                  <a16:creationId xmlns="" xmlns:a16="http://schemas.microsoft.com/office/drawing/2014/main" id="{4A45CCCF-10A6-4F1F-8498-16AC5E8769BA}"/>
                </a:ext>
              </a:extLst>
            </p:cNvPr>
            <p:cNvSpPr txBox="1"/>
            <p:nvPr/>
          </p:nvSpPr>
          <p:spPr>
            <a:xfrm>
              <a:off x="2734379" y="2080130"/>
              <a:ext cx="1294317" cy="229587"/>
            </a:xfrm>
            <a:prstGeom prst="rect">
              <a:avLst/>
            </a:prstGeom>
            <a:noFill/>
          </p:spPr>
          <p:txBody>
            <a:bodyPr wrap="square" rtlCol="0">
              <a:spAutoFit/>
            </a:bodyPr>
            <a:lstStyle/>
            <a:p>
              <a:pPr algn="ctr"/>
              <a:r>
                <a:rPr lang="en-US" sz="1050" dirty="0"/>
                <a:t>3D Decoder</a:t>
              </a:r>
            </a:p>
          </p:txBody>
        </p:sp>
        <p:grpSp>
          <p:nvGrpSpPr>
            <p:cNvPr id="108" name="Group 220"/>
            <p:cNvGrpSpPr/>
            <p:nvPr/>
          </p:nvGrpSpPr>
          <p:grpSpPr>
            <a:xfrm>
              <a:off x="3814946" y="1465008"/>
              <a:ext cx="841519" cy="860794"/>
              <a:chOff x="457945" y="4882393"/>
              <a:chExt cx="999364" cy="1022255"/>
            </a:xfrm>
          </p:grpSpPr>
          <p:sp>
            <p:nvSpPr>
              <p:cNvPr id="145" name="Parallelogram 222">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6" name="Parallelogram 223">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7" name="Picture 22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83715" y="5104108"/>
                <a:ext cx="852143" cy="715192"/>
              </a:xfrm>
              <a:prstGeom prst="rect">
                <a:avLst/>
              </a:prstGeom>
            </p:spPr>
          </p:pic>
          <p:sp>
            <p:nvSpPr>
              <p:cNvPr id="148" name="Parallelogram 22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9" name="Parallelogram 226">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113" name="Picture 2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109" y="1534416"/>
              <a:ext cx="749129" cy="749129"/>
            </a:xfrm>
            <a:prstGeom prst="rect">
              <a:avLst/>
            </a:prstGeom>
          </p:spPr>
        </p:pic>
        <p:pic>
          <p:nvPicPr>
            <p:cNvPr id="123" name="Picture 229">
              <a:extLst>
                <a:ext uri="{FF2B5EF4-FFF2-40B4-BE49-F238E27FC236}">
                  <a16:creationId xmlns="" xmlns:a16="http://schemas.microsoft.com/office/drawing/2014/main" id="{AA485B93-4D9C-47CF-A9A7-327CA33B9D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90986" y="2336798"/>
              <a:ext cx="156314" cy="156314"/>
            </a:xfrm>
            <a:prstGeom prst="rect">
              <a:avLst/>
            </a:prstGeom>
          </p:spPr>
        </p:pic>
      </p:grpSp>
      <p:grpSp>
        <p:nvGrpSpPr>
          <p:cNvPr id="7" name="组 6"/>
          <p:cNvGrpSpPr/>
          <p:nvPr/>
        </p:nvGrpSpPr>
        <p:grpSpPr>
          <a:xfrm>
            <a:off x="7806029" y="1377046"/>
            <a:ext cx="3775101" cy="1079781"/>
            <a:chOff x="7806029" y="1377046"/>
            <a:chExt cx="3775101" cy="1079781"/>
          </a:xfrm>
        </p:grpSpPr>
        <p:sp>
          <p:nvSpPr>
            <p:cNvPr id="11" name="Rectangle: Rounded Corners 369">
              <a:extLst>
                <a:ext uri="{FF2B5EF4-FFF2-40B4-BE49-F238E27FC236}">
                  <a16:creationId xmlns="" xmlns:a16="http://schemas.microsoft.com/office/drawing/2014/main" id="{181C6F30-6574-456F-B4C2-AA107D251C7D}"/>
                </a:ext>
              </a:extLst>
            </p:cNvPr>
            <p:cNvSpPr/>
            <p:nvPr/>
          </p:nvSpPr>
          <p:spPr>
            <a:xfrm>
              <a:off x="7806029" y="1377046"/>
              <a:ext cx="3775101" cy="1079781"/>
            </a:xfrm>
            <a:prstGeom prst="roundRect">
              <a:avLst>
                <a:gd name="adj" fmla="val 0"/>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4">
              <a:extLst>
                <a:ext uri="{FF2B5EF4-FFF2-40B4-BE49-F238E27FC236}">
                  <a16:creationId xmlns="" xmlns:a16="http://schemas.microsoft.com/office/drawing/2014/main" id="{29200063-79D8-46D6-8777-2F0CDCEA8EB2}"/>
                </a:ext>
              </a:extLst>
            </p:cNvPr>
            <p:cNvSpPr/>
            <p:nvPr/>
          </p:nvSpPr>
          <p:spPr>
            <a:xfrm rot="16200000" flipV="1">
              <a:off x="9392437" y="1687819"/>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5">
              <a:extLst>
                <a:ext uri="{FF2B5EF4-FFF2-40B4-BE49-F238E27FC236}">
                  <a16:creationId xmlns="" xmlns:a16="http://schemas.microsoft.com/office/drawing/2014/main" id="{4141BA5A-9F83-485C-866D-04BE877D8A46}"/>
                </a:ext>
              </a:extLst>
            </p:cNvPr>
            <p:cNvSpPr/>
            <p:nvPr/>
          </p:nvSpPr>
          <p:spPr>
            <a:xfrm rot="16200000" flipV="1">
              <a:off x="9345215" y="159896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6">
              <a:extLst>
                <a:ext uri="{FF2B5EF4-FFF2-40B4-BE49-F238E27FC236}">
                  <a16:creationId xmlns="" xmlns:a16="http://schemas.microsoft.com/office/drawing/2014/main" id="{A53443BA-4B91-49F3-A598-B1AB7D8C74F8}"/>
                </a:ext>
              </a:extLst>
            </p:cNvPr>
            <p:cNvSpPr/>
            <p:nvPr/>
          </p:nvSpPr>
          <p:spPr>
            <a:xfrm rot="16200000" flipV="1">
              <a:off x="9368109" y="163684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7">
              <a:extLst>
                <a:ext uri="{FF2B5EF4-FFF2-40B4-BE49-F238E27FC236}">
                  <a16:creationId xmlns="" xmlns:a16="http://schemas.microsoft.com/office/drawing/2014/main" id="{E417A68E-6392-45BD-A143-6302537D4A4E}"/>
                </a:ext>
              </a:extLst>
            </p:cNvPr>
            <p:cNvSpPr/>
            <p:nvPr/>
          </p:nvSpPr>
          <p:spPr>
            <a:xfrm rot="16200000" flipV="1">
              <a:off x="9478893" y="183970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8">
              <a:extLst>
                <a:ext uri="{FF2B5EF4-FFF2-40B4-BE49-F238E27FC236}">
                  <a16:creationId xmlns="" xmlns:a16="http://schemas.microsoft.com/office/drawing/2014/main" id="{0A365918-3B6C-4760-A1E0-0CCA57B40478}"/>
                </a:ext>
              </a:extLst>
            </p:cNvPr>
            <p:cNvSpPr/>
            <p:nvPr/>
          </p:nvSpPr>
          <p:spPr>
            <a:xfrm rot="16200000" flipV="1">
              <a:off x="9448626" y="178818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9">
              <a:extLst>
                <a:ext uri="{FF2B5EF4-FFF2-40B4-BE49-F238E27FC236}">
                  <a16:creationId xmlns="" xmlns:a16="http://schemas.microsoft.com/office/drawing/2014/main" id="{A2AFAD32-69C1-43E1-B9C8-880E50B908A8}"/>
                </a:ext>
              </a:extLst>
            </p:cNvPr>
            <p:cNvSpPr/>
            <p:nvPr/>
          </p:nvSpPr>
          <p:spPr>
            <a:xfrm rot="16200000" flipV="1">
              <a:off x="9419618" y="174496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0">
              <a:extLst>
                <a:ext uri="{FF2B5EF4-FFF2-40B4-BE49-F238E27FC236}">
                  <a16:creationId xmlns="" xmlns:a16="http://schemas.microsoft.com/office/drawing/2014/main" id="{8810EA21-52B8-40DE-891E-819A56A85E99}"/>
                </a:ext>
              </a:extLst>
            </p:cNvPr>
            <p:cNvSpPr/>
            <p:nvPr/>
          </p:nvSpPr>
          <p:spPr>
            <a:xfrm rot="16200000" flipV="1">
              <a:off x="8984714" y="169269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1">
              <a:extLst>
                <a:ext uri="{FF2B5EF4-FFF2-40B4-BE49-F238E27FC236}">
                  <a16:creationId xmlns="" xmlns:a16="http://schemas.microsoft.com/office/drawing/2014/main" id="{F9812AEF-C0EA-4288-A97C-4F17D1CFBE36}"/>
                </a:ext>
              </a:extLst>
            </p:cNvPr>
            <p:cNvSpPr/>
            <p:nvPr/>
          </p:nvSpPr>
          <p:spPr>
            <a:xfrm rot="16200000" flipV="1">
              <a:off x="9013812" y="1735683"/>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2">
              <a:extLst>
                <a:ext uri="{FF2B5EF4-FFF2-40B4-BE49-F238E27FC236}">
                  <a16:creationId xmlns="" xmlns:a16="http://schemas.microsoft.com/office/drawing/2014/main" id="{DB3BF501-84CB-4B01-96D9-1EF150626219}"/>
                </a:ext>
              </a:extLst>
            </p:cNvPr>
            <p:cNvSpPr/>
            <p:nvPr/>
          </p:nvSpPr>
          <p:spPr>
            <a:xfrm rot="16200000" flipV="1">
              <a:off x="8964158" y="1652178"/>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13">
              <a:extLst>
                <a:ext uri="{FF2B5EF4-FFF2-40B4-BE49-F238E27FC236}">
                  <a16:creationId xmlns="" xmlns:a16="http://schemas.microsoft.com/office/drawing/2014/main" id="{9F272DD9-08DB-4E93-AE2A-160256DD25B2}"/>
                </a:ext>
              </a:extLst>
            </p:cNvPr>
            <p:cNvSpPr/>
            <p:nvPr/>
          </p:nvSpPr>
          <p:spPr>
            <a:xfrm rot="16200000" flipV="1">
              <a:off x="8939109" y="160478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9">
              <a:extLst>
                <a:ext uri="{FF2B5EF4-FFF2-40B4-BE49-F238E27FC236}">
                  <a16:creationId xmlns="" xmlns:a16="http://schemas.microsoft.com/office/drawing/2014/main" id="{1CB4C55A-6B42-4712-B226-656BAB623CCF}"/>
                </a:ext>
              </a:extLst>
            </p:cNvPr>
            <p:cNvSpPr/>
            <p:nvPr/>
          </p:nvSpPr>
          <p:spPr>
            <a:xfrm rot="5400000" flipV="1">
              <a:off x="10029628" y="1706045"/>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22">
              <a:extLst>
                <a:ext uri="{FF2B5EF4-FFF2-40B4-BE49-F238E27FC236}">
                  <a16:creationId xmlns="" xmlns:a16="http://schemas.microsoft.com/office/drawing/2014/main" id="{A78B349E-2D37-4961-87D7-F28E26FCBF59}"/>
                </a:ext>
              </a:extLst>
            </p:cNvPr>
            <p:cNvSpPr/>
            <p:nvPr/>
          </p:nvSpPr>
          <p:spPr>
            <a:xfrm rot="5400000" flipV="1">
              <a:off x="9978100" y="160427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26">
              <a:extLst>
                <a:ext uri="{FF2B5EF4-FFF2-40B4-BE49-F238E27FC236}">
                  <a16:creationId xmlns="" xmlns:a16="http://schemas.microsoft.com/office/drawing/2014/main" id="{C3FE1BA9-A0C7-41B7-A2C2-7008619ABD45}"/>
                </a:ext>
              </a:extLst>
            </p:cNvPr>
            <p:cNvSpPr/>
            <p:nvPr/>
          </p:nvSpPr>
          <p:spPr>
            <a:xfrm rot="5400000" flipV="1">
              <a:off x="10005300" y="164215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27">
              <a:extLst>
                <a:ext uri="{FF2B5EF4-FFF2-40B4-BE49-F238E27FC236}">
                  <a16:creationId xmlns="" xmlns:a16="http://schemas.microsoft.com/office/drawing/2014/main" id="{1A4E1E7B-CB23-42EF-97E8-4F1931BE885D}"/>
                </a:ext>
              </a:extLst>
            </p:cNvPr>
            <p:cNvSpPr/>
            <p:nvPr/>
          </p:nvSpPr>
          <p:spPr>
            <a:xfrm rot="5400000" flipV="1">
              <a:off x="10116084" y="185792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28">
              <a:extLst>
                <a:ext uri="{FF2B5EF4-FFF2-40B4-BE49-F238E27FC236}">
                  <a16:creationId xmlns="" xmlns:a16="http://schemas.microsoft.com/office/drawing/2014/main" id="{3D0B0E6D-E61F-45A8-B8C0-6B5DB4A08917}"/>
                </a:ext>
              </a:extLst>
            </p:cNvPr>
            <p:cNvSpPr/>
            <p:nvPr/>
          </p:nvSpPr>
          <p:spPr>
            <a:xfrm rot="5400000" flipV="1">
              <a:off x="10085817" y="1806413"/>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29">
              <a:extLst>
                <a:ext uri="{FF2B5EF4-FFF2-40B4-BE49-F238E27FC236}">
                  <a16:creationId xmlns="" xmlns:a16="http://schemas.microsoft.com/office/drawing/2014/main" id="{B9849ACF-786F-475C-BC13-178303CA9DBC}"/>
                </a:ext>
              </a:extLst>
            </p:cNvPr>
            <p:cNvSpPr/>
            <p:nvPr/>
          </p:nvSpPr>
          <p:spPr>
            <a:xfrm rot="5400000" flipV="1">
              <a:off x="10056810" y="176319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30">
              <a:extLst>
                <a:ext uri="{FF2B5EF4-FFF2-40B4-BE49-F238E27FC236}">
                  <a16:creationId xmlns="" xmlns:a16="http://schemas.microsoft.com/office/drawing/2014/main" id="{D81B6410-D898-447C-B96A-EBC448A327F0}"/>
                </a:ext>
              </a:extLst>
            </p:cNvPr>
            <p:cNvSpPr/>
            <p:nvPr/>
          </p:nvSpPr>
          <p:spPr>
            <a:xfrm rot="5400000" flipV="1">
              <a:off x="10374907" y="1711787"/>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5">
              <a:extLst>
                <a:ext uri="{FF2B5EF4-FFF2-40B4-BE49-F238E27FC236}">
                  <a16:creationId xmlns="" xmlns:a16="http://schemas.microsoft.com/office/drawing/2014/main" id="{9B751A7A-A43B-4136-849B-54A47978E4F0}"/>
                </a:ext>
              </a:extLst>
            </p:cNvPr>
            <p:cNvSpPr/>
            <p:nvPr/>
          </p:nvSpPr>
          <p:spPr>
            <a:xfrm rot="5400000" flipV="1">
              <a:off x="10404004" y="175477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56">
              <a:extLst>
                <a:ext uri="{FF2B5EF4-FFF2-40B4-BE49-F238E27FC236}">
                  <a16:creationId xmlns="" xmlns:a16="http://schemas.microsoft.com/office/drawing/2014/main" id="{752A17C7-8905-4F17-8F46-C0916CA7D4E4}"/>
                </a:ext>
              </a:extLst>
            </p:cNvPr>
            <p:cNvSpPr/>
            <p:nvPr/>
          </p:nvSpPr>
          <p:spPr>
            <a:xfrm rot="5400000" flipV="1">
              <a:off x="10354351" y="167127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58">
              <a:extLst>
                <a:ext uri="{FF2B5EF4-FFF2-40B4-BE49-F238E27FC236}">
                  <a16:creationId xmlns="" xmlns:a16="http://schemas.microsoft.com/office/drawing/2014/main" id="{4EE2EA0F-3394-4792-B7E0-34FF59177B92}"/>
                </a:ext>
              </a:extLst>
            </p:cNvPr>
            <p:cNvSpPr/>
            <p:nvPr/>
          </p:nvSpPr>
          <p:spPr>
            <a:xfrm rot="5400000" flipV="1">
              <a:off x="10329302" y="1623872"/>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7">
              <a:extLst>
                <a:ext uri="{FF2B5EF4-FFF2-40B4-BE49-F238E27FC236}">
                  <a16:creationId xmlns="" xmlns:a16="http://schemas.microsoft.com/office/drawing/2014/main" id="{DE5754C7-1628-47B5-8F8C-450BC69E9541}"/>
                </a:ext>
              </a:extLst>
            </p:cNvPr>
            <p:cNvSpPr/>
            <p:nvPr/>
          </p:nvSpPr>
          <p:spPr>
            <a:xfrm>
              <a:off x="9668845" y="1531755"/>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249">
              <a:extLst>
                <a:ext uri="{FF2B5EF4-FFF2-40B4-BE49-F238E27FC236}">
                  <a16:creationId xmlns="" xmlns:a16="http://schemas.microsoft.com/office/drawing/2014/main" id="{A0C7C1AE-4350-4E2E-8C7D-92AB55DF4B85}"/>
                </a:ext>
              </a:extLst>
            </p:cNvPr>
            <p:cNvSpPr/>
            <p:nvPr/>
          </p:nvSpPr>
          <p:spPr>
            <a:xfrm>
              <a:off x="9707045" y="1613536"/>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250">
              <a:extLst>
                <a:ext uri="{FF2B5EF4-FFF2-40B4-BE49-F238E27FC236}">
                  <a16:creationId xmlns="" xmlns:a16="http://schemas.microsoft.com/office/drawing/2014/main" id="{E45E25B4-6D60-4AFA-853F-1990DBCAD0E5}"/>
                </a:ext>
              </a:extLst>
            </p:cNvPr>
            <p:cNvSpPr/>
            <p:nvPr/>
          </p:nvSpPr>
          <p:spPr>
            <a:xfrm>
              <a:off x="9747832" y="1695294"/>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251">
              <a:extLst>
                <a:ext uri="{FF2B5EF4-FFF2-40B4-BE49-F238E27FC236}">
                  <a16:creationId xmlns="" xmlns:a16="http://schemas.microsoft.com/office/drawing/2014/main" id="{C54DDAF5-18B1-46D2-BDBD-97384A40B3CF}"/>
                </a:ext>
              </a:extLst>
            </p:cNvPr>
            <p:cNvSpPr/>
            <p:nvPr/>
          </p:nvSpPr>
          <p:spPr>
            <a:xfrm>
              <a:off x="9795067" y="1789120"/>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52">
              <a:extLst>
                <a:ext uri="{FF2B5EF4-FFF2-40B4-BE49-F238E27FC236}">
                  <a16:creationId xmlns="" xmlns:a16="http://schemas.microsoft.com/office/drawing/2014/main" id="{AF1D1A7B-EA3C-4D6C-99BE-35B2FB0372ED}"/>
                </a:ext>
              </a:extLst>
            </p:cNvPr>
            <p:cNvSpPr/>
            <p:nvPr/>
          </p:nvSpPr>
          <p:spPr>
            <a:xfrm>
              <a:off x="9835799" y="1873681"/>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253">
              <a:extLst>
                <a:ext uri="{FF2B5EF4-FFF2-40B4-BE49-F238E27FC236}">
                  <a16:creationId xmlns="" xmlns:a16="http://schemas.microsoft.com/office/drawing/2014/main" id="{9E88DDC0-17DB-4586-A666-E561BD3E5C55}"/>
                </a:ext>
              </a:extLst>
            </p:cNvPr>
            <p:cNvSpPr/>
            <p:nvPr/>
          </p:nvSpPr>
          <p:spPr>
            <a:xfrm>
              <a:off x="9876920" y="1956089"/>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254">
              <a:extLst>
                <a:ext uri="{FF2B5EF4-FFF2-40B4-BE49-F238E27FC236}">
                  <a16:creationId xmlns="" xmlns:a16="http://schemas.microsoft.com/office/drawing/2014/main" id="{B29DB30C-823D-495A-BCF0-6272B740CDE0}"/>
                </a:ext>
              </a:extLst>
            </p:cNvPr>
            <p:cNvSpPr/>
            <p:nvPr/>
          </p:nvSpPr>
          <p:spPr>
            <a:xfrm>
              <a:off x="9917535" y="2038118"/>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1">
              <a:extLst>
                <a:ext uri="{FF2B5EF4-FFF2-40B4-BE49-F238E27FC236}">
                  <a16:creationId xmlns="" xmlns:a16="http://schemas.microsoft.com/office/drawing/2014/main" id="{DB9B4982-F9C8-48CD-801A-12E8B21ABC86}"/>
                </a:ext>
              </a:extLst>
            </p:cNvPr>
            <p:cNvSpPr txBox="1"/>
            <p:nvPr/>
          </p:nvSpPr>
          <p:spPr>
            <a:xfrm>
              <a:off x="8690997" y="2051844"/>
              <a:ext cx="1277350" cy="229587"/>
            </a:xfrm>
            <a:prstGeom prst="rect">
              <a:avLst/>
            </a:prstGeom>
            <a:noFill/>
          </p:spPr>
          <p:txBody>
            <a:bodyPr wrap="square" rtlCol="0">
              <a:spAutoFit/>
            </a:bodyPr>
            <a:lstStyle/>
            <a:p>
              <a:pPr algn="ctr"/>
              <a:r>
                <a:rPr lang="en-US" sz="1050" dirty="0"/>
                <a:t>2D Encoder</a:t>
              </a:r>
            </a:p>
          </p:txBody>
        </p:sp>
        <p:sp>
          <p:nvSpPr>
            <p:cNvPr id="97" name="TextBox 161">
              <a:extLst>
                <a:ext uri="{FF2B5EF4-FFF2-40B4-BE49-F238E27FC236}">
                  <a16:creationId xmlns="" xmlns:a16="http://schemas.microsoft.com/office/drawing/2014/main" id="{868CFE42-0A5B-4A70-81E6-39B90A4A54E5}"/>
                </a:ext>
              </a:extLst>
            </p:cNvPr>
            <p:cNvSpPr txBox="1"/>
            <p:nvPr/>
          </p:nvSpPr>
          <p:spPr>
            <a:xfrm>
              <a:off x="9754235" y="2052051"/>
              <a:ext cx="1277350" cy="229587"/>
            </a:xfrm>
            <a:prstGeom prst="rect">
              <a:avLst/>
            </a:prstGeom>
            <a:noFill/>
          </p:spPr>
          <p:txBody>
            <a:bodyPr wrap="square" rtlCol="0">
              <a:spAutoFit/>
            </a:bodyPr>
            <a:lstStyle/>
            <a:p>
              <a:pPr algn="ctr"/>
              <a:r>
                <a:rPr lang="en-US" sz="1050" dirty="0"/>
                <a:t>2D Decoder</a:t>
              </a:r>
            </a:p>
          </p:txBody>
        </p:sp>
        <p:pic>
          <p:nvPicPr>
            <p:cNvPr id="110"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744" y="1498164"/>
              <a:ext cx="749129" cy="749129"/>
            </a:xfrm>
            <a:prstGeom prst="rect">
              <a:avLst/>
            </a:prstGeom>
          </p:spPr>
        </p:pic>
        <p:pic>
          <p:nvPicPr>
            <p:cNvPr id="111"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2021" y="1490995"/>
              <a:ext cx="756299" cy="756299"/>
            </a:xfrm>
            <a:prstGeom prst="rect">
              <a:avLst/>
            </a:prstGeom>
          </p:spPr>
        </p:pic>
        <p:pic>
          <p:nvPicPr>
            <p:cNvPr id="125" name="Picture 234">
              <a:extLst>
                <a:ext uri="{FF2B5EF4-FFF2-40B4-BE49-F238E27FC236}">
                  <a16:creationId xmlns="" xmlns:a16="http://schemas.microsoft.com/office/drawing/2014/main" id="{F04CC009-9F75-4A5F-81A0-8059F6732D4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1021120" y="2266593"/>
              <a:ext cx="179051" cy="164841"/>
            </a:xfrm>
            <a:prstGeom prst="rect">
              <a:avLst/>
            </a:prstGeom>
          </p:spPr>
        </p:pic>
      </p:grpSp>
      <p:grpSp>
        <p:nvGrpSpPr>
          <p:cNvPr id="6" name="组 5"/>
          <p:cNvGrpSpPr/>
          <p:nvPr/>
        </p:nvGrpSpPr>
        <p:grpSpPr>
          <a:xfrm>
            <a:off x="4771298" y="1371760"/>
            <a:ext cx="3043540" cy="1095541"/>
            <a:chOff x="4771298" y="1371760"/>
            <a:chExt cx="3043540" cy="1095541"/>
          </a:xfrm>
        </p:grpSpPr>
        <p:sp>
          <p:nvSpPr>
            <p:cNvPr id="12" name="Rectangle: Rounded Corners 368">
              <a:extLst>
                <a:ext uri="{FF2B5EF4-FFF2-40B4-BE49-F238E27FC236}">
                  <a16:creationId xmlns="" xmlns:a16="http://schemas.microsoft.com/office/drawing/2014/main" id="{E6C82080-2C52-4034-89B9-E915A1BC80FF}"/>
                </a:ext>
              </a:extLst>
            </p:cNvPr>
            <p:cNvSpPr/>
            <p:nvPr/>
          </p:nvSpPr>
          <p:spPr>
            <a:xfrm>
              <a:off x="4771298" y="1371760"/>
              <a:ext cx="2984852" cy="1095541"/>
            </a:xfrm>
            <a:prstGeom prst="roundRect">
              <a:avLst>
                <a:gd name="adj" fmla="val 0"/>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38">
              <a:extLst>
                <a:ext uri="{FF2B5EF4-FFF2-40B4-BE49-F238E27FC236}">
                  <a16:creationId xmlns="" xmlns:a16="http://schemas.microsoft.com/office/drawing/2014/main" id="{E7DFEF42-471A-42F5-B532-91EC32EAB52D}"/>
                </a:ext>
              </a:extLst>
            </p:cNvPr>
            <p:cNvGrpSpPr/>
            <p:nvPr/>
          </p:nvGrpSpPr>
          <p:grpSpPr>
            <a:xfrm>
              <a:off x="7261293" y="1809551"/>
              <a:ext cx="456757" cy="467219"/>
              <a:chOff x="936625" y="4341651"/>
              <a:chExt cx="673100" cy="688518"/>
            </a:xfrm>
            <a:scene3d>
              <a:camera prst="orthographicFront">
                <a:rot lat="0" lon="0" rev="0"/>
              </a:camera>
              <a:lightRig rig="threePt" dir="t"/>
            </a:scene3d>
          </p:grpSpPr>
          <p:sp>
            <p:nvSpPr>
              <p:cNvPr id="183" name="Parallelogram 145">
                <a:extLst>
                  <a:ext uri="{FF2B5EF4-FFF2-40B4-BE49-F238E27FC236}">
                    <a16:creationId xmlns="" xmlns:a16="http://schemas.microsoft.com/office/drawing/2014/main" id="{E6F2A7F4-7BAA-4494-91B9-BAEC9C296C82}"/>
                  </a:ext>
                </a:extLst>
              </p:cNvPr>
              <p:cNvSpPr/>
              <p:nvPr/>
            </p:nvSpPr>
            <p:spPr>
              <a:xfrm>
                <a:off x="936625" y="4793916"/>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4" name="Parallelogram 146">
                <a:extLst>
                  <a:ext uri="{FF2B5EF4-FFF2-40B4-BE49-F238E27FC236}">
                    <a16:creationId xmlns="" xmlns:a16="http://schemas.microsoft.com/office/drawing/2014/main" id="{58ADE0B2-AC8E-4209-99B2-6E996448D063}"/>
                  </a:ext>
                </a:extLst>
              </p:cNvPr>
              <p:cNvSpPr/>
              <p:nvPr/>
            </p:nvSpPr>
            <p:spPr>
              <a:xfrm rot="5400000" flipV="1">
                <a:off x="672936" y="4605344"/>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5" name="Parallelogram 147">
                <a:extLst>
                  <a:ext uri="{FF2B5EF4-FFF2-40B4-BE49-F238E27FC236}">
                    <a16:creationId xmlns="" xmlns:a16="http://schemas.microsoft.com/office/drawing/2014/main" id="{A41A3EC3-B3EB-4531-96C1-728488B6840E}"/>
                  </a:ext>
                </a:extLst>
              </p:cNvPr>
              <p:cNvSpPr/>
              <p:nvPr/>
            </p:nvSpPr>
            <p:spPr>
              <a:xfrm>
                <a:off x="936625" y="4341651"/>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6" name="Parallelogram 148">
                <a:extLst>
                  <a:ext uri="{FF2B5EF4-FFF2-40B4-BE49-F238E27FC236}">
                    <a16:creationId xmlns="" xmlns:a16="http://schemas.microsoft.com/office/drawing/2014/main" id="{4759BB4D-A19C-4AD6-A444-3F68F3137F9F}"/>
                  </a:ext>
                </a:extLst>
              </p:cNvPr>
              <p:cNvSpPr/>
              <p:nvPr/>
            </p:nvSpPr>
            <p:spPr>
              <a:xfrm rot="5400000" flipV="1">
                <a:off x="1180139" y="4605343"/>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6" name="TextBox 149">
              <a:extLst>
                <a:ext uri="{FF2B5EF4-FFF2-40B4-BE49-F238E27FC236}">
                  <a16:creationId xmlns="" xmlns:a16="http://schemas.microsoft.com/office/drawing/2014/main" id="{118D9EFC-626C-4998-A64F-8BF5655847F8}"/>
                </a:ext>
              </a:extLst>
            </p:cNvPr>
            <p:cNvSpPr txBox="1"/>
            <p:nvPr/>
          </p:nvSpPr>
          <p:spPr>
            <a:xfrm>
              <a:off x="7320192" y="1544616"/>
              <a:ext cx="494646" cy="22262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(R,T)</a:t>
              </a:r>
            </a:p>
          </p:txBody>
        </p:sp>
        <p:sp>
          <p:nvSpPr>
            <p:cNvPr id="37" name="Rectangle 169">
              <a:extLst>
                <a:ext uri="{FF2B5EF4-FFF2-40B4-BE49-F238E27FC236}">
                  <a16:creationId xmlns="" xmlns:a16="http://schemas.microsoft.com/office/drawing/2014/main" id="{7ED47BBC-7886-43D7-B414-10C327310C2D}"/>
                </a:ext>
              </a:extLst>
            </p:cNvPr>
            <p:cNvSpPr/>
            <p:nvPr/>
          </p:nvSpPr>
          <p:spPr>
            <a:xfrm rot="16200000" flipV="1">
              <a:off x="6399439" y="1723768"/>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70">
              <a:extLst>
                <a:ext uri="{FF2B5EF4-FFF2-40B4-BE49-F238E27FC236}">
                  <a16:creationId xmlns="" xmlns:a16="http://schemas.microsoft.com/office/drawing/2014/main" id="{9861EE07-59A2-4CAF-AE5F-88CBAB1058C8}"/>
                </a:ext>
              </a:extLst>
            </p:cNvPr>
            <p:cNvSpPr/>
            <p:nvPr/>
          </p:nvSpPr>
          <p:spPr>
            <a:xfrm rot="16200000" flipV="1">
              <a:off x="6347911" y="1634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71">
              <a:extLst>
                <a:ext uri="{FF2B5EF4-FFF2-40B4-BE49-F238E27FC236}">
                  <a16:creationId xmlns="" xmlns:a16="http://schemas.microsoft.com/office/drawing/2014/main" id="{9ACC368A-5BAD-4941-9051-0C5848A5A71A}"/>
                </a:ext>
              </a:extLst>
            </p:cNvPr>
            <p:cNvSpPr/>
            <p:nvPr/>
          </p:nvSpPr>
          <p:spPr>
            <a:xfrm rot="16200000" flipV="1">
              <a:off x="6375111" y="167279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72">
              <a:extLst>
                <a:ext uri="{FF2B5EF4-FFF2-40B4-BE49-F238E27FC236}">
                  <a16:creationId xmlns="" xmlns:a16="http://schemas.microsoft.com/office/drawing/2014/main" id="{F6DA72FF-5880-44D4-AA0E-7E8081A70259}"/>
                </a:ext>
              </a:extLst>
            </p:cNvPr>
            <p:cNvSpPr/>
            <p:nvPr/>
          </p:nvSpPr>
          <p:spPr>
            <a:xfrm rot="16200000" flipV="1">
              <a:off x="6485895" y="1875650"/>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73">
              <a:extLst>
                <a:ext uri="{FF2B5EF4-FFF2-40B4-BE49-F238E27FC236}">
                  <a16:creationId xmlns="" xmlns:a16="http://schemas.microsoft.com/office/drawing/2014/main" id="{954C7CAD-BD69-46B2-BE28-BC7FDAB5969A}"/>
                </a:ext>
              </a:extLst>
            </p:cNvPr>
            <p:cNvSpPr/>
            <p:nvPr/>
          </p:nvSpPr>
          <p:spPr>
            <a:xfrm rot="16200000" flipV="1">
              <a:off x="6455627" y="1824136"/>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78">
              <a:extLst>
                <a:ext uri="{FF2B5EF4-FFF2-40B4-BE49-F238E27FC236}">
                  <a16:creationId xmlns="" xmlns:a16="http://schemas.microsoft.com/office/drawing/2014/main" id="{9E80AA96-07BA-494B-AB38-381D39DD6382}"/>
                </a:ext>
              </a:extLst>
            </p:cNvPr>
            <p:cNvSpPr/>
            <p:nvPr/>
          </p:nvSpPr>
          <p:spPr>
            <a:xfrm rot="16200000" flipV="1">
              <a:off x="6426620" y="1780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79">
              <a:extLst>
                <a:ext uri="{FF2B5EF4-FFF2-40B4-BE49-F238E27FC236}">
                  <a16:creationId xmlns="" xmlns:a16="http://schemas.microsoft.com/office/drawing/2014/main" id="{9083CA97-E3F6-41C0-9581-34BED0E6778E}"/>
                </a:ext>
              </a:extLst>
            </p:cNvPr>
            <p:cNvSpPr/>
            <p:nvPr/>
          </p:nvSpPr>
          <p:spPr>
            <a:xfrm rot="16200000" flipV="1">
              <a:off x="5991716" y="1728643"/>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80">
              <a:extLst>
                <a:ext uri="{FF2B5EF4-FFF2-40B4-BE49-F238E27FC236}">
                  <a16:creationId xmlns="" xmlns:a16="http://schemas.microsoft.com/office/drawing/2014/main" id="{8DE71D28-EF27-42DA-8A33-D15DF20936EF}"/>
                </a:ext>
              </a:extLst>
            </p:cNvPr>
            <p:cNvSpPr/>
            <p:nvPr/>
          </p:nvSpPr>
          <p:spPr>
            <a:xfrm rot="16200000" flipV="1">
              <a:off x="6020813" y="1771632"/>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81">
              <a:extLst>
                <a:ext uri="{FF2B5EF4-FFF2-40B4-BE49-F238E27FC236}">
                  <a16:creationId xmlns="" xmlns:a16="http://schemas.microsoft.com/office/drawing/2014/main" id="{D1D2EE61-2D9F-4C58-8763-5A33D39531F5}"/>
                </a:ext>
              </a:extLst>
            </p:cNvPr>
            <p:cNvSpPr/>
            <p:nvPr/>
          </p:nvSpPr>
          <p:spPr>
            <a:xfrm rot="16200000" flipV="1">
              <a:off x="5971160" y="1688127"/>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182">
              <a:extLst>
                <a:ext uri="{FF2B5EF4-FFF2-40B4-BE49-F238E27FC236}">
                  <a16:creationId xmlns="" xmlns:a16="http://schemas.microsoft.com/office/drawing/2014/main" id="{36849609-3249-4626-BEFF-02DF59DA18DC}"/>
                </a:ext>
              </a:extLst>
            </p:cNvPr>
            <p:cNvSpPr/>
            <p:nvPr/>
          </p:nvSpPr>
          <p:spPr>
            <a:xfrm rot="16200000" flipV="1">
              <a:off x="5946111" y="1640729"/>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99">
              <a:extLst>
                <a:ext uri="{FF2B5EF4-FFF2-40B4-BE49-F238E27FC236}">
                  <a16:creationId xmlns="" xmlns:a16="http://schemas.microsoft.com/office/drawing/2014/main" id="{159FA92C-368B-46B3-AA2A-E2C1150EA993}"/>
                </a:ext>
              </a:extLst>
            </p:cNvPr>
            <p:cNvSpPr/>
            <p:nvPr/>
          </p:nvSpPr>
          <p:spPr>
            <a:xfrm>
              <a:off x="6677274" y="1550543"/>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00">
              <a:extLst>
                <a:ext uri="{FF2B5EF4-FFF2-40B4-BE49-F238E27FC236}">
                  <a16:creationId xmlns="" xmlns:a16="http://schemas.microsoft.com/office/drawing/2014/main" id="{BF1DCF64-078B-4E70-89A6-C812E2BC42EF}"/>
                </a:ext>
              </a:extLst>
            </p:cNvPr>
            <p:cNvSpPr/>
            <p:nvPr/>
          </p:nvSpPr>
          <p:spPr>
            <a:xfrm>
              <a:off x="6715474" y="1632324"/>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101">
              <a:extLst>
                <a:ext uri="{FF2B5EF4-FFF2-40B4-BE49-F238E27FC236}">
                  <a16:creationId xmlns="" xmlns:a16="http://schemas.microsoft.com/office/drawing/2014/main" id="{9615623E-53ED-445D-9CD1-A16144B00265}"/>
                </a:ext>
              </a:extLst>
            </p:cNvPr>
            <p:cNvSpPr/>
            <p:nvPr/>
          </p:nvSpPr>
          <p:spPr>
            <a:xfrm>
              <a:off x="6756260" y="1714082"/>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102">
              <a:extLst>
                <a:ext uri="{FF2B5EF4-FFF2-40B4-BE49-F238E27FC236}">
                  <a16:creationId xmlns="" xmlns:a16="http://schemas.microsoft.com/office/drawing/2014/main" id="{F66BA8E9-372F-4B7C-9A9E-CD176FF1401A}"/>
                </a:ext>
              </a:extLst>
            </p:cNvPr>
            <p:cNvSpPr/>
            <p:nvPr/>
          </p:nvSpPr>
          <p:spPr>
            <a:xfrm>
              <a:off x="6803496" y="1807908"/>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103">
              <a:extLst>
                <a:ext uri="{FF2B5EF4-FFF2-40B4-BE49-F238E27FC236}">
                  <a16:creationId xmlns="" xmlns:a16="http://schemas.microsoft.com/office/drawing/2014/main" id="{5148F1A1-D78C-41CF-BB07-545B976E6F51}"/>
                </a:ext>
              </a:extLst>
            </p:cNvPr>
            <p:cNvSpPr/>
            <p:nvPr/>
          </p:nvSpPr>
          <p:spPr>
            <a:xfrm>
              <a:off x="6844228" y="1892469"/>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14">
              <a:extLst>
                <a:ext uri="{FF2B5EF4-FFF2-40B4-BE49-F238E27FC236}">
                  <a16:creationId xmlns="" xmlns:a16="http://schemas.microsoft.com/office/drawing/2014/main" id="{1692EE02-0766-4B64-A9EE-C71AF0F1822F}"/>
                </a:ext>
              </a:extLst>
            </p:cNvPr>
            <p:cNvSpPr/>
            <p:nvPr/>
          </p:nvSpPr>
          <p:spPr>
            <a:xfrm>
              <a:off x="6885349" y="1974877"/>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115">
              <a:extLst>
                <a:ext uri="{FF2B5EF4-FFF2-40B4-BE49-F238E27FC236}">
                  <a16:creationId xmlns="" xmlns:a16="http://schemas.microsoft.com/office/drawing/2014/main" id="{6AAD8367-01D6-44FA-9A44-54BE2B1F6582}"/>
                </a:ext>
              </a:extLst>
            </p:cNvPr>
            <p:cNvSpPr/>
            <p:nvPr/>
          </p:nvSpPr>
          <p:spPr>
            <a:xfrm>
              <a:off x="6919073" y="2056906"/>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157">
              <a:extLst>
                <a:ext uri="{FF2B5EF4-FFF2-40B4-BE49-F238E27FC236}">
                  <a16:creationId xmlns="" xmlns:a16="http://schemas.microsoft.com/office/drawing/2014/main" id="{78FE545F-1B7C-4893-B495-9CCE5FE042A0}"/>
                </a:ext>
              </a:extLst>
            </p:cNvPr>
            <p:cNvSpPr txBox="1"/>
            <p:nvPr/>
          </p:nvSpPr>
          <p:spPr>
            <a:xfrm>
              <a:off x="5723425" y="2124444"/>
              <a:ext cx="1176304" cy="229587"/>
            </a:xfrm>
            <a:prstGeom prst="rect">
              <a:avLst/>
            </a:prstGeom>
            <a:noFill/>
          </p:spPr>
          <p:txBody>
            <a:bodyPr wrap="square" rtlCol="0">
              <a:spAutoFit/>
            </a:bodyPr>
            <a:lstStyle/>
            <a:p>
              <a:pPr algn="ctr"/>
              <a:r>
                <a:rPr lang="en-US" sz="1050" dirty="0"/>
                <a:t>Regressor</a:t>
              </a:r>
            </a:p>
          </p:txBody>
        </p:sp>
        <p:grpSp>
          <p:nvGrpSpPr>
            <p:cNvPr id="103" name="Group 370">
              <a:extLst>
                <a:ext uri="{FF2B5EF4-FFF2-40B4-BE49-F238E27FC236}">
                  <a16:creationId xmlns="" xmlns:a16="http://schemas.microsoft.com/office/drawing/2014/main" id="{CCD48C49-381F-43BA-97FB-3F31F5051A11}"/>
                </a:ext>
              </a:extLst>
            </p:cNvPr>
            <p:cNvGrpSpPr/>
            <p:nvPr/>
          </p:nvGrpSpPr>
          <p:grpSpPr>
            <a:xfrm>
              <a:off x="7039739" y="1530727"/>
              <a:ext cx="294375" cy="377948"/>
              <a:chOff x="2668322" y="3820856"/>
              <a:chExt cx="760678" cy="976634"/>
            </a:xfrm>
          </p:grpSpPr>
          <p:cxnSp>
            <p:nvCxnSpPr>
              <p:cNvPr id="172" name="Straight Connector 371">
                <a:extLst>
                  <a:ext uri="{FF2B5EF4-FFF2-40B4-BE49-F238E27FC236}">
                    <a16:creationId xmlns="" xmlns:a16="http://schemas.microsoft.com/office/drawing/2014/main" id="{0F03C1B0-06BE-4B3B-A54D-BF69806FA3C9}"/>
                  </a:ext>
                </a:extLst>
              </p:cNvPr>
              <p:cNvCxnSpPr>
                <a:cxnSpLocks/>
              </p:cNvCxnSpPr>
              <p:nvPr/>
            </p:nvCxnSpPr>
            <p:spPr>
              <a:xfrm flipV="1">
                <a:off x="2921794" y="3820856"/>
                <a:ext cx="507206" cy="461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372">
                <a:extLst>
                  <a:ext uri="{FF2B5EF4-FFF2-40B4-BE49-F238E27FC236}">
                    <a16:creationId xmlns="" xmlns:a16="http://schemas.microsoft.com/office/drawing/2014/main" id="{151AA62E-5CA8-44D8-B332-5A999D6B57BF}"/>
                  </a:ext>
                </a:extLst>
              </p:cNvPr>
              <p:cNvCxnSpPr>
                <a:cxnSpLocks/>
              </p:cNvCxnSpPr>
              <p:nvPr/>
            </p:nvCxnSpPr>
            <p:spPr>
              <a:xfrm>
                <a:off x="2934158" y="4106191"/>
                <a:ext cx="464742" cy="3756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4" name="Straight Connector 373">
                <a:extLst>
                  <a:ext uri="{FF2B5EF4-FFF2-40B4-BE49-F238E27FC236}">
                    <a16:creationId xmlns="" xmlns:a16="http://schemas.microsoft.com/office/drawing/2014/main" id="{7EEC03EC-BED8-45A7-A954-FA5C521A2391}"/>
                  </a:ext>
                </a:extLst>
              </p:cNvPr>
              <p:cNvCxnSpPr>
                <a:cxnSpLocks/>
              </p:cNvCxnSpPr>
              <p:nvPr/>
            </p:nvCxnSpPr>
            <p:spPr>
              <a:xfrm>
                <a:off x="2716269" y="4237968"/>
                <a:ext cx="78789" cy="5595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374">
                <a:extLst>
                  <a:ext uri="{FF2B5EF4-FFF2-40B4-BE49-F238E27FC236}">
                    <a16:creationId xmlns="" xmlns:a16="http://schemas.microsoft.com/office/drawing/2014/main" id="{537EA8CB-EF28-4CC3-AE5C-B34BDD7E041A}"/>
                  </a:ext>
                </a:extLst>
              </p:cNvPr>
              <p:cNvCxnSpPr>
                <a:cxnSpLocks/>
              </p:cNvCxnSpPr>
              <p:nvPr/>
            </p:nvCxnSpPr>
            <p:spPr>
              <a:xfrm>
                <a:off x="2671728" y="3894085"/>
                <a:ext cx="132060" cy="31013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375">
                <a:extLst>
                  <a:ext uri="{FF2B5EF4-FFF2-40B4-BE49-F238E27FC236}">
                    <a16:creationId xmlns="" xmlns:a16="http://schemas.microsoft.com/office/drawing/2014/main" id="{93F408E8-4F64-452E-B524-EA6E9746BE7F}"/>
                  </a:ext>
                </a:extLst>
              </p:cNvPr>
              <p:cNvCxnSpPr>
                <a:cxnSpLocks/>
              </p:cNvCxnSpPr>
              <p:nvPr/>
            </p:nvCxnSpPr>
            <p:spPr>
              <a:xfrm>
                <a:off x="2921794" y="3866994"/>
                <a:ext cx="17917" cy="24304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376">
                <a:extLst>
                  <a:ext uri="{FF2B5EF4-FFF2-40B4-BE49-F238E27FC236}">
                    <a16:creationId xmlns="" xmlns:a16="http://schemas.microsoft.com/office/drawing/2014/main" id="{97F452C0-02E3-41F0-B749-2F5DE2230225}"/>
                  </a:ext>
                </a:extLst>
              </p:cNvPr>
              <p:cNvCxnSpPr>
                <a:cxnSpLocks/>
              </p:cNvCxnSpPr>
              <p:nvPr/>
            </p:nvCxnSpPr>
            <p:spPr>
              <a:xfrm flipV="1">
                <a:off x="2717681" y="411718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377">
                <a:extLst>
                  <a:ext uri="{FF2B5EF4-FFF2-40B4-BE49-F238E27FC236}">
                    <a16:creationId xmlns="" xmlns:a16="http://schemas.microsoft.com/office/drawing/2014/main" id="{770F6FDC-5BAC-45F1-84D4-81A1AFB02C89}"/>
                  </a:ext>
                </a:extLst>
              </p:cNvPr>
              <p:cNvCxnSpPr>
                <a:cxnSpLocks/>
              </p:cNvCxnSpPr>
              <p:nvPr/>
            </p:nvCxnSpPr>
            <p:spPr>
              <a:xfrm flipV="1">
                <a:off x="2714613" y="385985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378">
                <a:extLst>
                  <a:ext uri="{FF2B5EF4-FFF2-40B4-BE49-F238E27FC236}">
                    <a16:creationId xmlns="" xmlns:a16="http://schemas.microsoft.com/office/drawing/2014/main" id="{1D8167B7-5482-4974-BE7C-F2784074D41C}"/>
                  </a:ext>
                </a:extLst>
              </p:cNvPr>
              <p:cNvCxnSpPr>
                <a:cxnSpLocks/>
              </p:cNvCxnSpPr>
              <p:nvPr/>
            </p:nvCxnSpPr>
            <p:spPr>
              <a:xfrm flipH="1" flipV="1">
                <a:off x="2710466" y="3983078"/>
                <a:ext cx="5803" cy="2462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379">
                <a:extLst>
                  <a:ext uri="{FF2B5EF4-FFF2-40B4-BE49-F238E27FC236}">
                    <a16:creationId xmlns="" xmlns:a16="http://schemas.microsoft.com/office/drawing/2014/main" id="{65EAEBE8-4A85-40E6-8BA7-011FBA1BE3B4}"/>
                  </a:ext>
                </a:extLst>
              </p:cNvPr>
              <p:cNvCxnSpPr>
                <a:cxnSpLocks/>
              </p:cNvCxnSpPr>
              <p:nvPr/>
            </p:nvCxnSpPr>
            <p:spPr>
              <a:xfrm>
                <a:off x="2671728" y="3894085"/>
                <a:ext cx="259024" cy="21439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1" name="Straight Connector 380">
                <a:extLst>
                  <a:ext uri="{FF2B5EF4-FFF2-40B4-BE49-F238E27FC236}">
                    <a16:creationId xmlns="" xmlns:a16="http://schemas.microsoft.com/office/drawing/2014/main" id="{9704A16E-5184-4504-A516-E7428C43FAF8}"/>
                  </a:ext>
                </a:extLst>
              </p:cNvPr>
              <p:cNvCxnSpPr>
                <a:cxnSpLocks/>
              </p:cNvCxnSpPr>
              <p:nvPr/>
            </p:nvCxnSpPr>
            <p:spPr>
              <a:xfrm flipV="1">
                <a:off x="2668322" y="3866994"/>
                <a:ext cx="253472" cy="291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381">
                <a:extLst>
                  <a:ext uri="{FF2B5EF4-FFF2-40B4-BE49-F238E27FC236}">
                    <a16:creationId xmlns="" xmlns:a16="http://schemas.microsoft.com/office/drawing/2014/main" id="{3FF83826-A6B6-4E91-BD84-5AD79DD94F73}"/>
                  </a:ext>
                </a:extLst>
              </p:cNvPr>
              <p:cNvCxnSpPr>
                <a:cxnSpLocks/>
              </p:cNvCxnSpPr>
              <p:nvPr/>
            </p:nvCxnSpPr>
            <p:spPr>
              <a:xfrm>
                <a:off x="2668322" y="3894085"/>
                <a:ext cx="47947" cy="3510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112" name="Picture 2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673" y="1534416"/>
              <a:ext cx="749129" cy="749129"/>
            </a:xfrm>
            <a:prstGeom prst="rect">
              <a:avLst/>
            </a:prstGeom>
          </p:spPr>
        </p:pic>
        <p:pic>
          <p:nvPicPr>
            <p:cNvPr id="128" name="Picture 2">
              <a:extLst>
                <a:ext uri="{FF2B5EF4-FFF2-40B4-BE49-F238E27FC236}">
                  <a16:creationId xmlns="" xmlns:a16="http://schemas.microsoft.com/office/drawing/2014/main" id="{A5F18808-5DFA-4FFE-B680-38A08782AE1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27907" y1="44000" x2="27907" y2="44000"/>
                        </a14:backgroundRemoval>
                      </a14:imgEffect>
                    </a14:imgLayer>
                  </a14:imgProps>
                </a:ext>
              </a:extLst>
            </a:blip>
            <a:stretch>
              <a:fillRect/>
            </a:stretch>
          </p:blipFill>
          <p:spPr>
            <a:xfrm>
              <a:off x="7232540" y="2311092"/>
              <a:ext cx="122210" cy="142104"/>
            </a:xfrm>
            <a:prstGeom prst="rect">
              <a:avLst/>
            </a:prstGeom>
          </p:spPr>
        </p:pic>
      </p:grpSp>
      <p:grpSp>
        <p:nvGrpSpPr>
          <p:cNvPr id="367" name="组 366"/>
          <p:cNvGrpSpPr/>
          <p:nvPr/>
        </p:nvGrpSpPr>
        <p:grpSpPr>
          <a:xfrm>
            <a:off x="3043787" y="2567252"/>
            <a:ext cx="8537343" cy="1555220"/>
            <a:chOff x="3043787" y="2567252"/>
            <a:chExt cx="8537343" cy="1555220"/>
          </a:xfrm>
        </p:grpSpPr>
        <p:sp>
          <p:nvSpPr>
            <p:cNvPr id="13" name="Rectangle: Rounded Corners 367">
              <a:extLst>
                <a:ext uri="{FF2B5EF4-FFF2-40B4-BE49-F238E27FC236}">
                  <a16:creationId xmlns="" xmlns:a16="http://schemas.microsoft.com/office/drawing/2014/main" id="{C740FE48-249B-44AD-AE94-8B1B075011F0}"/>
                </a:ext>
              </a:extLst>
            </p:cNvPr>
            <p:cNvSpPr/>
            <p:nvPr/>
          </p:nvSpPr>
          <p:spPr>
            <a:xfrm>
              <a:off x="3043787" y="2567252"/>
              <a:ext cx="8537343"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36">
              <a:extLst>
                <a:ext uri="{FF2B5EF4-FFF2-40B4-BE49-F238E27FC236}">
                  <a16:creationId xmlns="" xmlns:a16="http://schemas.microsoft.com/office/drawing/2014/main" id="{D0B20908-1FBD-43E6-88A3-001076958A29}"/>
                </a:ext>
              </a:extLst>
            </p:cNvPr>
            <p:cNvSpPr/>
            <p:nvPr/>
          </p:nvSpPr>
          <p:spPr>
            <a:xfrm>
              <a:off x="8669607" y="3190066"/>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39">
              <a:extLst>
                <a:ext uri="{FF2B5EF4-FFF2-40B4-BE49-F238E27FC236}">
                  <a16:creationId xmlns="" xmlns:a16="http://schemas.microsoft.com/office/drawing/2014/main" id="{E187718B-578D-49C9-A82E-C698D46F9907}"/>
                </a:ext>
              </a:extLst>
            </p:cNvPr>
            <p:cNvSpPr/>
            <p:nvPr/>
          </p:nvSpPr>
          <p:spPr>
            <a:xfrm>
              <a:off x="8710394" y="3271824"/>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140">
              <a:extLst>
                <a:ext uri="{FF2B5EF4-FFF2-40B4-BE49-F238E27FC236}">
                  <a16:creationId xmlns="" xmlns:a16="http://schemas.microsoft.com/office/drawing/2014/main" id="{6CF9FAA4-B234-4C2F-9664-9D1FD9869FD7}"/>
                </a:ext>
              </a:extLst>
            </p:cNvPr>
            <p:cNvSpPr/>
            <p:nvPr/>
          </p:nvSpPr>
          <p:spPr>
            <a:xfrm>
              <a:off x="8757629" y="3365650"/>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141">
              <a:extLst>
                <a:ext uri="{FF2B5EF4-FFF2-40B4-BE49-F238E27FC236}">
                  <a16:creationId xmlns="" xmlns:a16="http://schemas.microsoft.com/office/drawing/2014/main" id="{BDD05735-6925-4F62-8B70-11F288F454BB}"/>
                </a:ext>
              </a:extLst>
            </p:cNvPr>
            <p:cNvSpPr/>
            <p:nvPr/>
          </p:nvSpPr>
          <p:spPr>
            <a:xfrm>
              <a:off x="8798361" y="3450211"/>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42">
              <a:extLst>
                <a:ext uri="{FF2B5EF4-FFF2-40B4-BE49-F238E27FC236}">
                  <a16:creationId xmlns="" xmlns:a16="http://schemas.microsoft.com/office/drawing/2014/main" id="{90A1AFF7-AD0C-4FBC-993D-8792D284B3F0}"/>
                </a:ext>
              </a:extLst>
            </p:cNvPr>
            <p:cNvSpPr/>
            <p:nvPr/>
          </p:nvSpPr>
          <p:spPr>
            <a:xfrm>
              <a:off x="8839482" y="3532619"/>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3">
              <a:extLst>
                <a:ext uri="{FF2B5EF4-FFF2-40B4-BE49-F238E27FC236}">
                  <a16:creationId xmlns="" xmlns:a16="http://schemas.microsoft.com/office/drawing/2014/main" id="{B2FA2B49-7A4A-4C7A-892F-A255FC8D9676}"/>
                </a:ext>
              </a:extLst>
            </p:cNvPr>
            <p:cNvSpPr/>
            <p:nvPr/>
          </p:nvSpPr>
          <p:spPr>
            <a:xfrm>
              <a:off x="8880096" y="3614648"/>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ube 144">
              <a:extLst>
                <a:ext uri="{FF2B5EF4-FFF2-40B4-BE49-F238E27FC236}">
                  <a16:creationId xmlns="" xmlns:a16="http://schemas.microsoft.com/office/drawing/2014/main" id="{54476D96-E4B8-44FF-9676-0433220389C7}"/>
                </a:ext>
              </a:extLst>
            </p:cNvPr>
            <p:cNvSpPr/>
            <p:nvPr/>
          </p:nvSpPr>
          <p:spPr>
            <a:xfrm flipH="1">
              <a:off x="9019315" y="3286196"/>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ube 150">
              <a:extLst>
                <a:ext uri="{FF2B5EF4-FFF2-40B4-BE49-F238E27FC236}">
                  <a16:creationId xmlns="" xmlns:a16="http://schemas.microsoft.com/office/drawing/2014/main" id="{12CBCAB3-17D2-4B1D-AC35-763B1A93EC58}"/>
                </a:ext>
              </a:extLst>
            </p:cNvPr>
            <p:cNvSpPr/>
            <p:nvPr/>
          </p:nvSpPr>
          <p:spPr>
            <a:xfrm flipH="1">
              <a:off x="9172676" y="3247077"/>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ube 151">
              <a:extLst>
                <a:ext uri="{FF2B5EF4-FFF2-40B4-BE49-F238E27FC236}">
                  <a16:creationId xmlns="" xmlns:a16="http://schemas.microsoft.com/office/drawing/2014/main" id="{141A1828-0608-4FE5-A871-AB4FD6378A85}"/>
                </a:ext>
              </a:extLst>
            </p:cNvPr>
            <p:cNvSpPr/>
            <p:nvPr/>
          </p:nvSpPr>
          <p:spPr>
            <a:xfrm flipH="1">
              <a:off x="9364404" y="3187071"/>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ube 152">
              <a:extLst>
                <a:ext uri="{FF2B5EF4-FFF2-40B4-BE49-F238E27FC236}">
                  <a16:creationId xmlns="" xmlns:a16="http://schemas.microsoft.com/office/drawing/2014/main" id="{7BE0B1C8-C895-409C-B2FD-C1D34F6F00D0}"/>
                </a:ext>
              </a:extLst>
            </p:cNvPr>
            <p:cNvSpPr/>
            <p:nvPr/>
          </p:nvSpPr>
          <p:spPr>
            <a:xfrm flipH="1">
              <a:off x="7801987" y="3176404"/>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ube 153">
              <a:extLst>
                <a:ext uri="{FF2B5EF4-FFF2-40B4-BE49-F238E27FC236}">
                  <a16:creationId xmlns="" xmlns:a16="http://schemas.microsoft.com/office/drawing/2014/main" id="{B9877FEB-4A38-496D-B58C-FB921EBBE8AB}"/>
                </a:ext>
              </a:extLst>
            </p:cNvPr>
            <p:cNvSpPr/>
            <p:nvPr/>
          </p:nvSpPr>
          <p:spPr>
            <a:xfrm flipH="1">
              <a:off x="8074348" y="3232000"/>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ube 154">
              <a:extLst>
                <a:ext uri="{FF2B5EF4-FFF2-40B4-BE49-F238E27FC236}">
                  <a16:creationId xmlns="" xmlns:a16="http://schemas.microsoft.com/office/drawing/2014/main" id="{DEA32CCA-96A0-467F-915D-EBA318D3BA60}"/>
                </a:ext>
              </a:extLst>
            </p:cNvPr>
            <p:cNvSpPr/>
            <p:nvPr/>
          </p:nvSpPr>
          <p:spPr>
            <a:xfrm flipH="1">
              <a:off x="8295868" y="3272049"/>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165">
              <a:extLst>
                <a:ext uri="{FF2B5EF4-FFF2-40B4-BE49-F238E27FC236}">
                  <a16:creationId xmlns="" xmlns:a16="http://schemas.microsoft.com/office/drawing/2014/main" id="{3AD69041-180C-434B-9399-03AFEAAFD593}"/>
                </a:ext>
              </a:extLst>
            </p:cNvPr>
            <p:cNvSpPr txBox="1"/>
            <p:nvPr/>
          </p:nvSpPr>
          <p:spPr>
            <a:xfrm>
              <a:off x="8855601" y="3594354"/>
              <a:ext cx="1077791" cy="229587"/>
            </a:xfrm>
            <a:prstGeom prst="rect">
              <a:avLst/>
            </a:prstGeom>
            <a:noFill/>
          </p:spPr>
          <p:txBody>
            <a:bodyPr wrap="square" rtlCol="0">
              <a:spAutoFit/>
            </a:bodyPr>
            <a:lstStyle/>
            <a:p>
              <a:pPr algn="ctr"/>
              <a:r>
                <a:rPr lang="en-US" sz="1050" dirty="0"/>
                <a:t>3D Decoder</a:t>
              </a:r>
            </a:p>
          </p:txBody>
        </p:sp>
        <p:sp>
          <p:nvSpPr>
            <p:cNvPr id="99" name="Double Brace 343">
              <a:extLst>
                <a:ext uri="{FF2B5EF4-FFF2-40B4-BE49-F238E27FC236}">
                  <a16:creationId xmlns="" xmlns:a16="http://schemas.microsoft.com/office/drawing/2014/main" id="{81C04B9D-07F5-42B7-A28D-A61225F53B1B}"/>
                </a:ext>
              </a:extLst>
            </p:cNvPr>
            <p:cNvSpPr/>
            <p:nvPr/>
          </p:nvSpPr>
          <p:spPr>
            <a:xfrm>
              <a:off x="3681133" y="2779382"/>
              <a:ext cx="3869353"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0" name="Connector: Elbow 344">
              <a:extLst>
                <a:ext uri="{FF2B5EF4-FFF2-40B4-BE49-F238E27FC236}">
                  <a16:creationId xmlns="" xmlns:a16="http://schemas.microsoft.com/office/drawing/2014/main" id="{CD236BE2-44F5-49E5-83B5-9F751CDB23CD}"/>
                </a:ext>
              </a:extLst>
            </p:cNvPr>
            <p:cNvCxnSpPr>
              <a:cxnSpLocks/>
              <a:stCxn id="158" idx="1"/>
              <a:endCxn id="102" idx="0"/>
            </p:cNvCxnSpPr>
            <p:nvPr/>
          </p:nvCxnSpPr>
          <p:spPr>
            <a:xfrm rot="16200000" flipH="1">
              <a:off x="7050016" y="287239"/>
              <a:ext cx="365527" cy="5597049"/>
            </a:xfrm>
            <a:prstGeom prst="bentConnector3">
              <a:avLst>
                <a:gd name="adj1" fmla="val -56547"/>
              </a:avLst>
            </a:prstGeom>
            <a:ln w="22225">
              <a:solidFill>
                <a:schemeClr val="accent5">
                  <a:alpha val="7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1" name="Straight Arrow Connector 345">
              <a:extLst>
                <a:ext uri="{FF2B5EF4-FFF2-40B4-BE49-F238E27FC236}">
                  <a16:creationId xmlns="" xmlns:a16="http://schemas.microsoft.com/office/drawing/2014/main" id="{6A87E90F-750A-4938-B825-762F4B080972}"/>
                </a:ext>
              </a:extLst>
            </p:cNvPr>
            <p:cNvCxnSpPr>
              <a:cxnSpLocks/>
            </p:cNvCxnSpPr>
            <p:nvPr/>
          </p:nvCxnSpPr>
          <p:spPr>
            <a:xfrm>
              <a:off x="9775177" y="3378953"/>
              <a:ext cx="526208" cy="3921"/>
            </a:xfrm>
            <a:prstGeom prst="straightConnector1">
              <a:avLst/>
            </a:prstGeom>
            <a:ln w="22225">
              <a:solidFill>
                <a:schemeClr val="accent5">
                  <a:alpha val="7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Oval 346">
              <a:extLst>
                <a:ext uri="{FF2B5EF4-FFF2-40B4-BE49-F238E27FC236}">
                  <a16:creationId xmlns="" xmlns:a16="http://schemas.microsoft.com/office/drawing/2014/main" id="{C40DEE74-0891-4064-B4FB-0D74FB8DFB2E}"/>
                </a:ext>
              </a:extLst>
            </p:cNvPr>
            <p:cNvSpPr/>
            <p:nvPr/>
          </p:nvSpPr>
          <p:spPr>
            <a:xfrm>
              <a:off x="9925741" y="3268528"/>
              <a:ext cx="211127" cy="211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grpSp>
          <p:nvGrpSpPr>
            <p:cNvPr id="104" name="Group 12"/>
            <p:cNvGrpSpPr/>
            <p:nvPr/>
          </p:nvGrpSpPr>
          <p:grpSpPr>
            <a:xfrm>
              <a:off x="4724521" y="2903000"/>
              <a:ext cx="933280" cy="924307"/>
              <a:chOff x="1295840" y="4882393"/>
              <a:chExt cx="1032179" cy="1022255"/>
            </a:xfrm>
          </p:grpSpPr>
          <p:sp>
            <p:nvSpPr>
              <p:cNvPr id="167"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8"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9" name="Picture 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170"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1"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5" name="Group 19"/>
            <p:cNvGrpSpPr/>
            <p:nvPr/>
          </p:nvGrpSpPr>
          <p:grpSpPr>
            <a:xfrm>
              <a:off x="5579271" y="2903000"/>
              <a:ext cx="982500" cy="924307"/>
              <a:chOff x="2134488" y="4882393"/>
              <a:chExt cx="1086615" cy="1022255"/>
            </a:xfrm>
          </p:grpSpPr>
          <p:sp>
            <p:nvSpPr>
              <p:cNvPr id="160"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1" name="Group 18"/>
              <p:cNvGrpSpPr/>
              <p:nvPr/>
            </p:nvGrpSpPr>
            <p:grpSpPr>
              <a:xfrm>
                <a:off x="2134488" y="4882393"/>
                <a:ext cx="1086615" cy="1022255"/>
                <a:chOff x="2134488" y="4882393"/>
                <a:chExt cx="1086615" cy="1022255"/>
              </a:xfrm>
            </p:grpSpPr>
            <p:sp>
              <p:nvSpPr>
                <p:cNvPr id="162"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3" name="Group 17"/>
                <p:cNvGrpSpPr/>
                <p:nvPr/>
              </p:nvGrpSpPr>
              <p:grpSpPr>
                <a:xfrm>
                  <a:off x="2134488" y="4882393"/>
                  <a:ext cx="1086615" cy="1022253"/>
                  <a:chOff x="2134488" y="4882393"/>
                  <a:chExt cx="1086615" cy="1022253"/>
                </a:xfrm>
              </p:grpSpPr>
              <p:pic>
                <p:nvPicPr>
                  <p:cNvPr id="164"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165"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6"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106" name="Group 22"/>
            <p:cNvGrpSpPr/>
            <p:nvPr/>
          </p:nvGrpSpPr>
          <p:grpSpPr>
            <a:xfrm>
              <a:off x="3863215" y="2903000"/>
              <a:ext cx="910845" cy="924307"/>
              <a:chOff x="449942" y="4882393"/>
              <a:chExt cx="1007367" cy="1022255"/>
            </a:xfrm>
          </p:grpSpPr>
          <p:sp>
            <p:nvSpPr>
              <p:cNvPr id="155"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7" name="Picture 2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158"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9"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7" name="Group 23"/>
            <p:cNvGrpSpPr/>
            <p:nvPr/>
          </p:nvGrpSpPr>
          <p:grpSpPr>
            <a:xfrm>
              <a:off x="6422579" y="2904015"/>
              <a:ext cx="915711" cy="924307"/>
              <a:chOff x="2960480" y="4883515"/>
              <a:chExt cx="1012749" cy="1022255"/>
            </a:xfrm>
          </p:grpSpPr>
          <p:sp>
            <p:nvSpPr>
              <p:cNvPr id="150"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1"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2" name="Picture 2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153"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9" name="Group 25"/>
            <p:cNvGrpSpPr/>
            <p:nvPr/>
          </p:nvGrpSpPr>
          <p:grpSpPr>
            <a:xfrm>
              <a:off x="10380346" y="2920721"/>
              <a:ext cx="903609" cy="924307"/>
              <a:chOff x="7345630" y="4901991"/>
              <a:chExt cx="999364" cy="1022255"/>
            </a:xfrm>
          </p:grpSpPr>
          <p:sp>
            <p:nvSpPr>
              <p:cNvPr id="140" name="Parallelogram 239">
                <a:extLst>
                  <a:ext uri="{FF2B5EF4-FFF2-40B4-BE49-F238E27FC236}">
                    <a16:creationId xmlns="" xmlns:a16="http://schemas.microsoft.com/office/drawing/2014/main" id="{46AB2DA2-CBDF-4490-8023-D43787864F1A}"/>
                  </a:ext>
                </a:extLst>
              </p:cNvPr>
              <p:cNvSpPr/>
              <p:nvPr/>
            </p:nvSpPr>
            <p:spPr>
              <a:xfrm>
                <a:off x="7345630" y="5573478"/>
                <a:ext cx="999364"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1" name="Parallelogram 240">
                <a:extLst>
                  <a:ext uri="{FF2B5EF4-FFF2-40B4-BE49-F238E27FC236}">
                    <a16:creationId xmlns="" xmlns:a16="http://schemas.microsoft.com/office/drawing/2014/main" id="{5B7105AB-0C2B-44BB-A47C-DE6F91DFC842}"/>
                  </a:ext>
                </a:extLst>
              </p:cNvPr>
              <p:cNvSpPr/>
              <p:nvPr/>
            </p:nvSpPr>
            <p:spPr>
              <a:xfrm rot="5400000" flipV="1">
                <a:off x="6954128" y="5293503"/>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2"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l="23197" t="25536" r="23552" b="19774"/>
              <a:stretch/>
            </p:blipFill>
            <p:spPr>
              <a:xfrm>
                <a:off x="7441015" y="5065729"/>
                <a:ext cx="746149" cy="719394"/>
              </a:xfrm>
              <a:prstGeom prst="rect">
                <a:avLst/>
              </a:prstGeom>
            </p:spPr>
          </p:pic>
          <p:sp>
            <p:nvSpPr>
              <p:cNvPr id="143" name="Parallelogram 241">
                <a:extLst>
                  <a:ext uri="{FF2B5EF4-FFF2-40B4-BE49-F238E27FC236}">
                    <a16:creationId xmlns="" xmlns:a16="http://schemas.microsoft.com/office/drawing/2014/main" id="{50F88526-4127-41B1-9286-E98B7EB1662B}"/>
                  </a:ext>
                </a:extLst>
              </p:cNvPr>
              <p:cNvSpPr/>
              <p:nvPr/>
            </p:nvSpPr>
            <p:spPr>
              <a:xfrm>
                <a:off x="7345630" y="4901991"/>
                <a:ext cx="999363"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4" name="Parallelogram 242">
                <a:extLst>
                  <a:ext uri="{FF2B5EF4-FFF2-40B4-BE49-F238E27FC236}">
                    <a16:creationId xmlns="" xmlns:a16="http://schemas.microsoft.com/office/drawing/2014/main" id="{BE790103-21EF-45E6-A39C-5CE541770580}"/>
                  </a:ext>
                </a:extLst>
              </p:cNvPr>
              <p:cNvSpPr/>
              <p:nvPr/>
            </p:nvSpPr>
            <p:spPr>
              <a:xfrm rot="5400000" flipV="1">
                <a:off x="7707179" y="5293497"/>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15" name="TextBox 174">
              <a:extLst>
                <a:ext uri="{FF2B5EF4-FFF2-40B4-BE49-F238E27FC236}">
                  <a16:creationId xmlns="" xmlns:a16="http://schemas.microsoft.com/office/drawing/2014/main" id="{FF4A411D-CDAF-4C3C-AF44-67354FC0F0BE}"/>
                </a:ext>
              </a:extLst>
            </p:cNvPr>
            <p:cNvSpPr txBox="1"/>
            <p:nvPr/>
          </p:nvSpPr>
          <p:spPr>
            <a:xfrm>
              <a:off x="7598242" y="3601610"/>
              <a:ext cx="1077791" cy="229587"/>
            </a:xfrm>
            <a:prstGeom prst="rect">
              <a:avLst/>
            </a:prstGeom>
            <a:noFill/>
          </p:spPr>
          <p:txBody>
            <a:bodyPr wrap="square" rtlCol="0">
              <a:spAutoFit/>
            </a:bodyPr>
            <a:lstStyle/>
            <a:p>
              <a:pPr algn="ctr"/>
              <a:r>
                <a:rPr lang="en-US" sz="1050" dirty="0"/>
                <a:t>3D Encoder</a:t>
              </a:r>
            </a:p>
          </p:txBody>
        </p:sp>
        <p:pic>
          <p:nvPicPr>
            <p:cNvPr id="121"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6449883" y="3847350"/>
              <a:ext cx="764518" cy="213156"/>
            </a:xfrm>
            <a:prstGeom prst="rect">
              <a:avLst/>
            </a:prstGeom>
          </p:spPr>
        </p:pic>
        <p:pic>
          <p:nvPicPr>
            <p:cNvPr id="122"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5624422" y="3848145"/>
              <a:ext cx="730413" cy="213156"/>
            </a:xfrm>
            <a:prstGeom prst="rect">
              <a:avLst/>
            </a:prstGeom>
          </p:spPr>
        </p:pic>
        <p:pic>
          <p:nvPicPr>
            <p:cNvPr id="126"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167182" y="3867393"/>
              <a:ext cx="156314" cy="156314"/>
            </a:xfrm>
            <a:prstGeom prst="rect">
              <a:avLst/>
            </a:prstGeom>
          </p:spPr>
        </p:pic>
        <p:pic>
          <p:nvPicPr>
            <p:cNvPr id="127"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947741" y="3861139"/>
              <a:ext cx="167683" cy="164841"/>
            </a:xfrm>
            <a:prstGeom prst="rect">
              <a:avLst/>
            </a:prstGeom>
          </p:spPr>
        </p:pic>
        <p:sp>
          <p:nvSpPr>
            <p:cNvPr id="129" name="Oval 136">
              <a:extLst>
                <a:ext uri="{FF2B5EF4-FFF2-40B4-BE49-F238E27FC236}">
                  <a16:creationId xmlns="" xmlns:a16="http://schemas.microsoft.com/office/drawing/2014/main" id="{D0B20908-1FBD-43E6-88A3-001076958A29}"/>
                </a:ext>
              </a:extLst>
            </p:cNvPr>
            <p:cNvSpPr/>
            <p:nvPr/>
          </p:nvSpPr>
          <p:spPr>
            <a:xfrm>
              <a:off x="8625451" y="3103245"/>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标题 1"/>
          <p:cNvSpPr>
            <a:spLocks noGrp="1"/>
          </p:cNvSpPr>
          <p:nvPr>
            <p:ph type="title"/>
          </p:nvPr>
        </p:nvSpPr>
        <p:spPr/>
        <p:txBody>
          <a:bodyPr/>
          <a:lstStyle/>
          <a:p>
            <a:r>
              <a:rPr kumimoji="1" lang="en-US" altLang="zh-CN" dirty="0" smtClean="0">
                <a:latin typeface="Calibri" charset="0"/>
                <a:ea typeface="Calibri" charset="0"/>
                <a:cs typeface="Calibri" charset="0"/>
              </a:rPr>
              <a:t>Components</a:t>
            </a:r>
            <a:endParaRPr kumimoji="1" lang="zh-CN" altLang="en-US" dirty="0">
              <a:latin typeface="Calibri" charset="0"/>
              <a:ea typeface="Calibri" charset="0"/>
              <a:cs typeface="Calibri" charset="0"/>
            </a:endParaRPr>
          </a:p>
        </p:txBody>
      </p:sp>
    </p:spTree>
    <p:extLst>
      <p:ext uri="{BB962C8B-B14F-4D97-AF65-F5344CB8AC3E}">
        <p14:creationId xmlns:p14="http://schemas.microsoft.com/office/powerpoint/2010/main" val="618026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51"/>
                                        </p:tgtEl>
                                        <p:attrNameLst>
                                          <p:attrName>style.opacity</p:attrName>
                                        </p:attrNameLst>
                                      </p:cBhvr>
                                      <p:to>
                                        <p:strVal val="0.25"/>
                                      </p:to>
                                    </p:set>
                                    <p:animEffect filter="image" prLst="opacity: 0.25">
                                      <p:cBhvr rctx="IE">
                                        <p:cTn id="7" dur="indefinite"/>
                                        <p:tgtEl>
                                          <p:spTgt spid="551"/>
                                        </p:tgtEl>
                                      </p:cBhvr>
                                    </p:animEffect>
                                  </p:childTnLst>
                                </p:cTn>
                              </p:par>
                              <p:par>
                                <p:cTn id="8" presetID="9" presetClass="emph" presetSubtype="0" nodeType="withEffect">
                                  <p:stCondLst>
                                    <p:cond delay="0"/>
                                  </p:stCondLst>
                                  <p:childTnLst>
                                    <p:set>
                                      <p:cBhvr rctx="PPT">
                                        <p:cTn id="9" dur="indefinite"/>
                                        <p:tgtEl>
                                          <p:spTgt spid="550"/>
                                        </p:tgtEl>
                                        <p:attrNameLst>
                                          <p:attrName>style.opacity</p:attrName>
                                        </p:attrNameLst>
                                      </p:cBhvr>
                                      <p:to>
                                        <p:strVal val="0.25"/>
                                      </p:to>
                                    </p:set>
                                    <p:animEffect filter="image" prLst="opacity: 0.25">
                                      <p:cBhvr rctx="IE">
                                        <p:cTn id="10" dur="indefinite"/>
                                        <p:tgtEl>
                                          <p:spTgt spid="550"/>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
                                      </p:to>
                                    </p:set>
                                    <p:animEffect filter="image" prLst="opacity: 0">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8"/>
                                        </p:tgtEl>
                                        <p:attrNameLst>
                                          <p:attrName>style.opacity</p:attrName>
                                        </p:attrNameLst>
                                      </p:cBhvr>
                                      <p:to>
                                        <p:strVal val="0"/>
                                      </p:to>
                                    </p:set>
                                    <p:animEffect filter="image" prLst="opacity: 0">
                                      <p:cBhvr rctx="IE">
                                        <p:cTn id="16" dur="indefinite"/>
                                        <p:tgtEl>
                                          <p:spTgt spid="8"/>
                                        </p:tgtEl>
                                      </p:cBhvr>
                                    </p:animEffect>
                                  </p:childTnLst>
                                </p:cTn>
                              </p:par>
                              <p:par>
                                <p:cTn id="17" presetID="9" presetClass="emph" presetSubtype="0" nodeType="withEffect">
                                  <p:stCondLst>
                                    <p:cond delay="0"/>
                                  </p:stCondLst>
                                  <p:endCondLst>
                                    <p:cond evt="onNext" delay="0">
                                      <p:tgtEl>
                                        <p:sldTgt/>
                                      </p:tgtEl>
                                    </p:cond>
                                  </p:endCondLst>
                                  <p:childTnLst>
                                    <p:set>
                                      <p:cBhvr rctx="PPT">
                                        <p:cTn id="18" dur="indefinite"/>
                                        <p:tgtEl>
                                          <p:spTgt spid="7"/>
                                        </p:tgtEl>
                                        <p:attrNameLst>
                                          <p:attrName>style.opacity</p:attrName>
                                        </p:attrNameLst>
                                      </p:cBhvr>
                                      <p:to>
                                        <p:strVal val="0"/>
                                      </p:to>
                                    </p:set>
                                    <p:animEffect filter="image" prLst="opacity: 0">
                                      <p:cBhvr rctx="IE">
                                        <p:cTn id="19" dur="indefinite"/>
                                        <p:tgtEl>
                                          <p:spTgt spid="7"/>
                                        </p:tgtEl>
                                      </p:cBhvr>
                                    </p:animEffect>
                                  </p:childTnLst>
                                </p:cTn>
                              </p:par>
                              <p:par>
                                <p:cTn id="20" presetID="9" presetClass="emph" presetSubtype="0" nodeType="withEffect">
                                  <p:stCondLst>
                                    <p:cond delay="0"/>
                                  </p:stCondLst>
                                  <p:childTnLst>
                                    <p:set>
                                      <p:cBhvr rctx="PPT">
                                        <p:cTn id="21" dur="indefinite"/>
                                        <p:tgtEl>
                                          <p:spTgt spid="6"/>
                                        </p:tgtEl>
                                        <p:attrNameLst>
                                          <p:attrName>style.opacity</p:attrName>
                                        </p:attrNameLst>
                                      </p:cBhvr>
                                      <p:to>
                                        <p:strVal val="0"/>
                                      </p:to>
                                    </p:set>
                                    <p:animEffect filter="image" prLst="opacity: 0">
                                      <p:cBhvr rctx="IE">
                                        <p:cTn id="22" dur="indefinite"/>
                                        <p:tgtEl>
                                          <p:spTgt spid="6"/>
                                        </p:tgtEl>
                                      </p:cBhvr>
                                    </p:animEffect>
                                  </p:childTnLst>
                                </p:cTn>
                              </p:par>
                              <p:par>
                                <p:cTn id="23" presetID="9" presetClass="emph" presetSubtype="0" nodeType="withEffect">
                                  <p:stCondLst>
                                    <p:cond delay="0"/>
                                  </p:stCondLst>
                                  <p:childTnLst>
                                    <p:set>
                                      <p:cBhvr rctx="PPT">
                                        <p:cTn id="24" dur="indefinite"/>
                                        <p:tgtEl>
                                          <p:spTgt spid="367"/>
                                        </p:tgtEl>
                                        <p:attrNameLst>
                                          <p:attrName>style.opacity</p:attrName>
                                        </p:attrNameLst>
                                      </p:cBhvr>
                                      <p:to>
                                        <p:strVal val="0"/>
                                      </p:to>
                                    </p:set>
                                    <p:animEffect filter="image" prLst="opacity: 0">
                                      <p:cBhvr rctx="IE">
                                        <p:cTn id="25" dur="indefinite"/>
                                        <p:tgtEl>
                                          <p:spTgt spid="367"/>
                                        </p:tgtEl>
                                      </p:cBhvr>
                                    </p:animEffect>
                                  </p:childTnLst>
                                </p:cTn>
                              </p:par>
                              <p:par>
                                <p:cTn id="26" presetID="9" presetClass="emph" presetSubtype="0" nodeType="withEffect">
                                  <p:stCondLst>
                                    <p:cond delay="0"/>
                                  </p:stCondLst>
                                  <p:childTnLst>
                                    <p:set>
                                      <p:cBhvr rctx="PPT">
                                        <p:cTn id="27" dur="indefinite"/>
                                        <p:tgtEl>
                                          <p:spTgt spid="191">
                                            <p:txEl>
                                              <p:pRg st="0" end="0"/>
                                            </p:txEl>
                                          </p:spTgt>
                                        </p:tgtEl>
                                        <p:attrNameLst>
                                          <p:attrName>style.opacity</p:attrName>
                                        </p:attrNameLst>
                                      </p:cBhvr>
                                      <p:to>
                                        <p:strVal val="0"/>
                                      </p:to>
                                    </p:set>
                                    <p:animEffect filter="image" prLst="opacity: 0">
                                      <p:cBhvr rctx="IE">
                                        <p:cTn id="28" dur="indefinite"/>
                                        <p:tgtEl>
                                          <p:spTgt spid="191">
                                            <p:txEl>
                                              <p:pRg st="0" end="0"/>
                                            </p:txEl>
                                          </p:spTgt>
                                        </p:tgtEl>
                                      </p:cBhvr>
                                    </p:animEffect>
                                  </p:childTnLst>
                                </p:cTn>
                              </p:par>
                              <p:par>
                                <p:cTn id="29" presetID="9" presetClass="emph" presetSubtype="0" nodeType="withEffect">
                                  <p:stCondLst>
                                    <p:cond delay="0"/>
                                  </p:stCondLst>
                                  <p:childTnLst>
                                    <p:set>
                                      <p:cBhvr rctx="PPT">
                                        <p:cTn id="30" dur="indefinite"/>
                                        <p:tgtEl>
                                          <p:spTgt spid="191">
                                            <p:txEl>
                                              <p:pRg st="1" end="1"/>
                                            </p:txEl>
                                          </p:spTgt>
                                        </p:tgtEl>
                                        <p:attrNameLst>
                                          <p:attrName>style.opacity</p:attrName>
                                        </p:attrNameLst>
                                      </p:cBhvr>
                                      <p:to>
                                        <p:strVal val="0"/>
                                      </p:to>
                                    </p:set>
                                    <p:animEffect filter="image" prLst="opacity: 0">
                                      <p:cBhvr rctx="IE">
                                        <p:cTn id="31" dur="indefinite"/>
                                        <p:tgtEl>
                                          <p:spTgt spid="191">
                                            <p:txEl>
                                              <p:pRg st="1" end="1"/>
                                            </p:txEl>
                                          </p:spTgt>
                                        </p:tgtEl>
                                      </p:cBhvr>
                                    </p:animEffect>
                                  </p:childTnLst>
                                </p:cTn>
                              </p:par>
                              <p:par>
                                <p:cTn id="32" presetID="9" presetClass="emph" presetSubtype="0" nodeType="withEffect">
                                  <p:stCondLst>
                                    <p:cond delay="0"/>
                                  </p:stCondLst>
                                  <p:endCondLst>
                                    <p:cond evt="onNext" delay="0">
                                      <p:tgtEl>
                                        <p:sldTgt/>
                                      </p:tgtEl>
                                    </p:cond>
                                  </p:endCondLst>
                                  <p:childTnLst>
                                    <p:set>
                                      <p:cBhvr rctx="PPT">
                                        <p:cTn id="33" dur="indefinite"/>
                                        <p:tgtEl>
                                          <p:spTgt spid="191">
                                            <p:txEl>
                                              <p:pRg st="2" end="2"/>
                                            </p:txEl>
                                          </p:spTgt>
                                        </p:tgtEl>
                                        <p:attrNameLst>
                                          <p:attrName>style.opacity</p:attrName>
                                        </p:attrNameLst>
                                      </p:cBhvr>
                                      <p:to>
                                        <p:strVal val="0"/>
                                      </p:to>
                                    </p:set>
                                    <p:animEffect filter="image" prLst="opacity: 0">
                                      <p:cBhvr rctx="IE">
                                        <p:cTn id="34" dur="indefinite"/>
                                        <p:tgtEl>
                                          <p:spTgt spid="191">
                                            <p:txEl>
                                              <p:pRg st="2" end="2"/>
                                            </p:txEl>
                                          </p:spTgt>
                                        </p:tgtEl>
                                      </p:cBhvr>
                                    </p:animEffect>
                                  </p:childTnLst>
                                </p:cTn>
                              </p:par>
                              <p:par>
                                <p:cTn id="35" presetID="9" presetClass="emph" presetSubtype="0" nodeType="withEffect">
                                  <p:stCondLst>
                                    <p:cond delay="0"/>
                                  </p:stCondLst>
                                  <p:childTnLst>
                                    <p:set>
                                      <p:cBhvr rctx="PPT">
                                        <p:cTn id="36" dur="indefinite"/>
                                        <p:tgtEl>
                                          <p:spTgt spid="191">
                                            <p:txEl>
                                              <p:pRg st="3" end="3"/>
                                            </p:txEl>
                                          </p:spTgt>
                                        </p:tgtEl>
                                        <p:attrNameLst>
                                          <p:attrName>style.opacity</p:attrName>
                                        </p:attrNameLst>
                                      </p:cBhvr>
                                      <p:to>
                                        <p:strVal val="0"/>
                                      </p:to>
                                    </p:set>
                                    <p:animEffect filter="image" prLst="opacity: 0">
                                      <p:cBhvr rctx="IE">
                                        <p:cTn id="37" dur="indefinite"/>
                                        <p:tgtEl>
                                          <p:spTgt spid="191">
                                            <p:txEl>
                                              <p:pRg st="3" end="3"/>
                                            </p:txEl>
                                          </p:spTgt>
                                        </p:tgtEl>
                                      </p:cBhvr>
                                    </p:animEffect>
                                  </p:childTnLst>
                                </p:cTn>
                              </p:par>
                              <p:par>
                                <p:cTn id="38" presetID="9" presetClass="emph" presetSubtype="0" nodeType="withEffect">
                                  <p:stCondLst>
                                    <p:cond delay="0"/>
                                  </p:stCondLst>
                                  <p:childTnLst>
                                    <p:set>
                                      <p:cBhvr rctx="PPT">
                                        <p:cTn id="39" dur="indefinite"/>
                                        <p:tgtEl>
                                          <p:spTgt spid="191">
                                            <p:txEl>
                                              <p:pRg st="4" end="4"/>
                                            </p:txEl>
                                          </p:spTgt>
                                        </p:tgtEl>
                                        <p:attrNameLst>
                                          <p:attrName>style.opacity</p:attrName>
                                        </p:attrNameLst>
                                      </p:cBhvr>
                                      <p:to>
                                        <p:strVal val="0"/>
                                      </p:to>
                                    </p:set>
                                    <p:animEffect filter="image" prLst="opacity: 0">
                                      <p:cBhvr rctx="IE">
                                        <p:cTn id="40" dur="indefinite"/>
                                        <p:tgtEl>
                                          <p:spTgt spid="19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nodeType="withEffect">
                                  <p:stCondLst>
                                    <p:cond delay="0"/>
                                  </p:stCondLst>
                                  <p:childTnLst>
                                    <p:set>
                                      <p:cBhvr>
                                        <p:cTn id="47" dur="1" fill="hold">
                                          <p:stCondLst>
                                            <p:cond delay="0"/>
                                          </p:stCondLst>
                                        </p:cTn>
                                        <p:tgtEl>
                                          <p:spTgt spid="191">
                                            <p:txEl>
                                              <p:pRg st="2" end="2"/>
                                            </p:txEl>
                                          </p:spTgt>
                                        </p:tgtEl>
                                        <p:attrNameLst>
                                          <p:attrName>style.visibility</p:attrName>
                                        </p:attrNameLst>
                                      </p:cBhvr>
                                      <p:to>
                                        <p:strVal val="visible"/>
                                      </p:to>
                                    </p:set>
                                    <p:animEffect transition="in" filter="fade">
                                      <p:cBhvr>
                                        <p:cTn id="48" dur="500"/>
                                        <p:tgtEl>
                                          <p:spTgt spid="191">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91">
                                            <p:txEl>
                                              <p:pRg st="2" end="2"/>
                                            </p:txEl>
                                          </p:spTgt>
                                        </p:tgtEl>
                                      </p:cBhvr>
                                    </p:animEffect>
                                    <p:set>
                                      <p:cBhvr>
                                        <p:cTn id="56" dur="1" fill="hold">
                                          <p:stCondLst>
                                            <p:cond delay="499"/>
                                          </p:stCondLst>
                                        </p:cTn>
                                        <p:tgtEl>
                                          <p:spTgt spid="19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0" name="组 549"/>
          <p:cNvGrpSpPr/>
          <p:nvPr/>
        </p:nvGrpSpPr>
        <p:grpSpPr>
          <a:xfrm>
            <a:off x="731626" y="1371760"/>
            <a:ext cx="10849504" cy="2752502"/>
            <a:chOff x="884026" y="1524160"/>
            <a:chExt cx="10849504" cy="2752502"/>
          </a:xfrm>
        </p:grpSpPr>
        <p:grpSp>
          <p:nvGrpSpPr>
            <p:cNvPr id="368" name="组 367"/>
            <p:cNvGrpSpPr/>
            <p:nvPr/>
          </p:nvGrpSpPr>
          <p:grpSpPr>
            <a:xfrm>
              <a:off x="884027" y="1524160"/>
              <a:ext cx="3975162" cy="1121352"/>
              <a:chOff x="731627" y="1371760"/>
              <a:chExt cx="3975162" cy="1121352"/>
            </a:xfrm>
          </p:grpSpPr>
          <p:sp>
            <p:nvSpPr>
              <p:cNvPr id="369" name="Rectangle: Rounded Corners 27">
                <a:extLst>
                  <a:ext uri="{FF2B5EF4-FFF2-40B4-BE49-F238E27FC236}">
                    <a16:creationId xmlns="" xmlns:a16="http://schemas.microsoft.com/office/drawing/2014/main" id="{7ACC6C2F-03AA-459B-BA91-99C3D2398C68}"/>
                  </a:ext>
                </a:extLst>
              </p:cNvPr>
              <p:cNvSpPr/>
              <p:nvPr/>
            </p:nvSpPr>
            <p:spPr>
              <a:xfrm>
                <a:off x="731627" y="1371760"/>
                <a:ext cx="3975162" cy="1101013"/>
              </a:xfrm>
              <a:prstGeom prst="roundRect">
                <a:avLst>
                  <a:gd name="adj" fmla="val 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186">
                <a:extLst>
                  <a:ext uri="{FF2B5EF4-FFF2-40B4-BE49-F238E27FC236}">
                    <a16:creationId xmlns="" xmlns:a16="http://schemas.microsoft.com/office/drawing/2014/main" id="{96F3ECA9-6077-4AC5-9199-28CA4593D69A}"/>
                  </a:ext>
                </a:extLst>
              </p:cNvPr>
              <p:cNvSpPr/>
              <p:nvPr/>
            </p:nvSpPr>
            <p:spPr>
              <a:xfrm rot="16200000" flipV="1">
                <a:off x="2340243" y="1711448"/>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187">
                <a:extLst>
                  <a:ext uri="{FF2B5EF4-FFF2-40B4-BE49-F238E27FC236}">
                    <a16:creationId xmlns="" xmlns:a16="http://schemas.microsoft.com/office/drawing/2014/main" id="{F0E36D09-296C-4C39-BD13-E7DA6BD45A56}"/>
                  </a:ext>
                </a:extLst>
              </p:cNvPr>
              <p:cNvSpPr/>
              <p:nvPr/>
            </p:nvSpPr>
            <p:spPr>
              <a:xfrm rot="16200000" flipV="1">
                <a:off x="2288715" y="162259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188">
                <a:extLst>
                  <a:ext uri="{FF2B5EF4-FFF2-40B4-BE49-F238E27FC236}">
                    <a16:creationId xmlns="" xmlns:a16="http://schemas.microsoft.com/office/drawing/2014/main" id="{ED2AC563-F537-4081-BB9C-DBB54B81B021}"/>
                  </a:ext>
                </a:extLst>
              </p:cNvPr>
              <p:cNvSpPr/>
              <p:nvPr/>
            </p:nvSpPr>
            <p:spPr>
              <a:xfrm rot="16200000" flipV="1">
                <a:off x="2315915" y="166047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189">
                <a:extLst>
                  <a:ext uri="{FF2B5EF4-FFF2-40B4-BE49-F238E27FC236}">
                    <a16:creationId xmlns="" xmlns:a16="http://schemas.microsoft.com/office/drawing/2014/main" id="{4D8CE943-D0E0-4D4D-BEF4-CDD903D810E8}"/>
                  </a:ext>
                </a:extLst>
              </p:cNvPr>
              <p:cNvSpPr/>
              <p:nvPr/>
            </p:nvSpPr>
            <p:spPr>
              <a:xfrm rot="16200000" flipV="1">
                <a:off x="2426699" y="1863330"/>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190">
                <a:extLst>
                  <a:ext uri="{FF2B5EF4-FFF2-40B4-BE49-F238E27FC236}">
                    <a16:creationId xmlns="" xmlns:a16="http://schemas.microsoft.com/office/drawing/2014/main" id="{E7F010B6-D0F9-4DB1-9CC5-C5F376BB4DCF}"/>
                  </a:ext>
                </a:extLst>
              </p:cNvPr>
              <p:cNvSpPr/>
              <p:nvPr/>
            </p:nvSpPr>
            <p:spPr>
              <a:xfrm rot="16200000" flipV="1">
                <a:off x="2396432" y="1811816"/>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191">
                <a:extLst>
                  <a:ext uri="{FF2B5EF4-FFF2-40B4-BE49-F238E27FC236}">
                    <a16:creationId xmlns="" xmlns:a16="http://schemas.microsoft.com/office/drawing/2014/main" id="{54959567-69C6-4963-880C-4F989D25A6C3}"/>
                  </a:ext>
                </a:extLst>
              </p:cNvPr>
              <p:cNvSpPr/>
              <p:nvPr/>
            </p:nvSpPr>
            <p:spPr>
              <a:xfrm rot="16200000" flipV="1">
                <a:off x="2367425" y="1768595"/>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192">
                <a:extLst>
                  <a:ext uri="{FF2B5EF4-FFF2-40B4-BE49-F238E27FC236}">
                    <a16:creationId xmlns="" xmlns:a16="http://schemas.microsoft.com/office/drawing/2014/main" id="{0C9C1BBC-87B3-4B5A-A932-3CD54C471274}"/>
                  </a:ext>
                </a:extLst>
              </p:cNvPr>
              <p:cNvSpPr/>
              <p:nvPr/>
            </p:nvSpPr>
            <p:spPr>
              <a:xfrm rot="16200000" flipV="1">
                <a:off x="1932520" y="1716323"/>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193">
                <a:extLst>
                  <a:ext uri="{FF2B5EF4-FFF2-40B4-BE49-F238E27FC236}">
                    <a16:creationId xmlns="" xmlns:a16="http://schemas.microsoft.com/office/drawing/2014/main" id="{1BDF7430-683B-4E8D-A526-719A1A94DD39}"/>
                  </a:ext>
                </a:extLst>
              </p:cNvPr>
              <p:cNvSpPr/>
              <p:nvPr/>
            </p:nvSpPr>
            <p:spPr>
              <a:xfrm rot="16200000" flipV="1">
                <a:off x="1961618" y="1759311"/>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194">
                <a:extLst>
                  <a:ext uri="{FF2B5EF4-FFF2-40B4-BE49-F238E27FC236}">
                    <a16:creationId xmlns="" xmlns:a16="http://schemas.microsoft.com/office/drawing/2014/main" id="{B0F6CC5F-225C-4174-A8D2-95EDAFD9FDA6}"/>
                  </a:ext>
                </a:extLst>
              </p:cNvPr>
              <p:cNvSpPr/>
              <p:nvPr/>
            </p:nvSpPr>
            <p:spPr>
              <a:xfrm rot="16200000" flipV="1">
                <a:off x="1911964" y="1675806"/>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195">
                <a:extLst>
                  <a:ext uri="{FF2B5EF4-FFF2-40B4-BE49-F238E27FC236}">
                    <a16:creationId xmlns="" xmlns:a16="http://schemas.microsoft.com/office/drawing/2014/main" id="{133F6B08-5DA3-43A1-B0D4-31941BBA20E2}"/>
                  </a:ext>
                </a:extLst>
              </p:cNvPr>
              <p:cNvSpPr/>
              <p:nvPr/>
            </p:nvSpPr>
            <p:spPr>
              <a:xfrm rot="16200000" flipV="1">
                <a:off x="1886915" y="1628408"/>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117">
                <a:extLst>
                  <a:ext uri="{FF2B5EF4-FFF2-40B4-BE49-F238E27FC236}">
                    <a16:creationId xmlns="" xmlns:a16="http://schemas.microsoft.com/office/drawing/2014/main" id="{CB6223C5-2A16-41BE-A17E-E0A2763D512E}"/>
                  </a:ext>
                </a:extLst>
              </p:cNvPr>
              <p:cNvSpPr/>
              <p:nvPr/>
            </p:nvSpPr>
            <p:spPr>
              <a:xfrm>
                <a:off x="2624112" y="1558948"/>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118">
                <a:extLst>
                  <a:ext uri="{FF2B5EF4-FFF2-40B4-BE49-F238E27FC236}">
                    <a16:creationId xmlns="" xmlns:a16="http://schemas.microsoft.com/office/drawing/2014/main" id="{870BD787-7AA7-41DE-8A0D-7D6477559125}"/>
                  </a:ext>
                </a:extLst>
              </p:cNvPr>
              <p:cNvSpPr/>
              <p:nvPr/>
            </p:nvSpPr>
            <p:spPr>
              <a:xfrm>
                <a:off x="2661737" y="1640729"/>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20">
                <a:extLst>
                  <a:ext uri="{FF2B5EF4-FFF2-40B4-BE49-F238E27FC236}">
                    <a16:creationId xmlns="" xmlns:a16="http://schemas.microsoft.com/office/drawing/2014/main" id="{B4E23DAC-4FAA-4274-9ADF-BF6D6330BE90}"/>
                  </a:ext>
                </a:extLst>
              </p:cNvPr>
              <p:cNvSpPr/>
              <p:nvPr/>
            </p:nvSpPr>
            <p:spPr>
              <a:xfrm>
                <a:off x="2702524" y="1722487"/>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Oval 121">
                <a:extLst>
                  <a:ext uri="{FF2B5EF4-FFF2-40B4-BE49-F238E27FC236}">
                    <a16:creationId xmlns="" xmlns:a16="http://schemas.microsoft.com/office/drawing/2014/main" id="{F25E0147-AE90-4BBF-B164-D0FA24868366}"/>
                  </a:ext>
                </a:extLst>
              </p:cNvPr>
              <p:cNvSpPr/>
              <p:nvPr/>
            </p:nvSpPr>
            <p:spPr>
              <a:xfrm>
                <a:off x="2749760" y="1816312"/>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123">
                <a:extLst>
                  <a:ext uri="{FF2B5EF4-FFF2-40B4-BE49-F238E27FC236}">
                    <a16:creationId xmlns="" xmlns:a16="http://schemas.microsoft.com/office/drawing/2014/main" id="{8248A83A-42A4-4E8E-AD0E-3784292D1AF0}"/>
                  </a:ext>
                </a:extLst>
              </p:cNvPr>
              <p:cNvSpPr/>
              <p:nvPr/>
            </p:nvSpPr>
            <p:spPr>
              <a:xfrm>
                <a:off x="2790491" y="1900873"/>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124">
                <a:extLst>
                  <a:ext uri="{FF2B5EF4-FFF2-40B4-BE49-F238E27FC236}">
                    <a16:creationId xmlns="" xmlns:a16="http://schemas.microsoft.com/office/drawing/2014/main" id="{7D7AC23A-F7AB-4C72-9952-B3EE168C3E7E}"/>
                  </a:ext>
                </a:extLst>
              </p:cNvPr>
              <p:cNvSpPr/>
              <p:nvPr/>
            </p:nvSpPr>
            <p:spPr>
              <a:xfrm>
                <a:off x="2831613" y="198328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125">
                <a:extLst>
                  <a:ext uri="{FF2B5EF4-FFF2-40B4-BE49-F238E27FC236}">
                    <a16:creationId xmlns="" xmlns:a16="http://schemas.microsoft.com/office/drawing/2014/main" id="{B36AACD5-8D22-4C61-82A8-EFFF66FD170F}"/>
                  </a:ext>
                </a:extLst>
              </p:cNvPr>
              <p:cNvSpPr/>
              <p:nvPr/>
            </p:nvSpPr>
            <p:spPr>
              <a:xfrm>
                <a:off x="2869356" y="206531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ube 131">
                <a:extLst>
                  <a:ext uri="{FF2B5EF4-FFF2-40B4-BE49-F238E27FC236}">
                    <a16:creationId xmlns="" xmlns:a16="http://schemas.microsoft.com/office/drawing/2014/main" id="{BB616FC5-7F34-4B36-A3D0-34D6EB09EACA}"/>
                  </a:ext>
                </a:extLst>
              </p:cNvPr>
              <p:cNvSpPr/>
              <p:nvPr/>
            </p:nvSpPr>
            <p:spPr>
              <a:xfrm flipH="1">
                <a:off x="3009184" y="1749866"/>
                <a:ext cx="216315" cy="198629"/>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ube 132">
                <a:extLst>
                  <a:ext uri="{FF2B5EF4-FFF2-40B4-BE49-F238E27FC236}">
                    <a16:creationId xmlns="" xmlns:a16="http://schemas.microsoft.com/office/drawing/2014/main" id="{1F26648D-9E96-4DF2-B1C2-4D669F3AAA0D}"/>
                  </a:ext>
                </a:extLst>
              </p:cNvPr>
              <p:cNvSpPr/>
              <p:nvPr/>
            </p:nvSpPr>
            <p:spPr>
              <a:xfrm flipH="1">
                <a:off x="3162545" y="1710747"/>
                <a:ext cx="288726" cy="274008"/>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ube 134">
                <a:extLst>
                  <a:ext uri="{FF2B5EF4-FFF2-40B4-BE49-F238E27FC236}">
                    <a16:creationId xmlns="" xmlns:a16="http://schemas.microsoft.com/office/drawing/2014/main" id="{F00EB844-0248-492E-9A01-4D6846AD061E}"/>
                  </a:ext>
                </a:extLst>
              </p:cNvPr>
              <p:cNvSpPr/>
              <p:nvPr/>
            </p:nvSpPr>
            <p:spPr>
              <a:xfrm flipH="1">
                <a:off x="3354274" y="1650741"/>
                <a:ext cx="374589" cy="377500"/>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extBox 159">
                <a:extLst>
                  <a:ext uri="{FF2B5EF4-FFF2-40B4-BE49-F238E27FC236}">
                    <a16:creationId xmlns="" xmlns:a16="http://schemas.microsoft.com/office/drawing/2014/main" id="{6BF66021-A273-4EA5-9187-5E6E3BBDE7A6}"/>
                  </a:ext>
                </a:extLst>
              </p:cNvPr>
              <p:cNvSpPr txBox="1"/>
              <p:nvPr/>
            </p:nvSpPr>
            <p:spPr>
              <a:xfrm>
                <a:off x="1726040" y="2081702"/>
                <a:ext cx="1077791" cy="229587"/>
              </a:xfrm>
              <a:prstGeom prst="rect">
                <a:avLst/>
              </a:prstGeom>
              <a:noFill/>
            </p:spPr>
            <p:txBody>
              <a:bodyPr wrap="square" rtlCol="0">
                <a:spAutoFit/>
              </a:bodyPr>
              <a:lstStyle/>
              <a:p>
                <a:pPr algn="ctr"/>
                <a:r>
                  <a:rPr lang="en-US" sz="1050" dirty="0"/>
                  <a:t>2D Encoder</a:t>
                </a:r>
              </a:p>
            </p:txBody>
          </p:sp>
          <p:sp>
            <p:nvSpPr>
              <p:cNvPr id="391" name="TextBox 160">
                <a:extLst>
                  <a:ext uri="{FF2B5EF4-FFF2-40B4-BE49-F238E27FC236}">
                    <a16:creationId xmlns="" xmlns:a16="http://schemas.microsoft.com/office/drawing/2014/main" id="{4A45CCCF-10A6-4F1F-8498-16AC5E8769BA}"/>
                  </a:ext>
                </a:extLst>
              </p:cNvPr>
              <p:cNvSpPr txBox="1"/>
              <p:nvPr/>
            </p:nvSpPr>
            <p:spPr>
              <a:xfrm>
                <a:off x="2734379" y="2080130"/>
                <a:ext cx="1294317" cy="229587"/>
              </a:xfrm>
              <a:prstGeom prst="rect">
                <a:avLst/>
              </a:prstGeom>
              <a:noFill/>
            </p:spPr>
            <p:txBody>
              <a:bodyPr wrap="square" rtlCol="0">
                <a:spAutoFit/>
              </a:bodyPr>
              <a:lstStyle/>
              <a:p>
                <a:pPr algn="ctr"/>
                <a:r>
                  <a:rPr lang="en-US" sz="1050" dirty="0"/>
                  <a:t>3D Decoder</a:t>
                </a:r>
              </a:p>
            </p:txBody>
          </p:sp>
          <p:grpSp>
            <p:nvGrpSpPr>
              <p:cNvPr id="392" name="Group 220"/>
              <p:cNvGrpSpPr/>
              <p:nvPr/>
            </p:nvGrpSpPr>
            <p:grpSpPr>
              <a:xfrm>
                <a:off x="3814946" y="1465008"/>
                <a:ext cx="841519" cy="860794"/>
                <a:chOff x="457945" y="4882393"/>
                <a:chExt cx="999364" cy="1022255"/>
              </a:xfrm>
            </p:grpSpPr>
            <p:sp>
              <p:nvSpPr>
                <p:cNvPr id="396" name="Parallelogram 222">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7" name="Parallelogram 223">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98" name="Picture 22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83715" y="5104108"/>
                  <a:ext cx="852143" cy="715192"/>
                </a:xfrm>
                <a:prstGeom prst="rect">
                  <a:avLst/>
                </a:prstGeom>
              </p:spPr>
            </p:pic>
            <p:sp>
              <p:nvSpPr>
                <p:cNvPr id="399" name="Parallelogram 22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0" name="Parallelogram 226">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393" name="Picture 2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109" y="1534416"/>
                <a:ext cx="749129" cy="749129"/>
              </a:xfrm>
              <a:prstGeom prst="rect">
                <a:avLst/>
              </a:prstGeom>
            </p:spPr>
          </p:pic>
          <p:pic>
            <p:nvPicPr>
              <p:cNvPr id="395" name="Picture 229">
                <a:extLst>
                  <a:ext uri="{FF2B5EF4-FFF2-40B4-BE49-F238E27FC236}">
                    <a16:creationId xmlns="" xmlns:a16="http://schemas.microsoft.com/office/drawing/2014/main" id="{AA485B93-4D9C-47CF-A9A7-327CA33B9D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90986" y="2336798"/>
                <a:ext cx="156314" cy="156314"/>
              </a:xfrm>
              <a:prstGeom prst="rect">
                <a:avLst/>
              </a:prstGeom>
            </p:spPr>
          </p:pic>
        </p:grpSp>
        <p:grpSp>
          <p:nvGrpSpPr>
            <p:cNvPr id="401" name="组 400"/>
            <p:cNvGrpSpPr/>
            <p:nvPr/>
          </p:nvGrpSpPr>
          <p:grpSpPr>
            <a:xfrm>
              <a:off x="884026" y="2706720"/>
              <a:ext cx="2255098" cy="1569942"/>
              <a:chOff x="731626" y="2554320"/>
              <a:chExt cx="2255098" cy="1569942"/>
            </a:xfrm>
          </p:grpSpPr>
          <p:sp>
            <p:nvSpPr>
              <p:cNvPr id="402"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406" name="Group 213"/>
                <p:cNvGrpSpPr/>
                <p:nvPr/>
              </p:nvGrpSpPr>
              <p:grpSpPr>
                <a:xfrm>
                  <a:off x="9773500" y="3443925"/>
                  <a:ext cx="1746265" cy="1729475"/>
                  <a:chOff x="1295840" y="4882393"/>
                  <a:chExt cx="1032179" cy="1022255"/>
                </a:xfrm>
              </p:grpSpPr>
              <p:sp>
                <p:nvSpPr>
                  <p:cNvPr id="411"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2"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13" name="Picture 2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414"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5"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407"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8"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9"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10" name="Pictur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6060" y="3060382"/>
                  <a:ext cx="593438" cy="593437"/>
                </a:xfrm>
                <a:prstGeom prst="rect">
                  <a:avLst/>
                </a:prstGeom>
                <a:scene3d>
                  <a:camera prst="isometricRightUp">
                    <a:rot lat="2700000" lon="18899998" rev="0"/>
                  </a:camera>
                  <a:lightRig rig="threePt" dir="t"/>
                </a:scene3d>
              </p:spPr>
            </p:pic>
          </p:grpSp>
          <p:pic>
            <p:nvPicPr>
              <p:cNvPr id="405"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416" name="组 415"/>
            <p:cNvGrpSpPr/>
            <p:nvPr/>
          </p:nvGrpSpPr>
          <p:grpSpPr>
            <a:xfrm>
              <a:off x="7958429" y="1529446"/>
              <a:ext cx="3775101" cy="1079781"/>
              <a:chOff x="7806029" y="1377046"/>
              <a:chExt cx="3775101" cy="1079781"/>
            </a:xfrm>
          </p:grpSpPr>
          <p:sp>
            <p:nvSpPr>
              <p:cNvPr id="417" name="Rectangle: Rounded Corners 369">
                <a:extLst>
                  <a:ext uri="{FF2B5EF4-FFF2-40B4-BE49-F238E27FC236}">
                    <a16:creationId xmlns="" xmlns:a16="http://schemas.microsoft.com/office/drawing/2014/main" id="{181C6F30-6574-456F-B4C2-AA107D251C7D}"/>
                  </a:ext>
                </a:extLst>
              </p:cNvPr>
              <p:cNvSpPr/>
              <p:nvPr/>
            </p:nvSpPr>
            <p:spPr>
              <a:xfrm>
                <a:off x="7806029" y="1377046"/>
                <a:ext cx="3775101" cy="1079781"/>
              </a:xfrm>
              <a:prstGeom prst="roundRect">
                <a:avLst>
                  <a:gd name="adj" fmla="val 0"/>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104">
                <a:extLst>
                  <a:ext uri="{FF2B5EF4-FFF2-40B4-BE49-F238E27FC236}">
                    <a16:creationId xmlns="" xmlns:a16="http://schemas.microsoft.com/office/drawing/2014/main" id="{29200063-79D8-46D6-8777-2F0CDCEA8EB2}"/>
                  </a:ext>
                </a:extLst>
              </p:cNvPr>
              <p:cNvSpPr/>
              <p:nvPr/>
            </p:nvSpPr>
            <p:spPr>
              <a:xfrm rot="16200000" flipV="1">
                <a:off x="9392437" y="1687819"/>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105">
                <a:extLst>
                  <a:ext uri="{FF2B5EF4-FFF2-40B4-BE49-F238E27FC236}">
                    <a16:creationId xmlns="" xmlns:a16="http://schemas.microsoft.com/office/drawing/2014/main" id="{4141BA5A-9F83-485C-866D-04BE877D8A46}"/>
                  </a:ext>
                </a:extLst>
              </p:cNvPr>
              <p:cNvSpPr/>
              <p:nvPr/>
            </p:nvSpPr>
            <p:spPr>
              <a:xfrm rot="16200000" flipV="1">
                <a:off x="9345215" y="159896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106">
                <a:extLst>
                  <a:ext uri="{FF2B5EF4-FFF2-40B4-BE49-F238E27FC236}">
                    <a16:creationId xmlns="" xmlns:a16="http://schemas.microsoft.com/office/drawing/2014/main" id="{A53443BA-4B91-49F3-A598-B1AB7D8C74F8}"/>
                  </a:ext>
                </a:extLst>
              </p:cNvPr>
              <p:cNvSpPr/>
              <p:nvPr/>
            </p:nvSpPr>
            <p:spPr>
              <a:xfrm rot="16200000" flipV="1">
                <a:off x="9368109" y="163684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107">
                <a:extLst>
                  <a:ext uri="{FF2B5EF4-FFF2-40B4-BE49-F238E27FC236}">
                    <a16:creationId xmlns="" xmlns:a16="http://schemas.microsoft.com/office/drawing/2014/main" id="{E417A68E-6392-45BD-A143-6302537D4A4E}"/>
                  </a:ext>
                </a:extLst>
              </p:cNvPr>
              <p:cNvSpPr/>
              <p:nvPr/>
            </p:nvSpPr>
            <p:spPr>
              <a:xfrm rot="16200000" flipV="1">
                <a:off x="9478893" y="183970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108">
                <a:extLst>
                  <a:ext uri="{FF2B5EF4-FFF2-40B4-BE49-F238E27FC236}">
                    <a16:creationId xmlns="" xmlns:a16="http://schemas.microsoft.com/office/drawing/2014/main" id="{0A365918-3B6C-4760-A1E0-0CCA57B40478}"/>
                  </a:ext>
                </a:extLst>
              </p:cNvPr>
              <p:cNvSpPr/>
              <p:nvPr/>
            </p:nvSpPr>
            <p:spPr>
              <a:xfrm rot="16200000" flipV="1">
                <a:off x="9448626" y="178818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109">
                <a:extLst>
                  <a:ext uri="{FF2B5EF4-FFF2-40B4-BE49-F238E27FC236}">
                    <a16:creationId xmlns="" xmlns:a16="http://schemas.microsoft.com/office/drawing/2014/main" id="{A2AFAD32-69C1-43E1-B9C8-880E50B908A8}"/>
                  </a:ext>
                </a:extLst>
              </p:cNvPr>
              <p:cNvSpPr/>
              <p:nvPr/>
            </p:nvSpPr>
            <p:spPr>
              <a:xfrm rot="16200000" flipV="1">
                <a:off x="9419618" y="174496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110">
                <a:extLst>
                  <a:ext uri="{FF2B5EF4-FFF2-40B4-BE49-F238E27FC236}">
                    <a16:creationId xmlns="" xmlns:a16="http://schemas.microsoft.com/office/drawing/2014/main" id="{8810EA21-52B8-40DE-891E-819A56A85E99}"/>
                  </a:ext>
                </a:extLst>
              </p:cNvPr>
              <p:cNvSpPr/>
              <p:nvPr/>
            </p:nvSpPr>
            <p:spPr>
              <a:xfrm rot="16200000" flipV="1">
                <a:off x="8984714" y="169269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111">
                <a:extLst>
                  <a:ext uri="{FF2B5EF4-FFF2-40B4-BE49-F238E27FC236}">
                    <a16:creationId xmlns="" xmlns:a16="http://schemas.microsoft.com/office/drawing/2014/main" id="{F9812AEF-C0EA-4288-A97C-4F17D1CFBE36}"/>
                  </a:ext>
                </a:extLst>
              </p:cNvPr>
              <p:cNvSpPr/>
              <p:nvPr/>
            </p:nvSpPr>
            <p:spPr>
              <a:xfrm rot="16200000" flipV="1">
                <a:off x="9013812" y="1735683"/>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112">
                <a:extLst>
                  <a:ext uri="{FF2B5EF4-FFF2-40B4-BE49-F238E27FC236}">
                    <a16:creationId xmlns="" xmlns:a16="http://schemas.microsoft.com/office/drawing/2014/main" id="{DB3BF501-84CB-4B01-96D9-1EF150626219}"/>
                  </a:ext>
                </a:extLst>
              </p:cNvPr>
              <p:cNvSpPr/>
              <p:nvPr/>
            </p:nvSpPr>
            <p:spPr>
              <a:xfrm rot="16200000" flipV="1">
                <a:off x="8964158" y="1652178"/>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113">
                <a:extLst>
                  <a:ext uri="{FF2B5EF4-FFF2-40B4-BE49-F238E27FC236}">
                    <a16:creationId xmlns="" xmlns:a16="http://schemas.microsoft.com/office/drawing/2014/main" id="{9F272DD9-08DB-4E93-AE2A-160256DD25B2}"/>
                  </a:ext>
                </a:extLst>
              </p:cNvPr>
              <p:cNvSpPr/>
              <p:nvPr/>
            </p:nvSpPr>
            <p:spPr>
              <a:xfrm rot="16200000" flipV="1">
                <a:off x="8939109" y="160478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119">
                <a:extLst>
                  <a:ext uri="{FF2B5EF4-FFF2-40B4-BE49-F238E27FC236}">
                    <a16:creationId xmlns="" xmlns:a16="http://schemas.microsoft.com/office/drawing/2014/main" id="{1CB4C55A-6B42-4712-B226-656BAB623CCF}"/>
                  </a:ext>
                </a:extLst>
              </p:cNvPr>
              <p:cNvSpPr/>
              <p:nvPr/>
            </p:nvSpPr>
            <p:spPr>
              <a:xfrm rot="5400000" flipV="1">
                <a:off x="10029628" y="1706045"/>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122">
                <a:extLst>
                  <a:ext uri="{FF2B5EF4-FFF2-40B4-BE49-F238E27FC236}">
                    <a16:creationId xmlns="" xmlns:a16="http://schemas.microsoft.com/office/drawing/2014/main" id="{A78B349E-2D37-4961-87D7-F28E26FCBF59}"/>
                  </a:ext>
                </a:extLst>
              </p:cNvPr>
              <p:cNvSpPr/>
              <p:nvPr/>
            </p:nvSpPr>
            <p:spPr>
              <a:xfrm rot="5400000" flipV="1">
                <a:off x="9978100" y="160427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126">
                <a:extLst>
                  <a:ext uri="{FF2B5EF4-FFF2-40B4-BE49-F238E27FC236}">
                    <a16:creationId xmlns="" xmlns:a16="http://schemas.microsoft.com/office/drawing/2014/main" id="{C3FE1BA9-A0C7-41B7-A2C2-7008619ABD45}"/>
                  </a:ext>
                </a:extLst>
              </p:cNvPr>
              <p:cNvSpPr/>
              <p:nvPr/>
            </p:nvSpPr>
            <p:spPr>
              <a:xfrm rot="5400000" flipV="1">
                <a:off x="10005300" y="164215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127">
                <a:extLst>
                  <a:ext uri="{FF2B5EF4-FFF2-40B4-BE49-F238E27FC236}">
                    <a16:creationId xmlns="" xmlns:a16="http://schemas.microsoft.com/office/drawing/2014/main" id="{1A4E1E7B-CB23-42EF-97E8-4F1931BE885D}"/>
                  </a:ext>
                </a:extLst>
              </p:cNvPr>
              <p:cNvSpPr/>
              <p:nvPr/>
            </p:nvSpPr>
            <p:spPr>
              <a:xfrm rot="5400000" flipV="1">
                <a:off x="10116084" y="185792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128">
                <a:extLst>
                  <a:ext uri="{FF2B5EF4-FFF2-40B4-BE49-F238E27FC236}">
                    <a16:creationId xmlns="" xmlns:a16="http://schemas.microsoft.com/office/drawing/2014/main" id="{3D0B0E6D-E61F-45A8-B8C0-6B5DB4A08917}"/>
                  </a:ext>
                </a:extLst>
              </p:cNvPr>
              <p:cNvSpPr/>
              <p:nvPr/>
            </p:nvSpPr>
            <p:spPr>
              <a:xfrm rot="5400000" flipV="1">
                <a:off x="10085817" y="1806413"/>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129">
                <a:extLst>
                  <a:ext uri="{FF2B5EF4-FFF2-40B4-BE49-F238E27FC236}">
                    <a16:creationId xmlns="" xmlns:a16="http://schemas.microsoft.com/office/drawing/2014/main" id="{B9849ACF-786F-475C-BC13-178303CA9DBC}"/>
                  </a:ext>
                </a:extLst>
              </p:cNvPr>
              <p:cNvSpPr/>
              <p:nvPr/>
            </p:nvSpPr>
            <p:spPr>
              <a:xfrm rot="5400000" flipV="1">
                <a:off x="10056810" y="176319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130">
                <a:extLst>
                  <a:ext uri="{FF2B5EF4-FFF2-40B4-BE49-F238E27FC236}">
                    <a16:creationId xmlns="" xmlns:a16="http://schemas.microsoft.com/office/drawing/2014/main" id="{D81B6410-D898-447C-B96A-EBC448A327F0}"/>
                  </a:ext>
                </a:extLst>
              </p:cNvPr>
              <p:cNvSpPr/>
              <p:nvPr/>
            </p:nvSpPr>
            <p:spPr>
              <a:xfrm rot="5400000" flipV="1">
                <a:off x="10374907" y="1711787"/>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155">
                <a:extLst>
                  <a:ext uri="{FF2B5EF4-FFF2-40B4-BE49-F238E27FC236}">
                    <a16:creationId xmlns="" xmlns:a16="http://schemas.microsoft.com/office/drawing/2014/main" id="{9B751A7A-A43B-4136-849B-54A47978E4F0}"/>
                  </a:ext>
                </a:extLst>
              </p:cNvPr>
              <p:cNvSpPr/>
              <p:nvPr/>
            </p:nvSpPr>
            <p:spPr>
              <a:xfrm rot="5400000" flipV="1">
                <a:off x="10404004" y="175477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156">
                <a:extLst>
                  <a:ext uri="{FF2B5EF4-FFF2-40B4-BE49-F238E27FC236}">
                    <a16:creationId xmlns="" xmlns:a16="http://schemas.microsoft.com/office/drawing/2014/main" id="{752A17C7-8905-4F17-8F46-C0916CA7D4E4}"/>
                  </a:ext>
                </a:extLst>
              </p:cNvPr>
              <p:cNvSpPr/>
              <p:nvPr/>
            </p:nvSpPr>
            <p:spPr>
              <a:xfrm rot="5400000" flipV="1">
                <a:off x="10354351" y="167127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Rectangle 158">
                <a:extLst>
                  <a:ext uri="{FF2B5EF4-FFF2-40B4-BE49-F238E27FC236}">
                    <a16:creationId xmlns="" xmlns:a16="http://schemas.microsoft.com/office/drawing/2014/main" id="{4EE2EA0F-3394-4792-B7E0-34FF59177B92}"/>
                  </a:ext>
                </a:extLst>
              </p:cNvPr>
              <p:cNvSpPr/>
              <p:nvPr/>
            </p:nvSpPr>
            <p:spPr>
              <a:xfrm rot="5400000" flipV="1">
                <a:off x="10329302" y="1623872"/>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7">
                <a:extLst>
                  <a:ext uri="{FF2B5EF4-FFF2-40B4-BE49-F238E27FC236}">
                    <a16:creationId xmlns="" xmlns:a16="http://schemas.microsoft.com/office/drawing/2014/main" id="{DE5754C7-1628-47B5-8F8C-450BC69E9541}"/>
                  </a:ext>
                </a:extLst>
              </p:cNvPr>
              <p:cNvSpPr/>
              <p:nvPr/>
            </p:nvSpPr>
            <p:spPr>
              <a:xfrm>
                <a:off x="9668845" y="1531755"/>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249">
                <a:extLst>
                  <a:ext uri="{FF2B5EF4-FFF2-40B4-BE49-F238E27FC236}">
                    <a16:creationId xmlns="" xmlns:a16="http://schemas.microsoft.com/office/drawing/2014/main" id="{A0C7C1AE-4350-4E2E-8C7D-92AB55DF4B85}"/>
                  </a:ext>
                </a:extLst>
              </p:cNvPr>
              <p:cNvSpPr/>
              <p:nvPr/>
            </p:nvSpPr>
            <p:spPr>
              <a:xfrm>
                <a:off x="9707045" y="1613536"/>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250">
                <a:extLst>
                  <a:ext uri="{FF2B5EF4-FFF2-40B4-BE49-F238E27FC236}">
                    <a16:creationId xmlns="" xmlns:a16="http://schemas.microsoft.com/office/drawing/2014/main" id="{E45E25B4-6D60-4AFA-853F-1990DBCAD0E5}"/>
                  </a:ext>
                </a:extLst>
              </p:cNvPr>
              <p:cNvSpPr/>
              <p:nvPr/>
            </p:nvSpPr>
            <p:spPr>
              <a:xfrm>
                <a:off x="9747832" y="1695294"/>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Oval 251">
                <a:extLst>
                  <a:ext uri="{FF2B5EF4-FFF2-40B4-BE49-F238E27FC236}">
                    <a16:creationId xmlns="" xmlns:a16="http://schemas.microsoft.com/office/drawing/2014/main" id="{C54DDAF5-18B1-46D2-BDBD-97384A40B3CF}"/>
                  </a:ext>
                </a:extLst>
              </p:cNvPr>
              <p:cNvSpPr/>
              <p:nvPr/>
            </p:nvSpPr>
            <p:spPr>
              <a:xfrm>
                <a:off x="9795067" y="1789120"/>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252">
                <a:extLst>
                  <a:ext uri="{FF2B5EF4-FFF2-40B4-BE49-F238E27FC236}">
                    <a16:creationId xmlns="" xmlns:a16="http://schemas.microsoft.com/office/drawing/2014/main" id="{AF1D1A7B-EA3C-4D6C-99BE-35B2FB0372ED}"/>
                  </a:ext>
                </a:extLst>
              </p:cNvPr>
              <p:cNvSpPr/>
              <p:nvPr/>
            </p:nvSpPr>
            <p:spPr>
              <a:xfrm>
                <a:off x="9835799" y="1873681"/>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253">
                <a:extLst>
                  <a:ext uri="{FF2B5EF4-FFF2-40B4-BE49-F238E27FC236}">
                    <a16:creationId xmlns="" xmlns:a16="http://schemas.microsoft.com/office/drawing/2014/main" id="{9E88DDC0-17DB-4586-A666-E561BD3E5C55}"/>
                  </a:ext>
                </a:extLst>
              </p:cNvPr>
              <p:cNvSpPr/>
              <p:nvPr/>
            </p:nvSpPr>
            <p:spPr>
              <a:xfrm>
                <a:off x="9876920" y="1956089"/>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254">
                <a:extLst>
                  <a:ext uri="{FF2B5EF4-FFF2-40B4-BE49-F238E27FC236}">
                    <a16:creationId xmlns="" xmlns:a16="http://schemas.microsoft.com/office/drawing/2014/main" id="{B29DB30C-823D-495A-BCF0-6272B740CDE0}"/>
                  </a:ext>
                </a:extLst>
              </p:cNvPr>
              <p:cNvSpPr/>
              <p:nvPr/>
            </p:nvSpPr>
            <p:spPr>
              <a:xfrm>
                <a:off x="9917535" y="2038118"/>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extBox 1">
                <a:extLst>
                  <a:ext uri="{FF2B5EF4-FFF2-40B4-BE49-F238E27FC236}">
                    <a16:creationId xmlns="" xmlns:a16="http://schemas.microsoft.com/office/drawing/2014/main" id="{DB9B4982-F9C8-48CD-801A-12E8B21ABC86}"/>
                  </a:ext>
                </a:extLst>
              </p:cNvPr>
              <p:cNvSpPr txBox="1"/>
              <p:nvPr/>
            </p:nvSpPr>
            <p:spPr>
              <a:xfrm>
                <a:off x="8690997" y="2051844"/>
                <a:ext cx="1277350" cy="229587"/>
              </a:xfrm>
              <a:prstGeom prst="rect">
                <a:avLst/>
              </a:prstGeom>
              <a:noFill/>
            </p:spPr>
            <p:txBody>
              <a:bodyPr wrap="square" rtlCol="0">
                <a:spAutoFit/>
              </a:bodyPr>
              <a:lstStyle/>
              <a:p>
                <a:pPr algn="ctr"/>
                <a:r>
                  <a:rPr lang="en-US" sz="1050" dirty="0"/>
                  <a:t>2D Encoder</a:t>
                </a:r>
              </a:p>
            </p:txBody>
          </p:sp>
          <p:sp>
            <p:nvSpPr>
              <p:cNvPr id="446" name="TextBox 161">
                <a:extLst>
                  <a:ext uri="{FF2B5EF4-FFF2-40B4-BE49-F238E27FC236}">
                    <a16:creationId xmlns="" xmlns:a16="http://schemas.microsoft.com/office/drawing/2014/main" id="{868CFE42-0A5B-4A70-81E6-39B90A4A54E5}"/>
                  </a:ext>
                </a:extLst>
              </p:cNvPr>
              <p:cNvSpPr txBox="1"/>
              <p:nvPr/>
            </p:nvSpPr>
            <p:spPr>
              <a:xfrm>
                <a:off x="9754235" y="2052051"/>
                <a:ext cx="1277350" cy="229587"/>
              </a:xfrm>
              <a:prstGeom prst="rect">
                <a:avLst/>
              </a:prstGeom>
              <a:noFill/>
            </p:spPr>
            <p:txBody>
              <a:bodyPr wrap="square" rtlCol="0">
                <a:spAutoFit/>
              </a:bodyPr>
              <a:lstStyle/>
              <a:p>
                <a:pPr algn="ctr"/>
                <a:r>
                  <a:rPr lang="en-US" sz="1050" dirty="0"/>
                  <a:t>2D Decoder</a:t>
                </a:r>
              </a:p>
            </p:txBody>
          </p:sp>
          <p:pic>
            <p:nvPicPr>
              <p:cNvPr id="44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744" y="1498164"/>
                <a:ext cx="749129" cy="749129"/>
              </a:xfrm>
              <a:prstGeom prst="rect">
                <a:avLst/>
              </a:prstGeom>
            </p:spPr>
          </p:pic>
          <p:pic>
            <p:nvPicPr>
              <p:cNvPr id="448"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2021" y="1490995"/>
                <a:ext cx="756299" cy="756299"/>
              </a:xfrm>
              <a:prstGeom prst="rect">
                <a:avLst/>
              </a:prstGeom>
            </p:spPr>
          </p:pic>
          <p:pic>
            <p:nvPicPr>
              <p:cNvPr id="450" name="Picture 234">
                <a:extLst>
                  <a:ext uri="{FF2B5EF4-FFF2-40B4-BE49-F238E27FC236}">
                    <a16:creationId xmlns="" xmlns:a16="http://schemas.microsoft.com/office/drawing/2014/main" id="{F04CC009-9F75-4A5F-81A0-8059F6732D4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1021120" y="2266593"/>
                <a:ext cx="179051" cy="164841"/>
              </a:xfrm>
              <a:prstGeom prst="rect">
                <a:avLst/>
              </a:prstGeom>
            </p:spPr>
          </p:pic>
        </p:grpSp>
        <p:grpSp>
          <p:nvGrpSpPr>
            <p:cNvPr id="451" name="组 450"/>
            <p:cNvGrpSpPr/>
            <p:nvPr/>
          </p:nvGrpSpPr>
          <p:grpSpPr>
            <a:xfrm>
              <a:off x="4923698" y="1524160"/>
              <a:ext cx="3043540" cy="1095541"/>
              <a:chOff x="4771298" y="1371760"/>
              <a:chExt cx="3043540" cy="1095541"/>
            </a:xfrm>
          </p:grpSpPr>
          <p:sp>
            <p:nvSpPr>
              <p:cNvPr id="452" name="Rectangle: Rounded Corners 368">
                <a:extLst>
                  <a:ext uri="{FF2B5EF4-FFF2-40B4-BE49-F238E27FC236}">
                    <a16:creationId xmlns="" xmlns:a16="http://schemas.microsoft.com/office/drawing/2014/main" id="{E6C82080-2C52-4034-89B9-E915A1BC80FF}"/>
                  </a:ext>
                </a:extLst>
              </p:cNvPr>
              <p:cNvSpPr/>
              <p:nvPr/>
            </p:nvSpPr>
            <p:spPr>
              <a:xfrm>
                <a:off x="4771298" y="1371760"/>
                <a:ext cx="2984852" cy="1095541"/>
              </a:xfrm>
              <a:prstGeom prst="roundRect">
                <a:avLst>
                  <a:gd name="adj" fmla="val 0"/>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138">
                <a:extLst>
                  <a:ext uri="{FF2B5EF4-FFF2-40B4-BE49-F238E27FC236}">
                    <a16:creationId xmlns="" xmlns:a16="http://schemas.microsoft.com/office/drawing/2014/main" id="{E7DFEF42-471A-42F5-B532-91EC32EAB52D}"/>
                  </a:ext>
                </a:extLst>
              </p:cNvPr>
              <p:cNvGrpSpPr/>
              <p:nvPr/>
            </p:nvGrpSpPr>
            <p:grpSpPr>
              <a:xfrm>
                <a:off x="7261293" y="1809551"/>
                <a:ext cx="456757" cy="467219"/>
                <a:chOff x="936625" y="4341651"/>
                <a:chExt cx="673100" cy="688518"/>
              </a:xfrm>
              <a:scene3d>
                <a:camera prst="orthographicFront">
                  <a:rot lat="0" lon="0" rev="0"/>
                </a:camera>
                <a:lightRig rig="threePt" dir="t"/>
              </a:scene3d>
            </p:grpSpPr>
            <p:sp>
              <p:nvSpPr>
                <p:cNvPr id="488" name="Parallelogram 145">
                  <a:extLst>
                    <a:ext uri="{FF2B5EF4-FFF2-40B4-BE49-F238E27FC236}">
                      <a16:creationId xmlns="" xmlns:a16="http://schemas.microsoft.com/office/drawing/2014/main" id="{E6F2A7F4-7BAA-4494-91B9-BAEC9C296C82}"/>
                    </a:ext>
                  </a:extLst>
                </p:cNvPr>
                <p:cNvSpPr/>
                <p:nvPr/>
              </p:nvSpPr>
              <p:spPr>
                <a:xfrm>
                  <a:off x="936625" y="4793916"/>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9" name="Parallelogram 146">
                  <a:extLst>
                    <a:ext uri="{FF2B5EF4-FFF2-40B4-BE49-F238E27FC236}">
                      <a16:creationId xmlns="" xmlns:a16="http://schemas.microsoft.com/office/drawing/2014/main" id="{58ADE0B2-AC8E-4209-99B2-6E996448D063}"/>
                    </a:ext>
                  </a:extLst>
                </p:cNvPr>
                <p:cNvSpPr/>
                <p:nvPr/>
              </p:nvSpPr>
              <p:spPr>
                <a:xfrm rot="5400000" flipV="1">
                  <a:off x="672936" y="4605344"/>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0" name="Parallelogram 147">
                  <a:extLst>
                    <a:ext uri="{FF2B5EF4-FFF2-40B4-BE49-F238E27FC236}">
                      <a16:creationId xmlns="" xmlns:a16="http://schemas.microsoft.com/office/drawing/2014/main" id="{A41A3EC3-B3EB-4531-96C1-728488B6840E}"/>
                    </a:ext>
                  </a:extLst>
                </p:cNvPr>
                <p:cNvSpPr/>
                <p:nvPr/>
              </p:nvSpPr>
              <p:spPr>
                <a:xfrm>
                  <a:off x="936625" y="4341651"/>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1" name="Parallelogram 148">
                  <a:extLst>
                    <a:ext uri="{FF2B5EF4-FFF2-40B4-BE49-F238E27FC236}">
                      <a16:creationId xmlns="" xmlns:a16="http://schemas.microsoft.com/office/drawing/2014/main" id="{4759BB4D-A19C-4AD6-A444-3F68F3137F9F}"/>
                    </a:ext>
                  </a:extLst>
                </p:cNvPr>
                <p:cNvSpPr/>
                <p:nvPr/>
              </p:nvSpPr>
              <p:spPr>
                <a:xfrm rot="5400000" flipV="1">
                  <a:off x="1180139" y="4605343"/>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454" name="TextBox 149">
                <a:extLst>
                  <a:ext uri="{FF2B5EF4-FFF2-40B4-BE49-F238E27FC236}">
                    <a16:creationId xmlns="" xmlns:a16="http://schemas.microsoft.com/office/drawing/2014/main" id="{118D9EFC-626C-4998-A64F-8BF5655847F8}"/>
                  </a:ext>
                </a:extLst>
              </p:cNvPr>
              <p:cNvSpPr txBox="1"/>
              <p:nvPr/>
            </p:nvSpPr>
            <p:spPr>
              <a:xfrm>
                <a:off x="7320192" y="1544616"/>
                <a:ext cx="494646" cy="22262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(R,T)</a:t>
                </a:r>
              </a:p>
            </p:txBody>
          </p:sp>
          <p:sp>
            <p:nvSpPr>
              <p:cNvPr id="455" name="Rectangle 169">
                <a:extLst>
                  <a:ext uri="{FF2B5EF4-FFF2-40B4-BE49-F238E27FC236}">
                    <a16:creationId xmlns="" xmlns:a16="http://schemas.microsoft.com/office/drawing/2014/main" id="{7ED47BBC-7886-43D7-B414-10C327310C2D}"/>
                  </a:ext>
                </a:extLst>
              </p:cNvPr>
              <p:cNvSpPr/>
              <p:nvPr/>
            </p:nvSpPr>
            <p:spPr>
              <a:xfrm rot="16200000" flipV="1">
                <a:off x="6399439" y="1723768"/>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170">
                <a:extLst>
                  <a:ext uri="{FF2B5EF4-FFF2-40B4-BE49-F238E27FC236}">
                    <a16:creationId xmlns="" xmlns:a16="http://schemas.microsoft.com/office/drawing/2014/main" id="{9861EE07-59A2-4CAF-AE5F-88CBAB1058C8}"/>
                  </a:ext>
                </a:extLst>
              </p:cNvPr>
              <p:cNvSpPr/>
              <p:nvPr/>
            </p:nvSpPr>
            <p:spPr>
              <a:xfrm rot="16200000" flipV="1">
                <a:off x="6347911" y="1634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171">
                <a:extLst>
                  <a:ext uri="{FF2B5EF4-FFF2-40B4-BE49-F238E27FC236}">
                    <a16:creationId xmlns="" xmlns:a16="http://schemas.microsoft.com/office/drawing/2014/main" id="{9ACC368A-5BAD-4941-9051-0C5848A5A71A}"/>
                  </a:ext>
                </a:extLst>
              </p:cNvPr>
              <p:cNvSpPr/>
              <p:nvPr/>
            </p:nvSpPr>
            <p:spPr>
              <a:xfrm rot="16200000" flipV="1">
                <a:off x="6375111" y="167279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172">
                <a:extLst>
                  <a:ext uri="{FF2B5EF4-FFF2-40B4-BE49-F238E27FC236}">
                    <a16:creationId xmlns="" xmlns:a16="http://schemas.microsoft.com/office/drawing/2014/main" id="{F6DA72FF-5880-44D4-AA0E-7E8081A70259}"/>
                  </a:ext>
                </a:extLst>
              </p:cNvPr>
              <p:cNvSpPr/>
              <p:nvPr/>
            </p:nvSpPr>
            <p:spPr>
              <a:xfrm rot="16200000" flipV="1">
                <a:off x="6485895" y="1875650"/>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173">
                <a:extLst>
                  <a:ext uri="{FF2B5EF4-FFF2-40B4-BE49-F238E27FC236}">
                    <a16:creationId xmlns="" xmlns:a16="http://schemas.microsoft.com/office/drawing/2014/main" id="{954C7CAD-BD69-46B2-BE28-BC7FDAB5969A}"/>
                  </a:ext>
                </a:extLst>
              </p:cNvPr>
              <p:cNvSpPr/>
              <p:nvPr/>
            </p:nvSpPr>
            <p:spPr>
              <a:xfrm rot="16200000" flipV="1">
                <a:off x="6455627" y="1824136"/>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178">
                <a:extLst>
                  <a:ext uri="{FF2B5EF4-FFF2-40B4-BE49-F238E27FC236}">
                    <a16:creationId xmlns="" xmlns:a16="http://schemas.microsoft.com/office/drawing/2014/main" id="{9E80AA96-07BA-494B-AB38-381D39DD6382}"/>
                  </a:ext>
                </a:extLst>
              </p:cNvPr>
              <p:cNvSpPr/>
              <p:nvPr/>
            </p:nvSpPr>
            <p:spPr>
              <a:xfrm rot="16200000" flipV="1">
                <a:off x="6426620" y="1780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179">
                <a:extLst>
                  <a:ext uri="{FF2B5EF4-FFF2-40B4-BE49-F238E27FC236}">
                    <a16:creationId xmlns="" xmlns:a16="http://schemas.microsoft.com/office/drawing/2014/main" id="{9083CA97-E3F6-41C0-9581-34BED0E6778E}"/>
                  </a:ext>
                </a:extLst>
              </p:cNvPr>
              <p:cNvSpPr/>
              <p:nvPr/>
            </p:nvSpPr>
            <p:spPr>
              <a:xfrm rot="16200000" flipV="1">
                <a:off x="5991716" y="1728643"/>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180">
                <a:extLst>
                  <a:ext uri="{FF2B5EF4-FFF2-40B4-BE49-F238E27FC236}">
                    <a16:creationId xmlns="" xmlns:a16="http://schemas.microsoft.com/office/drawing/2014/main" id="{8DE71D28-EF27-42DA-8A33-D15DF20936EF}"/>
                  </a:ext>
                </a:extLst>
              </p:cNvPr>
              <p:cNvSpPr/>
              <p:nvPr/>
            </p:nvSpPr>
            <p:spPr>
              <a:xfrm rot="16200000" flipV="1">
                <a:off x="6020813" y="1771632"/>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181">
                <a:extLst>
                  <a:ext uri="{FF2B5EF4-FFF2-40B4-BE49-F238E27FC236}">
                    <a16:creationId xmlns="" xmlns:a16="http://schemas.microsoft.com/office/drawing/2014/main" id="{D1D2EE61-2D9F-4C58-8763-5A33D39531F5}"/>
                  </a:ext>
                </a:extLst>
              </p:cNvPr>
              <p:cNvSpPr/>
              <p:nvPr/>
            </p:nvSpPr>
            <p:spPr>
              <a:xfrm rot="16200000" flipV="1">
                <a:off x="5971160" y="1688127"/>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 name="Rectangle 182">
                <a:extLst>
                  <a:ext uri="{FF2B5EF4-FFF2-40B4-BE49-F238E27FC236}">
                    <a16:creationId xmlns="" xmlns:a16="http://schemas.microsoft.com/office/drawing/2014/main" id="{36849609-3249-4626-BEFF-02DF59DA18DC}"/>
                  </a:ext>
                </a:extLst>
              </p:cNvPr>
              <p:cNvSpPr/>
              <p:nvPr/>
            </p:nvSpPr>
            <p:spPr>
              <a:xfrm rot="16200000" flipV="1">
                <a:off x="5946111" y="1640729"/>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99">
                <a:extLst>
                  <a:ext uri="{FF2B5EF4-FFF2-40B4-BE49-F238E27FC236}">
                    <a16:creationId xmlns="" xmlns:a16="http://schemas.microsoft.com/office/drawing/2014/main" id="{159FA92C-368B-46B3-AA2A-E2C1150EA993}"/>
                  </a:ext>
                </a:extLst>
              </p:cNvPr>
              <p:cNvSpPr/>
              <p:nvPr/>
            </p:nvSpPr>
            <p:spPr>
              <a:xfrm>
                <a:off x="6677274" y="1550543"/>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100">
                <a:extLst>
                  <a:ext uri="{FF2B5EF4-FFF2-40B4-BE49-F238E27FC236}">
                    <a16:creationId xmlns="" xmlns:a16="http://schemas.microsoft.com/office/drawing/2014/main" id="{BF1DCF64-078B-4E70-89A6-C812E2BC42EF}"/>
                  </a:ext>
                </a:extLst>
              </p:cNvPr>
              <p:cNvSpPr/>
              <p:nvPr/>
            </p:nvSpPr>
            <p:spPr>
              <a:xfrm>
                <a:off x="6715474" y="1632324"/>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101">
                <a:extLst>
                  <a:ext uri="{FF2B5EF4-FFF2-40B4-BE49-F238E27FC236}">
                    <a16:creationId xmlns="" xmlns:a16="http://schemas.microsoft.com/office/drawing/2014/main" id="{9615623E-53ED-445D-9CD1-A16144B00265}"/>
                  </a:ext>
                </a:extLst>
              </p:cNvPr>
              <p:cNvSpPr/>
              <p:nvPr/>
            </p:nvSpPr>
            <p:spPr>
              <a:xfrm>
                <a:off x="6756260" y="1714082"/>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 name="Oval 102">
                <a:extLst>
                  <a:ext uri="{FF2B5EF4-FFF2-40B4-BE49-F238E27FC236}">
                    <a16:creationId xmlns="" xmlns:a16="http://schemas.microsoft.com/office/drawing/2014/main" id="{F66BA8E9-372F-4B7C-9A9E-CD176FF1401A}"/>
                  </a:ext>
                </a:extLst>
              </p:cNvPr>
              <p:cNvSpPr/>
              <p:nvPr/>
            </p:nvSpPr>
            <p:spPr>
              <a:xfrm>
                <a:off x="6803496" y="1807908"/>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103">
                <a:extLst>
                  <a:ext uri="{FF2B5EF4-FFF2-40B4-BE49-F238E27FC236}">
                    <a16:creationId xmlns="" xmlns:a16="http://schemas.microsoft.com/office/drawing/2014/main" id="{5148F1A1-D78C-41CF-BB07-545B976E6F51}"/>
                  </a:ext>
                </a:extLst>
              </p:cNvPr>
              <p:cNvSpPr/>
              <p:nvPr/>
            </p:nvSpPr>
            <p:spPr>
              <a:xfrm>
                <a:off x="6844228" y="1892469"/>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114">
                <a:extLst>
                  <a:ext uri="{FF2B5EF4-FFF2-40B4-BE49-F238E27FC236}">
                    <a16:creationId xmlns="" xmlns:a16="http://schemas.microsoft.com/office/drawing/2014/main" id="{1692EE02-0766-4B64-A9EE-C71AF0F1822F}"/>
                  </a:ext>
                </a:extLst>
              </p:cNvPr>
              <p:cNvSpPr/>
              <p:nvPr/>
            </p:nvSpPr>
            <p:spPr>
              <a:xfrm>
                <a:off x="6885349" y="1974877"/>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115">
                <a:extLst>
                  <a:ext uri="{FF2B5EF4-FFF2-40B4-BE49-F238E27FC236}">
                    <a16:creationId xmlns="" xmlns:a16="http://schemas.microsoft.com/office/drawing/2014/main" id="{6AAD8367-01D6-44FA-9A44-54BE2B1F6582}"/>
                  </a:ext>
                </a:extLst>
              </p:cNvPr>
              <p:cNvSpPr/>
              <p:nvPr/>
            </p:nvSpPr>
            <p:spPr>
              <a:xfrm>
                <a:off x="6919073" y="2056906"/>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extBox 157">
                <a:extLst>
                  <a:ext uri="{FF2B5EF4-FFF2-40B4-BE49-F238E27FC236}">
                    <a16:creationId xmlns="" xmlns:a16="http://schemas.microsoft.com/office/drawing/2014/main" id="{78FE545F-1B7C-4893-B495-9CCE5FE042A0}"/>
                  </a:ext>
                </a:extLst>
              </p:cNvPr>
              <p:cNvSpPr txBox="1"/>
              <p:nvPr/>
            </p:nvSpPr>
            <p:spPr>
              <a:xfrm>
                <a:off x="5723425" y="2124444"/>
                <a:ext cx="1176304" cy="229587"/>
              </a:xfrm>
              <a:prstGeom prst="rect">
                <a:avLst/>
              </a:prstGeom>
              <a:noFill/>
            </p:spPr>
            <p:txBody>
              <a:bodyPr wrap="square" rtlCol="0">
                <a:spAutoFit/>
              </a:bodyPr>
              <a:lstStyle/>
              <a:p>
                <a:pPr algn="ctr"/>
                <a:r>
                  <a:rPr lang="en-US" sz="1050" dirty="0"/>
                  <a:t>Regressor</a:t>
                </a:r>
              </a:p>
            </p:txBody>
          </p:sp>
          <p:grpSp>
            <p:nvGrpSpPr>
              <p:cNvPr id="473" name="Group 370">
                <a:extLst>
                  <a:ext uri="{FF2B5EF4-FFF2-40B4-BE49-F238E27FC236}">
                    <a16:creationId xmlns="" xmlns:a16="http://schemas.microsoft.com/office/drawing/2014/main" id="{CCD48C49-381F-43BA-97FB-3F31F5051A11}"/>
                  </a:ext>
                </a:extLst>
              </p:cNvPr>
              <p:cNvGrpSpPr/>
              <p:nvPr/>
            </p:nvGrpSpPr>
            <p:grpSpPr>
              <a:xfrm>
                <a:off x="7039739" y="1530727"/>
                <a:ext cx="294375" cy="377948"/>
                <a:chOff x="2668322" y="3820856"/>
                <a:chExt cx="760678" cy="976634"/>
              </a:xfrm>
            </p:grpSpPr>
            <p:cxnSp>
              <p:nvCxnSpPr>
                <p:cNvPr id="477" name="Straight Connector 371">
                  <a:extLst>
                    <a:ext uri="{FF2B5EF4-FFF2-40B4-BE49-F238E27FC236}">
                      <a16:creationId xmlns="" xmlns:a16="http://schemas.microsoft.com/office/drawing/2014/main" id="{0F03C1B0-06BE-4B3B-A54D-BF69806FA3C9}"/>
                    </a:ext>
                  </a:extLst>
                </p:cNvPr>
                <p:cNvCxnSpPr>
                  <a:cxnSpLocks/>
                </p:cNvCxnSpPr>
                <p:nvPr/>
              </p:nvCxnSpPr>
              <p:spPr>
                <a:xfrm flipV="1">
                  <a:off x="2921794" y="3820856"/>
                  <a:ext cx="507206" cy="461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8" name="Straight Connector 372">
                  <a:extLst>
                    <a:ext uri="{FF2B5EF4-FFF2-40B4-BE49-F238E27FC236}">
                      <a16:creationId xmlns="" xmlns:a16="http://schemas.microsoft.com/office/drawing/2014/main" id="{151AA62E-5CA8-44D8-B332-5A999D6B57BF}"/>
                    </a:ext>
                  </a:extLst>
                </p:cNvPr>
                <p:cNvCxnSpPr>
                  <a:cxnSpLocks/>
                </p:cNvCxnSpPr>
                <p:nvPr/>
              </p:nvCxnSpPr>
              <p:spPr>
                <a:xfrm>
                  <a:off x="2934158" y="4106191"/>
                  <a:ext cx="464742" cy="3756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9" name="Straight Connector 373">
                  <a:extLst>
                    <a:ext uri="{FF2B5EF4-FFF2-40B4-BE49-F238E27FC236}">
                      <a16:creationId xmlns="" xmlns:a16="http://schemas.microsoft.com/office/drawing/2014/main" id="{7EEC03EC-BED8-45A7-A954-FA5C521A2391}"/>
                    </a:ext>
                  </a:extLst>
                </p:cNvPr>
                <p:cNvCxnSpPr>
                  <a:cxnSpLocks/>
                </p:cNvCxnSpPr>
                <p:nvPr/>
              </p:nvCxnSpPr>
              <p:spPr>
                <a:xfrm>
                  <a:off x="2716269" y="4237968"/>
                  <a:ext cx="78789" cy="5595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0" name="Straight Connector 374">
                  <a:extLst>
                    <a:ext uri="{FF2B5EF4-FFF2-40B4-BE49-F238E27FC236}">
                      <a16:creationId xmlns="" xmlns:a16="http://schemas.microsoft.com/office/drawing/2014/main" id="{537EA8CB-EF28-4CC3-AE5C-B34BDD7E041A}"/>
                    </a:ext>
                  </a:extLst>
                </p:cNvPr>
                <p:cNvCxnSpPr>
                  <a:cxnSpLocks/>
                </p:cNvCxnSpPr>
                <p:nvPr/>
              </p:nvCxnSpPr>
              <p:spPr>
                <a:xfrm>
                  <a:off x="2671728" y="3894085"/>
                  <a:ext cx="132060" cy="31013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1" name="Straight Connector 375">
                  <a:extLst>
                    <a:ext uri="{FF2B5EF4-FFF2-40B4-BE49-F238E27FC236}">
                      <a16:creationId xmlns="" xmlns:a16="http://schemas.microsoft.com/office/drawing/2014/main" id="{93F408E8-4F64-452E-B524-EA6E9746BE7F}"/>
                    </a:ext>
                  </a:extLst>
                </p:cNvPr>
                <p:cNvCxnSpPr>
                  <a:cxnSpLocks/>
                </p:cNvCxnSpPr>
                <p:nvPr/>
              </p:nvCxnSpPr>
              <p:spPr>
                <a:xfrm>
                  <a:off x="2921794" y="3866994"/>
                  <a:ext cx="17917" cy="24304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2" name="Straight Connector 376">
                  <a:extLst>
                    <a:ext uri="{FF2B5EF4-FFF2-40B4-BE49-F238E27FC236}">
                      <a16:creationId xmlns="" xmlns:a16="http://schemas.microsoft.com/office/drawing/2014/main" id="{97F452C0-02E3-41F0-B749-2F5DE2230225}"/>
                    </a:ext>
                  </a:extLst>
                </p:cNvPr>
                <p:cNvCxnSpPr>
                  <a:cxnSpLocks/>
                </p:cNvCxnSpPr>
                <p:nvPr/>
              </p:nvCxnSpPr>
              <p:spPr>
                <a:xfrm flipV="1">
                  <a:off x="2717681" y="411718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3" name="Straight Connector 377">
                  <a:extLst>
                    <a:ext uri="{FF2B5EF4-FFF2-40B4-BE49-F238E27FC236}">
                      <a16:creationId xmlns="" xmlns:a16="http://schemas.microsoft.com/office/drawing/2014/main" id="{770F6FDC-5BAC-45F1-84D4-81A1AFB02C89}"/>
                    </a:ext>
                  </a:extLst>
                </p:cNvPr>
                <p:cNvCxnSpPr>
                  <a:cxnSpLocks/>
                </p:cNvCxnSpPr>
                <p:nvPr/>
              </p:nvCxnSpPr>
              <p:spPr>
                <a:xfrm flipV="1">
                  <a:off x="2714613" y="385985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4" name="Straight Connector 378">
                  <a:extLst>
                    <a:ext uri="{FF2B5EF4-FFF2-40B4-BE49-F238E27FC236}">
                      <a16:creationId xmlns="" xmlns:a16="http://schemas.microsoft.com/office/drawing/2014/main" id="{1D8167B7-5482-4974-BE7C-F2784074D41C}"/>
                    </a:ext>
                  </a:extLst>
                </p:cNvPr>
                <p:cNvCxnSpPr>
                  <a:cxnSpLocks/>
                </p:cNvCxnSpPr>
                <p:nvPr/>
              </p:nvCxnSpPr>
              <p:spPr>
                <a:xfrm flipH="1" flipV="1">
                  <a:off x="2710466" y="3983078"/>
                  <a:ext cx="5803" cy="2462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5" name="Straight Connector 379">
                  <a:extLst>
                    <a:ext uri="{FF2B5EF4-FFF2-40B4-BE49-F238E27FC236}">
                      <a16:creationId xmlns="" xmlns:a16="http://schemas.microsoft.com/office/drawing/2014/main" id="{65EAEBE8-4A85-40E6-8BA7-011FBA1BE3B4}"/>
                    </a:ext>
                  </a:extLst>
                </p:cNvPr>
                <p:cNvCxnSpPr>
                  <a:cxnSpLocks/>
                </p:cNvCxnSpPr>
                <p:nvPr/>
              </p:nvCxnSpPr>
              <p:spPr>
                <a:xfrm>
                  <a:off x="2671728" y="3894085"/>
                  <a:ext cx="259024" cy="21439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6" name="Straight Connector 380">
                  <a:extLst>
                    <a:ext uri="{FF2B5EF4-FFF2-40B4-BE49-F238E27FC236}">
                      <a16:creationId xmlns="" xmlns:a16="http://schemas.microsoft.com/office/drawing/2014/main" id="{9704A16E-5184-4504-A516-E7428C43FAF8}"/>
                    </a:ext>
                  </a:extLst>
                </p:cNvPr>
                <p:cNvCxnSpPr>
                  <a:cxnSpLocks/>
                </p:cNvCxnSpPr>
                <p:nvPr/>
              </p:nvCxnSpPr>
              <p:spPr>
                <a:xfrm flipV="1">
                  <a:off x="2668322" y="3866994"/>
                  <a:ext cx="253472" cy="291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7" name="Straight Connector 381">
                  <a:extLst>
                    <a:ext uri="{FF2B5EF4-FFF2-40B4-BE49-F238E27FC236}">
                      <a16:creationId xmlns="" xmlns:a16="http://schemas.microsoft.com/office/drawing/2014/main" id="{3FF83826-A6B6-4E91-BD84-5AD79DD94F73}"/>
                    </a:ext>
                  </a:extLst>
                </p:cNvPr>
                <p:cNvCxnSpPr>
                  <a:cxnSpLocks/>
                </p:cNvCxnSpPr>
                <p:nvPr/>
              </p:nvCxnSpPr>
              <p:spPr>
                <a:xfrm>
                  <a:off x="2668322" y="3894085"/>
                  <a:ext cx="47947" cy="3510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474" name="Picture 2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673" y="1534416"/>
                <a:ext cx="749129" cy="749129"/>
              </a:xfrm>
              <a:prstGeom prst="rect">
                <a:avLst/>
              </a:prstGeom>
            </p:spPr>
          </p:pic>
          <p:pic>
            <p:nvPicPr>
              <p:cNvPr id="476" name="Picture 2">
                <a:extLst>
                  <a:ext uri="{FF2B5EF4-FFF2-40B4-BE49-F238E27FC236}">
                    <a16:creationId xmlns="" xmlns:a16="http://schemas.microsoft.com/office/drawing/2014/main" id="{A5F18808-5DFA-4FFE-B680-38A08782AE1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27907" y1="44000" x2="27907" y2="44000"/>
                          </a14:backgroundRemoval>
                        </a14:imgEffect>
                      </a14:imgLayer>
                    </a14:imgProps>
                  </a:ext>
                </a:extLst>
              </a:blip>
              <a:stretch>
                <a:fillRect/>
              </a:stretch>
            </p:blipFill>
            <p:spPr>
              <a:xfrm>
                <a:off x="7232540" y="2311092"/>
                <a:ext cx="122210" cy="142104"/>
              </a:xfrm>
              <a:prstGeom prst="rect">
                <a:avLst/>
              </a:prstGeom>
            </p:spPr>
          </p:pic>
        </p:grpSp>
        <p:grpSp>
          <p:nvGrpSpPr>
            <p:cNvPr id="492" name="组 491"/>
            <p:cNvGrpSpPr/>
            <p:nvPr/>
          </p:nvGrpSpPr>
          <p:grpSpPr>
            <a:xfrm>
              <a:off x="3196187" y="2719652"/>
              <a:ext cx="8537343" cy="1555220"/>
              <a:chOff x="3043787" y="2567252"/>
              <a:chExt cx="8537343" cy="1555220"/>
            </a:xfrm>
          </p:grpSpPr>
          <p:sp>
            <p:nvSpPr>
              <p:cNvPr id="493" name="Rectangle: Rounded Corners 367">
                <a:extLst>
                  <a:ext uri="{FF2B5EF4-FFF2-40B4-BE49-F238E27FC236}">
                    <a16:creationId xmlns="" xmlns:a16="http://schemas.microsoft.com/office/drawing/2014/main" id="{C740FE48-249B-44AD-AE94-8B1B075011F0}"/>
                  </a:ext>
                </a:extLst>
              </p:cNvPr>
              <p:cNvSpPr/>
              <p:nvPr/>
            </p:nvSpPr>
            <p:spPr>
              <a:xfrm>
                <a:off x="3043787" y="2567252"/>
                <a:ext cx="8537343"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136">
                <a:extLst>
                  <a:ext uri="{FF2B5EF4-FFF2-40B4-BE49-F238E27FC236}">
                    <a16:creationId xmlns="" xmlns:a16="http://schemas.microsoft.com/office/drawing/2014/main" id="{D0B20908-1FBD-43E6-88A3-001076958A29}"/>
                  </a:ext>
                </a:extLst>
              </p:cNvPr>
              <p:cNvSpPr/>
              <p:nvPr/>
            </p:nvSpPr>
            <p:spPr>
              <a:xfrm>
                <a:off x="8669607" y="3190066"/>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139">
                <a:extLst>
                  <a:ext uri="{FF2B5EF4-FFF2-40B4-BE49-F238E27FC236}">
                    <a16:creationId xmlns="" xmlns:a16="http://schemas.microsoft.com/office/drawing/2014/main" id="{E187718B-578D-49C9-A82E-C698D46F9907}"/>
                  </a:ext>
                </a:extLst>
              </p:cNvPr>
              <p:cNvSpPr/>
              <p:nvPr/>
            </p:nvSpPr>
            <p:spPr>
              <a:xfrm>
                <a:off x="8710394" y="3271824"/>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Oval 140">
                <a:extLst>
                  <a:ext uri="{FF2B5EF4-FFF2-40B4-BE49-F238E27FC236}">
                    <a16:creationId xmlns="" xmlns:a16="http://schemas.microsoft.com/office/drawing/2014/main" id="{6CF9FAA4-B234-4C2F-9664-9D1FD9869FD7}"/>
                  </a:ext>
                </a:extLst>
              </p:cNvPr>
              <p:cNvSpPr/>
              <p:nvPr/>
            </p:nvSpPr>
            <p:spPr>
              <a:xfrm>
                <a:off x="8757629" y="3365650"/>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141">
                <a:extLst>
                  <a:ext uri="{FF2B5EF4-FFF2-40B4-BE49-F238E27FC236}">
                    <a16:creationId xmlns="" xmlns:a16="http://schemas.microsoft.com/office/drawing/2014/main" id="{BDD05735-6925-4F62-8B70-11F288F454BB}"/>
                  </a:ext>
                </a:extLst>
              </p:cNvPr>
              <p:cNvSpPr/>
              <p:nvPr/>
            </p:nvSpPr>
            <p:spPr>
              <a:xfrm>
                <a:off x="8798361" y="3450211"/>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142">
                <a:extLst>
                  <a:ext uri="{FF2B5EF4-FFF2-40B4-BE49-F238E27FC236}">
                    <a16:creationId xmlns="" xmlns:a16="http://schemas.microsoft.com/office/drawing/2014/main" id="{90A1AFF7-AD0C-4FBC-993D-8792D284B3F0}"/>
                  </a:ext>
                </a:extLst>
              </p:cNvPr>
              <p:cNvSpPr/>
              <p:nvPr/>
            </p:nvSpPr>
            <p:spPr>
              <a:xfrm>
                <a:off x="8839482" y="3532619"/>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143">
                <a:extLst>
                  <a:ext uri="{FF2B5EF4-FFF2-40B4-BE49-F238E27FC236}">
                    <a16:creationId xmlns="" xmlns:a16="http://schemas.microsoft.com/office/drawing/2014/main" id="{B2FA2B49-7A4A-4C7A-892F-A255FC8D9676}"/>
                  </a:ext>
                </a:extLst>
              </p:cNvPr>
              <p:cNvSpPr/>
              <p:nvPr/>
            </p:nvSpPr>
            <p:spPr>
              <a:xfrm>
                <a:off x="8880096" y="3614648"/>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Cube 144">
                <a:extLst>
                  <a:ext uri="{FF2B5EF4-FFF2-40B4-BE49-F238E27FC236}">
                    <a16:creationId xmlns="" xmlns:a16="http://schemas.microsoft.com/office/drawing/2014/main" id="{54476D96-E4B8-44FF-9676-0433220389C7}"/>
                  </a:ext>
                </a:extLst>
              </p:cNvPr>
              <p:cNvSpPr/>
              <p:nvPr/>
            </p:nvSpPr>
            <p:spPr>
              <a:xfrm flipH="1">
                <a:off x="9019315" y="3286196"/>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Cube 150">
                <a:extLst>
                  <a:ext uri="{FF2B5EF4-FFF2-40B4-BE49-F238E27FC236}">
                    <a16:creationId xmlns="" xmlns:a16="http://schemas.microsoft.com/office/drawing/2014/main" id="{12CBCAB3-17D2-4B1D-AC35-763B1A93EC58}"/>
                  </a:ext>
                </a:extLst>
              </p:cNvPr>
              <p:cNvSpPr/>
              <p:nvPr/>
            </p:nvSpPr>
            <p:spPr>
              <a:xfrm flipH="1">
                <a:off x="9172676" y="3247077"/>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Cube 151">
                <a:extLst>
                  <a:ext uri="{FF2B5EF4-FFF2-40B4-BE49-F238E27FC236}">
                    <a16:creationId xmlns="" xmlns:a16="http://schemas.microsoft.com/office/drawing/2014/main" id="{141A1828-0608-4FE5-A871-AB4FD6378A85}"/>
                  </a:ext>
                </a:extLst>
              </p:cNvPr>
              <p:cNvSpPr/>
              <p:nvPr/>
            </p:nvSpPr>
            <p:spPr>
              <a:xfrm flipH="1">
                <a:off x="9364404" y="3187071"/>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ube 152">
                <a:extLst>
                  <a:ext uri="{FF2B5EF4-FFF2-40B4-BE49-F238E27FC236}">
                    <a16:creationId xmlns="" xmlns:a16="http://schemas.microsoft.com/office/drawing/2014/main" id="{7BE0B1C8-C895-409C-B2FD-C1D34F6F00D0}"/>
                  </a:ext>
                </a:extLst>
              </p:cNvPr>
              <p:cNvSpPr/>
              <p:nvPr/>
            </p:nvSpPr>
            <p:spPr>
              <a:xfrm flipH="1">
                <a:off x="7801987" y="3176404"/>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Cube 153">
                <a:extLst>
                  <a:ext uri="{FF2B5EF4-FFF2-40B4-BE49-F238E27FC236}">
                    <a16:creationId xmlns="" xmlns:a16="http://schemas.microsoft.com/office/drawing/2014/main" id="{B9877FEB-4A38-496D-B58C-FB921EBBE8AB}"/>
                  </a:ext>
                </a:extLst>
              </p:cNvPr>
              <p:cNvSpPr/>
              <p:nvPr/>
            </p:nvSpPr>
            <p:spPr>
              <a:xfrm flipH="1">
                <a:off x="8074348" y="3232000"/>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Cube 154">
                <a:extLst>
                  <a:ext uri="{FF2B5EF4-FFF2-40B4-BE49-F238E27FC236}">
                    <a16:creationId xmlns="" xmlns:a16="http://schemas.microsoft.com/office/drawing/2014/main" id="{DEA32CCA-96A0-467F-915D-EBA318D3BA60}"/>
                  </a:ext>
                </a:extLst>
              </p:cNvPr>
              <p:cNvSpPr/>
              <p:nvPr/>
            </p:nvSpPr>
            <p:spPr>
              <a:xfrm flipH="1">
                <a:off x="8295868" y="3272049"/>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extBox 165">
                <a:extLst>
                  <a:ext uri="{FF2B5EF4-FFF2-40B4-BE49-F238E27FC236}">
                    <a16:creationId xmlns="" xmlns:a16="http://schemas.microsoft.com/office/drawing/2014/main" id="{3AD69041-180C-434B-9399-03AFEAAFD593}"/>
                  </a:ext>
                </a:extLst>
              </p:cNvPr>
              <p:cNvSpPr txBox="1"/>
              <p:nvPr/>
            </p:nvSpPr>
            <p:spPr>
              <a:xfrm>
                <a:off x="8855601" y="3594354"/>
                <a:ext cx="1077791" cy="229587"/>
              </a:xfrm>
              <a:prstGeom prst="rect">
                <a:avLst/>
              </a:prstGeom>
              <a:noFill/>
            </p:spPr>
            <p:txBody>
              <a:bodyPr wrap="square" rtlCol="0">
                <a:spAutoFit/>
              </a:bodyPr>
              <a:lstStyle/>
              <a:p>
                <a:pPr algn="ctr"/>
                <a:r>
                  <a:rPr lang="en-US" sz="1050" dirty="0"/>
                  <a:t>3D Decoder</a:t>
                </a:r>
              </a:p>
            </p:txBody>
          </p:sp>
          <p:sp>
            <p:nvSpPr>
              <p:cNvPr id="507" name="Double Brace 343">
                <a:extLst>
                  <a:ext uri="{FF2B5EF4-FFF2-40B4-BE49-F238E27FC236}">
                    <a16:creationId xmlns="" xmlns:a16="http://schemas.microsoft.com/office/drawing/2014/main" id="{81C04B9D-07F5-42B7-A28D-A61225F53B1B}"/>
                  </a:ext>
                </a:extLst>
              </p:cNvPr>
              <p:cNvSpPr/>
              <p:nvPr/>
            </p:nvSpPr>
            <p:spPr>
              <a:xfrm>
                <a:off x="3681133" y="2779382"/>
                <a:ext cx="3869353"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08" name="Connector: Elbow 344">
                <a:extLst>
                  <a:ext uri="{FF2B5EF4-FFF2-40B4-BE49-F238E27FC236}">
                    <a16:creationId xmlns="" xmlns:a16="http://schemas.microsoft.com/office/drawing/2014/main" id="{CD236BE2-44F5-49E5-83B5-9F751CDB23CD}"/>
                  </a:ext>
                </a:extLst>
              </p:cNvPr>
              <p:cNvCxnSpPr>
                <a:cxnSpLocks/>
                <a:stCxn id="524" idx="1"/>
                <a:endCxn id="468" idx="0"/>
              </p:cNvCxnSpPr>
              <p:nvPr/>
            </p:nvCxnSpPr>
            <p:spPr>
              <a:xfrm rot="16200000" flipH="1">
                <a:off x="7050016" y="287239"/>
                <a:ext cx="365527" cy="5597049"/>
              </a:xfrm>
              <a:prstGeom prst="bentConnector3">
                <a:avLst>
                  <a:gd name="adj1" fmla="val -56547"/>
                </a:avLst>
              </a:prstGeom>
              <a:ln w="22225">
                <a:solidFill>
                  <a:schemeClr val="accent5">
                    <a:alpha val="7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9" name="Straight Arrow Connector 345">
                <a:extLst>
                  <a:ext uri="{FF2B5EF4-FFF2-40B4-BE49-F238E27FC236}">
                    <a16:creationId xmlns="" xmlns:a16="http://schemas.microsoft.com/office/drawing/2014/main" id="{6A87E90F-750A-4938-B825-762F4B080972}"/>
                  </a:ext>
                </a:extLst>
              </p:cNvPr>
              <p:cNvCxnSpPr>
                <a:cxnSpLocks/>
              </p:cNvCxnSpPr>
              <p:nvPr/>
            </p:nvCxnSpPr>
            <p:spPr>
              <a:xfrm>
                <a:off x="9775177" y="3378953"/>
                <a:ext cx="526208" cy="3921"/>
              </a:xfrm>
              <a:prstGeom prst="straightConnector1">
                <a:avLst/>
              </a:prstGeom>
              <a:ln w="22225">
                <a:solidFill>
                  <a:schemeClr val="accent5">
                    <a:alpha val="7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0" name="Oval 346">
                <a:extLst>
                  <a:ext uri="{FF2B5EF4-FFF2-40B4-BE49-F238E27FC236}">
                    <a16:creationId xmlns="" xmlns:a16="http://schemas.microsoft.com/office/drawing/2014/main" id="{C40DEE74-0891-4064-B4FB-0D74FB8DFB2E}"/>
                  </a:ext>
                </a:extLst>
              </p:cNvPr>
              <p:cNvSpPr/>
              <p:nvPr/>
            </p:nvSpPr>
            <p:spPr>
              <a:xfrm>
                <a:off x="9925741" y="3268528"/>
                <a:ext cx="211127" cy="211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grpSp>
            <p:nvGrpSpPr>
              <p:cNvPr id="511" name="Group 12"/>
              <p:cNvGrpSpPr/>
              <p:nvPr/>
            </p:nvGrpSpPr>
            <p:grpSpPr>
              <a:xfrm>
                <a:off x="4724521" y="2903000"/>
                <a:ext cx="933280" cy="924307"/>
                <a:chOff x="1295840" y="4882393"/>
                <a:chExt cx="1032179" cy="1022255"/>
              </a:xfrm>
            </p:grpSpPr>
            <p:sp>
              <p:nvSpPr>
                <p:cNvPr id="545"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6"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47" name="Picture 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548"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9"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2" name="Group 19"/>
              <p:cNvGrpSpPr/>
              <p:nvPr/>
            </p:nvGrpSpPr>
            <p:grpSpPr>
              <a:xfrm>
                <a:off x="5579271" y="2903000"/>
                <a:ext cx="982500" cy="924307"/>
                <a:chOff x="2134488" y="4882393"/>
                <a:chExt cx="1086615" cy="1022255"/>
              </a:xfrm>
            </p:grpSpPr>
            <p:sp>
              <p:nvSpPr>
                <p:cNvPr id="538"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39" name="Group 18"/>
                <p:cNvGrpSpPr/>
                <p:nvPr/>
              </p:nvGrpSpPr>
              <p:grpSpPr>
                <a:xfrm>
                  <a:off x="2134488" y="4882393"/>
                  <a:ext cx="1086615" cy="1022255"/>
                  <a:chOff x="2134488" y="4882393"/>
                  <a:chExt cx="1086615" cy="1022255"/>
                </a:xfrm>
              </p:grpSpPr>
              <p:sp>
                <p:nvSpPr>
                  <p:cNvPr id="540"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41" name="Group 17"/>
                  <p:cNvGrpSpPr/>
                  <p:nvPr/>
                </p:nvGrpSpPr>
                <p:grpSpPr>
                  <a:xfrm>
                    <a:off x="2134488" y="4882393"/>
                    <a:ext cx="1086615" cy="1022253"/>
                    <a:chOff x="2134488" y="4882393"/>
                    <a:chExt cx="1086615" cy="1022253"/>
                  </a:xfrm>
                </p:grpSpPr>
                <p:pic>
                  <p:nvPicPr>
                    <p:cNvPr id="542"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543"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4"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513" name="Group 22"/>
              <p:cNvGrpSpPr/>
              <p:nvPr/>
            </p:nvGrpSpPr>
            <p:grpSpPr>
              <a:xfrm>
                <a:off x="3863215" y="2903000"/>
                <a:ext cx="910845" cy="924307"/>
                <a:chOff x="449942" y="4882393"/>
                <a:chExt cx="1007367" cy="1022255"/>
              </a:xfrm>
            </p:grpSpPr>
            <p:sp>
              <p:nvSpPr>
                <p:cNvPr id="533"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4"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35" name="Picture 2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536"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7"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4" name="Group 23"/>
              <p:cNvGrpSpPr/>
              <p:nvPr/>
            </p:nvGrpSpPr>
            <p:grpSpPr>
              <a:xfrm>
                <a:off x="6422579" y="2904015"/>
                <a:ext cx="915711" cy="924307"/>
                <a:chOff x="2960480" y="4883515"/>
                <a:chExt cx="1012749" cy="1022255"/>
              </a:xfrm>
            </p:grpSpPr>
            <p:sp>
              <p:nvSpPr>
                <p:cNvPr id="528"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9"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30" name="Picture 2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531"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2"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5" name="Group 25"/>
              <p:cNvGrpSpPr/>
              <p:nvPr/>
            </p:nvGrpSpPr>
            <p:grpSpPr>
              <a:xfrm>
                <a:off x="10380346" y="2920721"/>
                <a:ext cx="903609" cy="924307"/>
                <a:chOff x="7345630" y="4901991"/>
                <a:chExt cx="999364" cy="1022255"/>
              </a:xfrm>
            </p:grpSpPr>
            <p:sp>
              <p:nvSpPr>
                <p:cNvPr id="523" name="Parallelogram 239">
                  <a:extLst>
                    <a:ext uri="{FF2B5EF4-FFF2-40B4-BE49-F238E27FC236}">
                      <a16:creationId xmlns="" xmlns:a16="http://schemas.microsoft.com/office/drawing/2014/main" id="{46AB2DA2-CBDF-4490-8023-D43787864F1A}"/>
                    </a:ext>
                  </a:extLst>
                </p:cNvPr>
                <p:cNvSpPr/>
                <p:nvPr/>
              </p:nvSpPr>
              <p:spPr>
                <a:xfrm>
                  <a:off x="7345630" y="5573478"/>
                  <a:ext cx="999364"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24" name="Parallelogram 240">
                  <a:extLst>
                    <a:ext uri="{FF2B5EF4-FFF2-40B4-BE49-F238E27FC236}">
                      <a16:creationId xmlns="" xmlns:a16="http://schemas.microsoft.com/office/drawing/2014/main" id="{5B7105AB-0C2B-44BB-A47C-DE6F91DFC842}"/>
                    </a:ext>
                  </a:extLst>
                </p:cNvPr>
                <p:cNvSpPr/>
                <p:nvPr/>
              </p:nvSpPr>
              <p:spPr>
                <a:xfrm rot="5400000" flipV="1">
                  <a:off x="6954128" y="5293503"/>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25"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l="23197" t="25536" r="23552" b="19774"/>
                <a:stretch/>
              </p:blipFill>
              <p:spPr>
                <a:xfrm>
                  <a:off x="7441015" y="5065729"/>
                  <a:ext cx="746149" cy="719394"/>
                </a:xfrm>
                <a:prstGeom prst="rect">
                  <a:avLst/>
                </a:prstGeom>
              </p:spPr>
            </p:pic>
            <p:sp>
              <p:nvSpPr>
                <p:cNvPr id="526" name="Parallelogram 241">
                  <a:extLst>
                    <a:ext uri="{FF2B5EF4-FFF2-40B4-BE49-F238E27FC236}">
                      <a16:creationId xmlns="" xmlns:a16="http://schemas.microsoft.com/office/drawing/2014/main" id="{50F88526-4127-41B1-9286-E98B7EB1662B}"/>
                    </a:ext>
                  </a:extLst>
                </p:cNvPr>
                <p:cNvSpPr/>
                <p:nvPr/>
              </p:nvSpPr>
              <p:spPr>
                <a:xfrm>
                  <a:off x="7345630" y="4901991"/>
                  <a:ext cx="999363"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7" name="Parallelogram 242">
                  <a:extLst>
                    <a:ext uri="{FF2B5EF4-FFF2-40B4-BE49-F238E27FC236}">
                      <a16:creationId xmlns="" xmlns:a16="http://schemas.microsoft.com/office/drawing/2014/main" id="{BE790103-21EF-45E6-A39C-5CE541770580}"/>
                    </a:ext>
                  </a:extLst>
                </p:cNvPr>
                <p:cNvSpPr/>
                <p:nvPr/>
              </p:nvSpPr>
              <p:spPr>
                <a:xfrm rot="5400000" flipV="1">
                  <a:off x="7707179" y="5293497"/>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16" name="TextBox 174">
                <a:extLst>
                  <a:ext uri="{FF2B5EF4-FFF2-40B4-BE49-F238E27FC236}">
                    <a16:creationId xmlns="" xmlns:a16="http://schemas.microsoft.com/office/drawing/2014/main" id="{FF4A411D-CDAF-4C3C-AF44-67354FC0F0BE}"/>
                  </a:ext>
                </a:extLst>
              </p:cNvPr>
              <p:cNvSpPr txBox="1"/>
              <p:nvPr/>
            </p:nvSpPr>
            <p:spPr>
              <a:xfrm>
                <a:off x="7598242" y="3601610"/>
                <a:ext cx="1077791" cy="229587"/>
              </a:xfrm>
              <a:prstGeom prst="rect">
                <a:avLst/>
              </a:prstGeom>
              <a:noFill/>
            </p:spPr>
            <p:txBody>
              <a:bodyPr wrap="square" rtlCol="0">
                <a:spAutoFit/>
              </a:bodyPr>
              <a:lstStyle/>
              <a:p>
                <a:pPr algn="ctr"/>
                <a:r>
                  <a:rPr lang="en-US" sz="1050" dirty="0"/>
                  <a:t>3D Encoder</a:t>
                </a:r>
              </a:p>
            </p:txBody>
          </p:sp>
          <p:pic>
            <p:nvPicPr>
              <p:cNvPr id="518"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6449883" y="3847350"/>
                <a:ext cx="764518" cy="213156"/>
              </a:xfrm>
              <a:prstGeom prst="rect">
                <a:avLst/>
              </a:prstGeom>
            </p:spPr>
          </p:pic>
          <p:pic>
            <p:nvPicPr>
              <p:cNvPr id="519"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5624422" y="3848145"/>
                <a:ext cx="730413" cy="213156"/>
              </a:xfrm>
              <a:prstGeom prst="rect">
                <a:avLst/>
              </a:prstGeom>
            </p:spPr>
          </p:pic>
          <p:pic>
            <p:nvPicPr>
              <p:cNvPr id="520"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167182" y="3867393"/>
                <a:ext cx="156314" cy="156314"/>
              </a:xfrm>
              <a:prstGeom prst="rect">
                <a:avLst/>
              </a:prstGeom>
            </p:spPr>
          </p:pic>
          <p:pic>
            <p:nvPicPr>
              <p:cNvPr id="521"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947741" y="3861139"/>
                <a:ext cx="167683" cy="164841"/>
              </a:xfrm>
              <a:prstGeom prst="rect">
                <a:avLst/>
              </a:prstGeom>
            </p:spPr>
          </p:pic>
          <p:sp>
            <p:nvSpPr>
              <p:cNvPr id="522" name="Oval 136">
                <a:extLst>
                  <a:ext uri="{FF2B5EF4-FFF2-40B4-BE49-F238E27FC236}">
                    <a16:creationId xmlns="" xmlns:a16="http://schemas.microsoft.com/office/drawing/2014/main" id="{D0B20908-1FBD-43E6-88A3-001076958A29}"/>
                  </a:ext>
                </a:extLst>
              </p:cNvPr>
              <p:cNvSpPr/>
              <p:nvPr/>
            </p:nvSpPr>
            <p:spPr>
              <a:xfrm>
                <a:off x="8625451" y="3103245"/>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1" name="矩形 190"/>
          <p:cNvSpPr/>
          <p:nvPr/>
        </p:nvSpPr>
        <p:spPr>
          <a:xfrm>
            <a:off x="821583" y="4504341"/>
            <a:ext cx="5813130" cy="1477328"/>
          </a:xfrm>
          <a:prstGeom prst="rect">
            <a:avLst/>
          </a:prstGeom>
        </p:spPr>
        <p:txBody>
          <a:bodyPr wrap="none">
            <a:spAutoFit/>
          </a:bodyPr>
          <a:lstStyle/>
          <a:p>
            <a:pPr indent="-182880">
              <a:buFont typeface="Arial" panose="020B0604020202020204" pitchFamily="34" charset="0"/>
              <a:buChar char="•"/>
            </a:pPr>
            <a:r>
              <a:rPr lang="en-US" altLang="zh-CN" dirty="0" smtClean="0">
                <a:cs typeface="Times New Roman" panose="02020603050405020304" pitchFamily="18" charset="0"/>
              </a:rPr>
              <a:t>V-Net</a:t>
            </a:r>
            <a:r>
              <a:rPr lang="en-US" altLang="zh-CN" dirty="0" smtClean="0">
                <a:cs typeface="Times New Roman" panose="02020603050405020304" pitchFamily="18" charset="0"/>
              </a:rPr>
              <a:t>: coarse shape prediction</a:t>
            </a:r>
          </a:p>
          <a:p>
            <a:pPr indent="-182880">
              <a:buFont typeface="Arial" panose="020B0604020202020204" pitchFamily="34" charset="0"/>
              <a:buChar char="•"/>
            </a:pPr>
            <a:r>
              <a:rPr lang="en-US" altLang="zh-CN" dirty="0" smtClean="0">
                <a:cs typeface="Times New Roman" panose="02020603050405020304" pitchFamily="18" charset="0"/>
              </a:rPr>
              <a:t>P-Net</a:t>
            </a:r>
            <a:r>
              <a:rPr lang="en-US" altLang="zh-CN" dirty="0" smtClean="0">
                <a:cs typeface="Times New Roman" panose="02020603050405020304" pitchFamily="18" charset="0"/>
              </a:rPr>
              <a:t>: object pose and camera parameters estimation</a:t>
            </a:r>
          </a:p>
          <a:p>
            <a:pPr indent="-182880">
              <a:buFont typeface="Arial" panose="020B0604020202020204" pitchFamily="34" charset="0"/>
              <a:buChar char="•"/>
            </a:pPr>
            <a:r>
              <a:rPr lang="en-US" altLang="zh-CN" dirty="0" smtClean="0">
                <a:cs typeface="Times New Roman" panose="02020603050405020304" pitchFamily="18" charset="0"/>
              </a:rPr>
              <a:t>S-Net</a:t>
            </a:r>
            <a:r>
              <a:rPr lang="en-US" altLang="zh-CN" dirty="0" smtClean="0">
                <a:cs typeface="Times New Roman" panose="02020603050405020304" pitchFamily="18" charset="0"/>
              </a:rPr>
              <a:t>: silhouette prediction</a:t>
            </a:r>
          </a:p>
          <a:p>
            <a:pPr indent="-182880">
              <a:buFont typeface="Arial" panose="020B0604020202020204" pitchFamily="34" charset="0"/>
              <a:buChar char="•"/>
            </a:pPr>
            <a:r>
              <a:rPr lang="en-US" altLang="zh-CN" dirty="0" smtClean="0">
                <a:cs typeface="Times New Roman" panose="02020603050405020304" pitchFamily="18" charset="0"/>
              </a:rPr>
              <a:t>PSVH </a:t>
            </a:r>
            <a:r>
              <a:rPr lang="en-US" altLang="zh-CN" dirty="0" smtClean="0">
                <a:cs typeface="Times New Roman" panose="02020603050405020304" pitchFamily="18" charset="0"/>
              </a:rPr>
              <a:t>layer: visual hull generation</a:t>
            </a:r>
          </a:p>
          <a:p>
            <a:pPr indent="-182880">
              <a:buFont typeface="Arial" panose="020B0604020202020204" pitchFamily="34" charset="0"/>
              <a:buChar char="•"/>
            </a:pPr>
            <a:r>
              <a:rPr lang="en-US" altLang="zh-CN" dirty="0" smtClean="0">
                <a:cs typeface="Times New Roman" panose="02020603050405020304" pitchFamily="18" charset="0"/>
              </a:rPr>
              <a:t>R-Net</a:t>
            </a:r>
            <a:r>
              <a:rPr lang="en-US" altLang="zh-CN" dirty="0" smtClean="0">
                <a:cs typeface="Times New Roman" panose="02020603050405020304" pitchFamily="18" charset="0"/>
              </a:rPr>
              <a:t>: coarse shape refinement</a:t>
            </a:r>
            <a:endParaRPr lang="en-US" altLang="zh-CN" dirty="0">
              <a:cs typeface="Times New Roman" panose="02020603050405020304" pitchFamily="18" charset="0"/>
            </a:endParaRPr>
          </a:p>
        </p:txBody>
      </p:sp>
      <p:sp>
        <p:nvSpPr>
          <p:cNvPr id="551" name="矩形 550"/>
          <p:cNvSpPr/>
          <p:nvPr/>
        </p:nvSpPr>
        <p:spPr>
          <a:xfrm>
            <a:off x="821583" y="4504341"/>
            <a:ext cx="5813130" cy="1477328"/>
          </a:xfrm>
          <a:prstGeom prst="rect">
            <a:avLst/>
          </a:prstGeom>
        </p:spPr>
        <p:txBody>
          <a:bodyPr wrap="none">
            <a:spAutoFit/>
          </a:bodyPr>
          <a:lstStyle/>
          <a:p>
            <a:pPr indent="-182880">
              <a:buFont typeface="Arial" panose="020B0604020202020204" pitchFamily="34" charset="0"/>
              <a:buChar char="•"/>
            </a:pPr>
            <a:r>
              <a:rPr lang="en-US" altLang="zh-CN" dirty="0" smtClean="0">
                <a:cs typeface="Times New Roman" panose="02020603050405020304" pitchFamily="18" charset="0"/>
              </a:rPr>
              <a:t>V-Net</a:t>
            </a:r>
            <a:r>
              <a:rPr lang="en-US" altLang="zh-CN" dirty="0" smtClean="0">
                <a:cs typeface="Times New Roman" panose="02020603050405020304" pitchFamily="18" charset="0"/>
              </a:rPr>
              <a:t>: coarse shape prediction</a:t>
            </a:r>
          </a:p>
          <a:p>
            <a:pPr indent="-182880">
              <a:buFont typeface="Arial" panose="020B0604020202020204" pitchFamily="34" charset="0"/>
              <a:buChar char="•"/>
            </a:pPr>
            <a:r>
              <a:rPr lang="en-US" altLang="zh-CN" dirty="0" smtClean="0">
                <a:cs typeface="Times New Roman" panose="02020603050405020304" pitchFamily="18" charset="0"/>
              </a:rPr>
              <a:t>P-Net</a:t>
            </a:r>
            <a:r>
              <a:rPr lang="en-US" altLang="zh-CN" dirty="0" smtClean="0">
                <a:cs typeface="Times New Roman" panose="02020603050405020304" pitchFamily="18" charset="0"/>
              </a:rPr>
              <a:t>: object pose and camera parameters estimation</a:t>
            </a:r>
          </a:p>
          <a:p>
            <a:pPr indent="-182880">
              <a:buFont typeface="Arial" panose="020B0604020202020204" pitchFamily="34" charset="0"/>
              <a:buChar char="•"/>
            </a:pPr>
            <a:r>
              <a:rPr lang="en-US" altLang="zh-CN" dirty="0" smtClean="0">
                <a:cs typeface="Times New Roman" panose="02020603050405020304" pitchFamily="18" charset="0"/>
              </a:rPr>
              <a:t>S-Net</a:t>
            </a:r>
            <a:r>
              <a:rPr lang="en-US" altLang="zh-CN" dirty="0" smtClean="0">
                <a:cs typeface="Times New Roman" panose="02020603050405020304" pitchFamily="18" charset="0"/>
              </a:rPr>
              <a:t>: silhouette prediction</a:t>
            </a:r>
          </a:p>
          <a:p>
            <a:pPr indent="-182880">
              <a:buFont typeface="Arial" panose="020B0604020202020204" pitchFamily="34" charset="0"/>
              <a:buChar char="•"/>
            </a:pPr>
            <a:r>
              <a:rPr lang="en-US" altLang="zh-CN" dirty="0" smtClean="0">
                <a:cs typeface="Times New Roman" panose="02020603050405020304" pitchFamily="18" charset="0"/>
              </a:rPr>
              <a:t>PSVH </a:t>
            </a:r>
            <a:r>
              <a:rPr lang="en-US" altLang="zh-CN" dirty="0" smtClean="0">
                <a:cs typeface="Times New Roman" panose="02020603050405020304" pitchFamily="18" charset="0"/>
              </a:rPr>
              <a:t>layer: visual hull generation</a:t>
            </a:r>
          </a:p>
          <a:p>
            <a:pPr indent="-182880">
              <a:buFont typeface="Arial" panose="020B0604020202020204" pitchFamily="34" charset="0"/>
              <a:buChar char="•"/>
            </a:pPr>
            <a:r>
              <a:rPr lang="en-US" altLang="zh-CN" dirty="0" smtClean="0">
                <a:cs typeface="Times New Roman" panose="02020603050405020304" pitchFamily="18" charset="0"/>
              </a:rPr>
              <a:t>R-Net</a:t>
            </a:r>
            <a:r>
              <a:rPr lang="en-US" altLang="zh-CN" dirty="0" smtClean="0">
                <a:cs typeface="Times New Roman" panose="02020603050405020304" pitchFamily="18" charset="0"/>
              </a:rPr>
              <a:t>: coarse shape refinement</a:t>
            </a:r>
            <a:endParaRPr lang="en-US" altLang="zh-CN" dirty="0">
              <a:cs typeface="Times New Roman" panose="02020603050405020304" pitchFamily="18" charset="0"/>
            </a:endParaRPr>
          </a:p>
        </p:txBody>
      </p:sp>
      <p:grpSp>
        <p:nvGrpSpPr>
          <p:cNvPr id="8" name="组 7"/>
          <p:cNvGrpSpPr/>
          <p:nvPr/>
        </p:nvGrpSpPr>
        <p:grpSpPr>
          <a:xfrm>
            <a:off x="731626" y="2554320"/>
            <a:ext cx="2255098" cy="1569942"/>
            <a:chOff x="731626" y="2554320"/>
            <a:chExt cx="2255098" cy="1569942"/>
          </a:xfrm>
        </p:grpSpPr>
        <p:sp>
          <p:nvSpPr>
            <p:cNvPr id="10"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130" name="Group 213"/>
              <p:cNvGrpSpPr/>
              <p:nvPr/>
            </p:nvGrpSpPr>
            <p:grpSpPr>
              <a:xfrm>
                <a:off x="9773500" y="3443925"/>
                <a:ext cx="1746265" cy="1729475"/>
                <a:chOff x="1295840" y="4882393"/>
                <a:chExt cx="1032179" cy="1022255"/>
              </a:xfrm>
            </p:grpSpPr>
            <p:sp>
              <p:nvSpPr>
                <p:cNvPr id="135"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6"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7" name="Picture 2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138"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9"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131"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34" name="Pictur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6060" y="3060382"/>
                <a:ext cx="593438" cy="593437"/>
              </a:xfrm>
              <a:prstGeom prst="rect">
                <a:avLst/>
              </a:prstGeom>
              <a:scene3d>
                <a:camera prst="isometricRightUp">
                  <a:rot lat="2700000" lon="18899998" rev="0"/>
                </a:camera>
                <a:lightRig rig="threePt" dir="t"/>
              </a:scene3d>
            </p:spPr>
          </p:pic>
        </p:grpSp>
        <p:pic>
          <p:nvPicPr>
            <p:cNvPr id="124"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5" name="组 4"/>
          <p:cNvGrpSpPr/>
          <p:nvPr/>
        </p:nvGrpSpPr>
        <p:grpSpPr>
          <a:xfrm>
            <a:off x="731627" y="1371760"/>
            <a:ext cx="3975162" cy="1121352"/>
            <a:chOff x="731627" y="1371760"/>
            <a:chExt cx="3975162" cy="1121352"/>
          </a:xfrm>
        </p:grpSpPr>
        <p:sp>
          <p:nvSpPr>
            <p:cNvPr id="14" name="Rectangle: Rounded Corners 27">
              <a:extLst>
                <a:ext uri="{FF2B5EF4-FFF2-40B4-BE49-F238E27FC236}">
                  <a16:creationId xmlns="" xmlns:a16="http://schemas.microsoft.com/office/drawing/2014/main" id="{7ACC6C2F-03AA-459B-BA91-99C3D2398C68}"/>
                </a:ext>
              </a:extLst>
            </p:cNvPr>
            <p:cNvSpPr/>
            <p:nvPr/>
          </p:nvSpPr>
          <p:spPr>
            <a:xfrm>
              <a:off x="731627" y="1371760"/>
              <a:ext cx="3975162" cy="1101013"/>
            </a:xfrm>
            <a:prstGeom prst="roundRect">
              <a:avLst>
                <a:gd name="adj" fmla="val 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86">
              <a:extLst>
                <a:ext uri="{FF2B5EF4-FFF2-40B4-BE49-F238E27FC236}">
                  <a16:creationId xmlns="" xmlns:a16="http://schemas.microsoft.com/office/drawing/2014/main" id="{96F3ECA9-6077-4AC5-9199-28CA4593D69A}"/>
                </a:ext>
              </a:extLst>
            </p:cNvPr>
            <p:cNvSpPr/>
            <p:nvPr/>
          </p:nvSpPr>
          <p:spPr>
            <a:xfrm rot="16200000" flipV="1">
              <a:off x="2340243" y="1711448"/>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187">
              <a:extLst>
                <a:ext uri="{FF2B5EF4-FFF2-40B4-BE49-F238E27FC236}">
                  <a16:creationId xmlns="" xmlns:a16="http://schemas.microsoft.com/office/drawing/2014/main" id="{F0E36D09-296C-4C39-BD13-E7DA6BD45A56}"/>
                </a:ext>
              </a:extLst>
            </p:cNvPr>
            <p:cNvSpPr/>
            <p:nvPr/>
          </p:nvSpPr>
          <p:spPr>
            <a:xfrm rot="16200000" flipV="1">
              <a:off x="2288715" y="162259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88">
              <a:extLst>
                <a:ext uri="{FF2B5EF4-FFF2-40B4-BE49-F238E27FC236}">
                  <a16:creationId xmlns="" xmlns:a16="http://schemas.microsoft.com/office/drawing/2014/main" id="{ED2AC563-F537-4081-BB9C-DBB54B81B021}"/>
                </a:ext>
              </a:extLst>
            </p:cNvPr>
            <p:cNvSpPr/>
            <p:nvPr/>
          </p:nvSpPr>
          <p:spPr>
            <a:xfrm rot="16200000" flipV="1">
              <a:off x="2315915" y="166047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89">
              <a:extLst>
                <a:ext uri="{FF2B5EF4-FFF2-40B4-BE49-F238E27FC236}">
                  <a16:creationId xmlns="" xmlns:a16="http://schemas.microsoft.com/office/drawing/2014/main" id="{4D8CE943-D0E0-4D4D-BEF4-CDD903D810E8}"/>
                </a:ext>
              </a:extLst>
            </p:cNvPr>
            <p:cNvSpPr/>
            <p:nvPr/>
          </p:nvSpPr>
          <p:spPr>
            <a:xfrm rot="16200000" flipV="1">
              <a:off x="2426699" y="1863330"/>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190">
              <a:extLst>
                <a:ext uri="{FF2B5EF4-FFF2-40B4-BE49-F238E27FC236}">
                  <a16:creationId xmlns="" xmlns:a16="http://schemas.microsoft.com/office/drawing/2014/main" id="{E7F010B6-D0F9-4DB1-9CC5-C5F376BB4DCF}"/>
                </a:ext>
              </a:extLst>
            </p:cNvPr>
            <p:cNvSpPr/>
            <p:nvPr/>
          </p:nvSpPr>
          <p:spPr>
            <a:xfrm rot="16200000" flipV="1">
              <a:off x="2396432" y="1811816"/>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91">
              <a:extLst>
                <a:ext uri="{FF2B5EF4-FFF2-40B4-BE49-F238E27FC236}">
                  <a16:creationId xmlns="" xmlns:a16="http://schemas.microsoft.com/office/drawing/2014/main" id="{54959567-69C6-4963-880C-4F989D25A6C3}"/>
                </a:ext>
              </a:extLst>
            </p:cNvPr>
            <p:cNvSpPr/>
            <p:nvPr/>
          </p:nvSpPr>
          <p:spPr>
            <a:xfrm rot="16200000" flipV="1">
              <a:off x="2367425" y="1768595"/>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192">
              <a:extLst>
                <a:ext uri="{FF2B5EF4-FFF2-40B4-BE49-F238E27FC236}">
                  <a16:creationId xmlns="" xmlns:a16="http://schemas.microsoft.com/office/drawing/2014/main" id="{0C9C1BBC-87B3-4B5A-A932-3CD54C471274}"/>
                </a:ext>
              </a:extLst>
            </p:cNvPr>
            <p:cNvSpPr/>
            <p:nvPr/>
          </p:nvSpPr>
          <p:spPr>
            <a:xfrm rot="16200000" flipV="1">
              <a:off x="1932520" y="1716323"/>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93">
              <a:extLst>
                <a:ext uri="{FF2B5EF4-FFF2-40B4-BE49-F238E27FC236}">
                  <a16:creationId xmlns="" xmlns:a16="http://schemas.microsoft.com/office/drawing/2014/main" id="{1BDF7430-683B-4E8D-A526-719A1A94DD39}"/>
                </a:ext>
              </a:extLst>
            </p:cNvPr>
            <p:cNvSpPr/>
            <p:nvPr/>
          </p:nvSpPr>
          <p:spPr>
            <a:xfrm rot="16200000" flipV="1">
              <a:off x="1961618" y="1759311"/>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94">
              <a:extLst>
                <a:ext uri="{FF2B5EF4-FFF2-40B4-BE49-F238E27FC236}">
                  <a16:creationId xmlns="" xmlns:a16="http://schemas.microsoft.com/office/drawing/2014/main" id="{B0F6CC5F-225C-4174-A8D2-95EDAFD9FDA6}"/>
                </a:ext>
              </a:extLst>
            </p:cNvPr>
            <p:cNvSpPr/>
            <p:nvPr/>
          </p:nvSpPr>
          <p:spPr>
            <a:xfrm rot="16200000" flipV="1">
              <a:off x="1911964" y="1675806"/>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195">
              <a:extLst>
                <a:ext uri="{FF2B5EF4-FFF2-40B4-BE49-F238E27FC236}">
                  <a16:creationId xmlns="" xmlns:a16="http://schemas.microsoft.com/office/drawing/2014/main" id="{133F6B08-5DA3-43A1-B0D4-31941BBA20E2}"/>
                </a:ext>
              </a:extLst>
            </p:cNvPr>
            <p:cNvSpPr/>
            <p:nvPr/>
          </p:nvSpPr>
          <p:spPr>
            <a:xfrm rot="16200000" flipV="1">
              <a:off x="1886915" y="1628408"/>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117">
              <a:extLst>
                <a:ext uri="{FF2B5EF4-FFF2-40B4-BE49-F238E27FC236}">
                  <a16:creationId xmlns="" xmlns:a16="http://schemas.microsoft.com/office/drawing/2014/main" id="{CB6223C5-2A16-41BE-A17E-E0A2763D512E}"/>
                </a:ext>
              </a:extLst>
            </p:cNvPr>
            <p:cNvSpPr/>
            <p:nvPr/>
          </p:nvSpPr>
          <p:spPr>
            <a:xfrm>
              <a:off x="2624112" y="1558948"/>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8">
              <a:extLst>
                <a:ext uri="{FF2B5EF4-FFF2-40B4-BE49-F238E27FC236}">
                  <a16:creationId xmlns="" xmlns:a16="http://schemas.microsoft.com/office/drawing/2014/main" id="{870BD787-7AA7-41DE-8A0D-7D6477559125}"/>
                </a:ext>
              </a:extLst>
            </p:cNvPr>
            <p:cNvSpPr/>
            <p:nvPr/>
          </p:nvSpPr>
          <p:spPr>
            <a:xfrm>
              <a:off x="2661737" y="1640729"/>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20">
              <a:extLst>
                <a:ext uri="{FF2B5EF4-FFF2-40B4-BE49-F238E27FC236}">
                  <a16:creationId xmlns="" xmlns:a16="http://schemas.microsoft.com/office/drawing/2014/main" id="{B4E23DAC-4FAA-4274-9ADF-BF6D6330BE90}"/>
                </a:ext>
              </a:extLst>
            </p:cNvPr>
            <p:cNvSpPr/>
            <p:nvPr/>
          </p:nvSpPr>
          <p:spPr>
            <a:xfrm>
              <a:off x="2702524" y="1722487"/>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121">
              <a:extLst>
                <a:ext uri="{FF2B5EF4-FFF2-40B4-BE49-F238E27FC236}">
                  <a16:creationId xmlns="" xmlns:a16="http://schemas.microsoft.com/office/drawing/2014/main" id="{F25E0147-AE90-4BBF-B164-D0FA24868366}"/>
                </a:ext>
              </a:extLst>
            </p:cNvPr>
            <p:cNvSpPr/>
            <p:nvPr/>
          </p:nvSpPr>
          <p:spPr>
            <a:xfrm>
              <a:off x="2749760" y="1816312"/>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23">
              <a:extLst>
                <a:ext uri="{FF2B5EF4-FFF2-40B4-BE49-F238E27FC236}">
                  <a16:creationId xmlns="" xmlns:a16="http://schemas.microsoft.com/office/drawing/2014/main" id="{8248A83A-42A4-4E8E-AD0E-3784292D1AF0}"/>
                </a:ext>
              </a:extLst>
            </p:cNvPr>
            <p:cNvSpPr/>
            <p:nvPr/>
          </p:nvSpPr>
          <p:spPr>
            <a:xfrm>
              <a:off x="2790491" y="1900873"/>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24">
              <a:extLst>
                <a:ext uri="{FF2B5EF4-FFF2-40B4-BE49-F238E27FC236}">
                  <a16:creationId xmlns="" xmlns:a16="http://schemas.microsoft.com/office/drawing/2014/main" id="{7D7AC23A-F7AB-4C72-9952-B3EE168C3E7E}"/>
                </a:ext>
              </a:extLst>
            </p:cNvPr>
            <p:cNvSpPr/>
            <p:nvPr/>
          </p:nvSpPr>
          <p:spPr>
            <a:xfrm>
              <a:off x="2831613" y="198328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25">
              <a:extLst>
                <a:ext uri="{FF2B5EF4-FFF2-40B4-BE49-F238E27FC236}">
                  <a16:creationId xmlns="" xmlns:a16="http://schemas.microsoft.com/office/drawing/2014/main" id="{B36AACD5-8D22-4C61-82A8-EFFF66FD170F}"/>
                </a:ext>
              </a:extLst>
            </p:cNvPr>
            <p:cNvSpPr/>
            <p:nvPr/>
          </p:nvSpPr>
          <p:spPr>
            <a:xfrm>
              <a:off x="2869356" y="206531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ube 131">
              <a:extLst>
                <a:ext uri="{FF2B5EF4-FFF2-40B4-BE49-F238E27FC236}">
                  <a16:creationId xmlns="" xmlns:a16="http://schemas.microsoft.com/office/drawing/2014/main" id="{BB616FC5-7F34-4B36-A3D0-34D6EB09EACA}"/>
                </a:ext>
              </a:extLst>
            </p:cNvPr>
            <p:cNvSpPr/>
            <p:nvPr/>
          </p:nvSpPr>
          <p:spPr>
            <a:xfrm flipH="1">
              <a:off x="3009184" y="1749866"/>
              <a:ext cx="216315" cy="198629"/>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ube 132">
              <a:extLst>
                <a:ext uri="{FF2B5EF4-FFF2-40B4-BE49-F238E27FC236}">
                  <a16:creationId xmlns="" xmlns:a16="http://schemas.microsoft.com/office/drawing/2014/main" id="{1F26648D-9E96-4DF2-B1C2-4D669F3AAA0D}"/>
                </a:ext>
              </a:extLst>
            </p:cNvPr>
            <p:cNvSpPr/>
            <p:nvPr/>
          </p:nvSpPr>
          <p:spPr>
            <a:xfrm flipH="1">
              <a:off x="3162545" y="1710747"/>
              <a:ext cx="288726" cy="274008"/>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ube 134">
              <a:extLst>
                <a:ext uri="{FF2B5EF4-FFF2-40B4-BE49-F238E27FC236}">
                  <a16:creationId xmlns="" xmlns:a16="http://schemas.microsoft.com/office/drawing/2014/main" id="{F00EB844-0248-492E-9A01-4D6846AD061E}"/>
                </a:ext>
              </a:extLst>
            </p:cNvPr>
            <p:cNvSpPr/>
            <p:nvPr/>
          </p:nvSpPr>
          <p:spPr>
            <a:xfrm flipH="1">
              <a:off x="3354274" y="1650741"/>
              <a:ext cx="374589" cy="377500"/>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159">
              <a:extLst>
                <a:ext uri="{FF2B5EF4-FFF2-40B4-BE49-F238E27FC236}">
                  <a16:creationId xmlns="" xmlns:a16="http://schemas.microsoft.com/office/drawing/2014/main" id="{6BF66021-A273-4EA5-9187-5E6E3BBDE7A6}"/>
                </a:ext>
              </a:extLst>
            </p:cNvPr>
            <p:cNvSpPr txBox="1"/>
            <p:nvPr/>
          </p:nvSpPr>
          <p:spPr>
            <a:xfrm>
              <a:off x="1726040" y="2081702"/>
              <a:ext cx="1077791" cy="229587"/>
            </a:xfrm>
            <a:prstGeom prst="rect">
              <a:avLst/>
            </a:prstGeom>
            <a:noFill/>
          </p:spPr>
          <p:txBody>
            <a:bodyPr wrap="square" rtlCol="0">
              <a:spAutoFit/>
            </a:bodyPr>
            <a:lstStyle/>
            <a:p>
              <a:pPr algn="ctr"/>
              <a:r>
                <a:rPr lang="en-US" sz="1050" dirty="0"/>
                <a:t>2D Encoder</a:t>
              </a:r>
            </a:p>
          </p:txBody>
        </p:sp>
        <p:sp>
          <p:nvSpPr>
            <p:cNvPr id="96" name="TextBox 160">
              <a:extLst>
                <a:ext uri="{FF2B5EF4-FFF2-40B4-BE49-F238E27FC236}">
                  <a16:creationId xmlns="" xmlns:a16="http://schemas.microsoft.com/office/drawing/2014/main" id="{4A45CCCF-10A6-4F1F-8498-16AC5E8769BA}"/>
                </a:ext>
              </a:extLst>
            </p:cNvPr>
            <p:cNvSpPr txBox="1"/>
            <p:nvPr/>
          </p:nvSpPr>
          <p:spPr>
            <a:xfrm>
              <a:off x="2734379" y="2080130"/>
              <a:ext cx="1294317" cy="229587"/>
            </a:xfrm>
            <a:prstGeom prst="rect">
              <a:avLst/>
            </a:prstGeom>
            <a:noFill/>
          </p:spPr>
          <p:txBody>
            <a:bodyPr wrap="square" rtlCol="0">
              <a:spAutoFit/>
            </a:bodyPr>
            <a:lstStyle/>
            <a:p>
              <a:pPr algn="ctr"/>
              <a:r>
                <a:rPr lang="en-US" sz="1050" dirty="0"/>
                <a:t>3D Decoder</a:t>
              </a:r>
            </a:p>
          </p:txBody>
        </p:sp>
        <p:grpSp>
          <p:nvGrpSpPr>
            <p:cNvPr id="108" name="Group 220"/>
            <p:cNvGrpSpPr/>
            <p:nvPr/>
          </p:nvGrpSpPr>
          <p:grpSpPr>
            <a:xfrm>
              <a:off x="3814946" y="1465008"/>
              <a:ext cx="841519" cy="860794"/>
              <a:chOff x="457945" y="4882393"/>
              <a:chExt cx="999364" cy="1022255"/>
            </a:xfrm>
          </p:grpSpPr>
          <p:sp>
            <p:nvSpPr>
              <p:cNvPr id="145" name="Parallelogram 222">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6" name="Parallelogram 223">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7" name="Picture 22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83715" y="5104108"/>
                <a:ext cx="852143" cy="715192"/>
              </a:xfrm>
              <a:prstGeom prst="rect">
                <a:avLst/>
              </a:prstGeom>
            </p:spPr>
          </p:pic>
          <p:sp>
            <p:nvSpPr>
              <p:cNvPr id="148" name="Parallelogram 22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9" name="Parallelogram 226">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113" name="Picture 2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109" y="1534416"/>
              <a:ext cx="749129" cy="749129"/>
            </a:xfrm>
            <a:prstGeom prst="rect">
              <a:avLst/>
            </a:prstGeom>
          </p:spPr>
        </p:pic>
        <p:pic>
          <p:nvPicPr>
            <p:cNvPr id="123" name="Picture 229">
              <a:extLst>
                <a:ext uri="{FF2B5EF4-FFF2-40B4-BE49-F238E27FC236}">
                  <a16:creationId xmlns="" xmlns:a16="http://schemas.microsoft.com/office/drawing/2014/main" id="{AA485B93-4D9C-47CF-A9A7-327CA33B9D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90986" y="2336798"/>
              <a:ext cx="156314" cy="156314"/>
            </a:xfrm>
            <a:prstGeom prst="rect">
              <a:avLst/>
            </a:prstGeom>
          </p:spPr>
        </p:pic>
      </p:grpSp>
      <p:grpSp>
        <p:nvGrpSpPr>
          <p:cNvPr id="7" name="组 6"/>
          <p:cNvGrpSpPr/>
          <p:nvPr/>
        </p:nvGrpSpPr>
        <p:grpSpPr>
          <a:xfrm>
            <a:off x="7806029" y="1377046"/>
            <a:ext cx="3775101" cy="1079781"/>
            <a:chOff x="7806029" y="1377046"/>
            <a:chExt cx="3775101" cy="1079781"/>
          </a:xfrm>
        </p:grpSpPr>
        <p:sp>
          <p:nvSpPr>
            <p:cNvPr id="11" name="Rectangle: Rounded Corners 369">
              <a:extLst>
                <a:ext uri="{FF2B5EF4-FFF2-40B4-BE49-F238E27FC236}">
                  <a16:creationId xmlns="" xmlns:a16="http://schemas.microsoft.com/office/drawing/2014/main" id="{181C6F30-6574-456F-B4C2-AA107D251C7D}"/>
                </a:ext>
              </a:extLst>
            </p:cNvPr>
            <p:cNvSpPr/>
            <p:nvPr/>
          </p:nvSpPr>
          <p:spPr>
            <a:xfrm>
              <a:off x="7806029" y="1377046"/>
              <a:ext cx="3775101" cy="1079781"/>
            </a:xfrm>
            <a:prstGeom prst="roundRect">
              <a:avLst>
                <a:gd name="adj" fmla="val 0"/>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4">
              <a:extLst>
                <a:ext uri="{FF2B5EF4-FFF2-40B4-BE49-F238E27FC236}">
                  <a16:creationId xmlns="" xmlns:a16="http://schemas.microsoft.com/office/drawing/2014/main" id="{29200063-79D8-46D6-8777-2F0CDCEA8EB2}"/>
                </a:ext>
              </a:extLst>
            </p:cNvPr>
            <p:cNvSpPr/>
            <p:nvPr/>
          </p:nvSpPr>
          <p:spPr>
            <a:xfrm rot="16200000" flipV="1">
              <a:off x="9392437" y="1687819"/>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5">
              <a:extLst>
                <a:ext uri="{FF2B5EF4-FFF2-40B4-BE49-F238E27FC236}">
                  <a16:creationId xmlns="" xmlns:a16="http://schemas.microsoft.com/office/drawing/2014/main" id="{4141BA5A-9F83-485C-866D-04BE877D8A46}"/>
                </a:ext>
              </a:extLst>
            </p:cNvPr>
            <p:cNvSpPr/>
            <p:nvPr/>
          </p:nvSpPr>
          <p:spPr>
            <a:xfrm rot="16200000" flipV="1">
              <a:off x="9345215" y="159896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6">
              <a:extLst>
                <a:ext uri="{FF2B5EF4-FFF2-40B4-BE49-F238E27FC236}">
                  <a16:creationId xmlns="" xmlns:a16="http://schemas.microsoft.com/office/drawing/2014/main" id="{A53443BA-4B91-49F3-A598-B1AB7D8C74F8}"/>
                </a:ext>
              </a:extLst>
            </p:cNvPr>
            <p:cNvSpPr/>
            <p:nvPr/>
          </p:nvSpPr>
          <p:spPr>
            <a:xfrm rot="16200000" flipV="1">
              <a:off x="9368109" y="163684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7">
              <a:extLst>
                <a:ext uri="{FF2B5EF4-FFF2-40B4-BE49-F238E27FC236}">
                  <a16:creationId xmlns="" xmlns:a16="http://schemas.microsoft.com/office/drawing/2014/main" id="{E417A68E-6392-45BD-A143-6302537D4A4E}"/>
                </a:ext>
              </a:extLst>
            </p:cNvPr>
            <p:cNvSpPr/>
            <p:nvPr/>
          </p:nvSpPr>
          <p:spPr>
            <a:xfrm rot="16200000" flipV="1">
              <a:off x="9478893" y="183970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8">
              <a:extLst>
                <a:ext uri="{FF2B5EF4-FFF2-40B4-BE49-F238E27FC236}">
                  <a16:creationId xmlns="" xmlns:a16="http://schemas.microsoft.com/office/drawing/2014/main" id="{0A365918-3B6C-4760-A1E0-0CCA57B40478}"/>
                </a:ext>
              </a:extLst>
            </p:cNvPr>
            <p:cNvSpPr/>
            <p:nvPr/>
          </p:nvSpPr>
          <p:spPr>
            <a:xfrm rot="16200000" flipV="1">
              <a:off x="9448626" y="178818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9">
              <a:extLst>
                <a:ext uri="{FF2B5EF4-FFF2-40B4-BE49-F238E27FC236}">
                  <a16:creationId xmlns="" xmlns:a16="http://schemas.microsoft.com/office/drawing/2014/main" id="{A2AFAD32-69C1-43E1-B9C8-880E50B908A8}"/>
                </a:ext>
              </a:extLst>
            </p:cNvPr>
            <p:cNvSpPr/>
            <p:nvPr/>
          </p:nvSpPr>
          <p:spPr>
            <a:xfrm rot="16200000" flipV="1">
              <a:off x="9419618" y="174496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0">
              <a:extLst>
                <a:ext uri="{FF2B5EF4-FFF2-40B4-BE49-F238E27FC236}">
                  <a16:creationId xmlns="" xmlns:a16="http://schemas.microsoft.com/office/drawing/2014/main" id="{8810EA21-52B8-40DE-891E-819A56A85E99}"/>
                </a:ext>
              </a:extLst>
            </p:cNvPr>
            <p:cNvSpPr/>
            <p:nvPr/>
          </p:nvSpPr>
          <p:spPr>
            <a:xfrm rot="16200000" flipV="1">
              <a:off x="8984714" y="169269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1">
              <a:extLst>
                <a:ext uri="{FF2B5EF4-FFF2-40B4-BE49-F238E27FC236}">
                  <a16:creationId xmlns="" xmlns:a16="http://schemas.microsoft.com/office/drawing/2014/main" id="{F9812AEF-C0EA-4288-A97C-4F17D1CFBE36}"/>
                </a:ext>
              </a:extLst>
            </p:cNvPr>
            <p:cNvSpPr/>
            <p:nvPr/>
          </p:nvSpPr>
          <p:spPr>
            <a:xfrm rot="16200000" flipV="1">
              <a:off x="9013812" y="1735683"/>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2">
              <a:extLst>
                <a:ext uri="{FF2B5EF4-FFF2-40B4-BE49-F238E27FC236}">
                  <a16:creationId xmlns="" xmlns:a16="http://schemas.microsoft.com/office/drawing/2014/main" id="{DB3BF501-84CB-4B01-96D9-1EF150626219}"/>
                </a:ext>
              </a:extLst>
            </p:cNvPr>
            <p:cNvSpPr/>
            <p:nvPr/>
          </p:nvSpPr>
          <p:spPr>
            <a:xfrm rot="16200000" flipV="1">
              <a:off x="8964158" y="1652178"/>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13">
              <a:extLst>
                <a:ext uri="{FF2B5EF4-FFF2-40B4-BE49-F238E27FC236}">
                  <a16:creationId xmlns="" xmlns:a16="http://schemas.microsoft.com/office/drawing/2014/main" id="{9F272DD9-08DB-4E93-AE2A-160256DD25B2}"/>
                </a:ext>
              </a:extLst>
            </p:cNvPr>
            <p:cNvSpPr/>
            <p:nvPr/>
          </p:nvSpPr>
          <p:spPr>
            <a:xfrm rot="16200000" flipV="1">
              <a:off x="8939109" y="160478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9">
              <a:extLst>
                <a:ext uri="{FF2B5EF4-FFF2-40B4-BE49-F238E27FC236}">
                  <a16:creationId xmlns="" xmlns:a16="http://schemas.microsoft.com/office/drawing/2014/main" id="{1CB4C55A-6B42-4712-B226-656BAB623CCF}"/>
                </a:ext>
              </a:extLst>
            </p:cNvPr>
            <p:cNvSpPr/>
            <p:nvPr/>
          </p:nvSpPr>
          <p:spPr>
            <a:xfrm rot="5400000" flipV="1">
              <a:off x="10029628" y="1706045"/>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22">
              <a:extLst>
                <a:ext uri="{FF2B5EF4-FFF2-40B4-BE49-F238E27FC236}">
                  <a16:creationId xmlns="" xmlns:a16="http://schemas.microsoft.com/office/drawing/2014/main" id="{A78B349E-2D37-4961-87D7-F28E26FCBF59}"/>
                </a:ext>
              </a:extLst>
            </p:cNvPr>
            <p:cNvSpPr/>
            <p:nvPr/>
          </p:nvSpPr>
          <p:spPr>
            <a:xfrm rot="5400000" flipV="1">
              <a:off x="9978100" y="160427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26">
              <a:extLst>
                <a:ext uri="{FF2B5EF4-FFF2-40B4-BE49-F238E27FC236}">
                  <a16:creationId xmlns="" xmlns:a16="http://schemas.microsoft.com/office/drawing/2014/main" id="{C3FE1BA9-A0C7-41B7-A2C2-7008619ABD45}"/>
                </a:ext>
              </a:extLst>
            </p:cNvPr>
            <p:cNvSpPr/>
            <p:nvPr/>
          </p:nvSpPr>
          <p:spPr>
            <a:xfrm rot="5400000" flipV="1">
              <a:off x="10005300" y="164215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27">
              <a:extLst>
                <a:ext uri="{FF2B5EF4-FFF2-40B4-BE49-F238E27FC236}">
                  <a16:creationId xmlns="" xmlns:a16="http://schemas.microsoft.com/office/drawing/2014/main" id="{1A4E1E7B-CB23-42EF-97E8-4F1931BE885D}"/>
                </a:ext>
              </a:extLst>
            </p:cNvPr>
            <p:cNvSpPr/>
            <p:nvPr/>
          </p:nvSpPr>
          <p:spPr>
            <a:xfrm rot="5400000" flipV="1">
              <a:off x="10116084" y="185792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28">
              <a:extLst>
                <a:ext uri="{FF2B5EF4-FFF2-40B4-BE49-F238E27FC236}">
                  <a16:creationId xmlns="" xmlns:a16="http://schemas.microsoft.com/office/drawing/2014/main" id="{3D0B0E6D-E61F-45A8-B8C0-6B5DB4A08917}"/>
                </a:ext>
              </a:extLst>
            </p:cNvPr>
            <p:cNvSpPr/>
            <p:nvPr/>
          </p:nvSpPr>
          <p:spPr>
            <a:xfrm rot="5400000" flipV="1">
              <a:off x="10085817" y="1806413"/>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29">
              <a:extLst>
                <a:ext uri="{FF2B5EF4-FFF2-40B4-BE49-F238E27FC236}">
                  <a16:creationId xmlns="" xmlns:a16="http://schemas.microsoft.com/office/drawing/2014/main" id="{B9849ACF-786F-475C-BC13-178303CA9DBC}"/>
                </a:ext>
              </a:extLst>
            </p:cNvPr>
            <p:cNvSpPr/>
            <p:nvPr/>
          </p:nvSpPr>
          <p:spPr>
            <a:xfrm rot="5400000" flipV="1">
              <a:off x="10056810" y="176319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30">
              <a:extLst>
                <a:ext uri="{FF2B5EF4-FFF2-40B4-BE49-F238E27FC236}">
                  <a16:creationId xmlns="" xmlns:a16="http://schemas.microsoft.com/office/drawing/2014/main" id="{D81B6410-D898-447C-B96A-EBC448A327F0}"/>
                </a:ext>
              </a:extLst>
            </p:cNvPr>
            <p:cNvSpPr/>
            <p:nvPr/>
          </p:nvSpPr>
          <p:spPr>
            <a:xfrm rot="5400000" flipV="1">
              <a:off x="10374907" y="1711787"/>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5">
              <a:extLst>
                <a:ext uri="{FF2B5EF4-FFF2-40B4-BE49-F238E27FC236}">
                  <a16:creationId xmlns="" xmlns:a16="http://schemas.microsoft.com/office/drawing/2014/main" id="{9B751A7A-A43B-4136-849B-54A47978E4F0}"/>
                </a:ext>
              </a:extLst>
            </p:cNvPr>
            <p:cNvSpPr/>
            <p:nvPr/>
          </p:nvSpPr>
          <p:spPr>
            <a:xfrm rot="5400000" flipV="1">
              <a:off x="10404004" y="175477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56">
              <a:extLst>
                <a:ext uri="{FF2B5EF4-FFF2-40B4-BE49-F238E27FC236}">
                  <a16:creationId xmlns="" xmlns:a16="http://schemas.microsoft.com/office/drawing/2014/main" id="{752A17C7-8905-4F17-8F46-C0916CA7D4E4}"/>
                </a:ext>
              </a:extLst>
            </p:cNvPr>
            <p:cNvSpPr/>
            <p:nvPr/>
          </p:nvSpPr>
          <p:spPr>
            <a:xfrm rot="5400000" flipV="1">
              <a:off x="10354351" y="167127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58">
              <a:extLst>
                <a:ext uri="{FF2B5EF4-FFF2-40B4-BE49-F238E27FC236}">
                  <a16:creationId xmlns="" xmlns:a16="http://schemas.microsoft.com/office/drawing/2014/main" id="{4EE2EA0F-3394-4792-B7E0-34FF59177B92}"/>
                </a:ext>
              </a:extLst>
            </p:cNvPr>
            <p:cNvSpPr/>
            <p:nvPr/>
          </p:nvSpPr>
          <p:spPr>
            <a:xfrm rot="5400000" flipV="1">
              <a:off x="10329302" y="1623872"/>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7">
              <a:extLst>
                <a:ext uri="{FF2B5EF4-FFF2-40B4-BE49-F238E27FC236}">
                  <a16:creationId xmlns="" xmlns:a16="http://schemas.microsoft.com/office/drawing/2014/main" id="{DE5754C7-1628-47B5-8F8C-450BC69E9541}"/>
                </a:ext>
              </a:extLst>
            </p:cNvPr>
            <p:cNvSpPr/>
            <p:nvPr/>
          </p:nvSpPr>
          <p:spPr>
            <a:xfrm>
              <a:off x="9668845" y="1531755"/>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249">
              <a:extLst>
                <a:ext uri="{FF2B5EF4-FFF2-40B4-BE49-F238E27FC236}">
                  <a16:creationId xmlns="" xmlns:a16="http://schemas.microsoft.com/office/drawing/2014/main" id="{A0C7C1AE-4350-4E2E-8C7D-92AB55DF4B85}"/>
                </a:ext>
              </a:extLst>
            </p:cNvPr>
            <p:cNvSpPr/>
            <p:nvPr/>
          </p:nvSpPr>
          <p:spPr>
            <a:xfrm>
              <a:off x="9707045" y="1613536"/>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250">
              <a:extLst>
                <a:ext uri="{FF2B5EF4-FFF2-40B4-BE49-F238E27FC236}">
                  <a16:creationId xmlns="" xmlns:a16="http://schemas.microsoft.com/office/drawing/2014/main" id="{E45E25B4-6D60-4AFA-853F-1990DBCAD0E5}"/>
                </a:ext>
              </a:extLst>
            </p:cNvPr>
            <p:cNvSpPr/>
            <p:nvPr/>
          </p:nvSpPr>
          <p:spPr>
            <a:xfrm>
              <a:off x="9747832" y="1695294"/>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251">
              <a:extLst>
                <a:ext uri="{FF2B5EF4-FFF2-40B4-BE49-F238E27FC236}">
                  <a16:creationId xmlns="" xmlns:a16="http://schemas.microsoft.com/office/drawing/2014/main" id="{C54DDAF5-18B1-46D2-BDBD-97384A40B3CF}"/>
                </a:ext>
              </a:extLst>
            </p:cNvPr>
            <p:cNvSpPr/>
            <p:nvPr/>
          </p:nvSpPr>
          <p:spPr>
            <a:xfrm>
              <a:off x="9795067" y="1789120"/>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52">
              <a:extLst>
                <a:ext uri="{FF2B5EF4-FFF2-40B4-BE49-F238E27FC236}">
                  <a16:creationId xmlns="" xmlns:a16="http://schemas.microsoft.com/office/drawing/2014/main" id="{AF1D1A7B-EA3C-4D6C-99BE-35B2FB0372ED}"/>
                </a:ext>
              </a:extLst>
            </p:cNvPr>
            <p:cNvSpPr/>
            <p:nvPr/>
          </p:nvSpPr>
          <p:spPr>
            <a:xfrm>
              <a:off x="9835799" y="1873681"/>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253">
              <a:extLst>
                <a:ext uri="{FF2B5EF4-FFF2-40B4-BE49-F238E27FC236}">
                  <a16:creationId xmlns="" xmlns:a16="http://schemas.microsoft.com/office/drawing/2014/main" id="{9E88DDC0-17DB-4586-A666-E561BD3E5C55}"/>
                </a:ext>
              </a:extLst>
            </p:cNvPr>
            <p:cNvSpPr/>
            <p:nvPr/>
          </p:nvSpPr>
          <p:spPr>
            <a:xfrm>
              <a:off x="9876920" y="1956089"/>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254">
              <a:extLst>
                <a:ext uri="{FF2B5EF4-FFF2-40B4-BE49-F238E27FC236}">
                  <a16:creationId xmlns="" xmlns:a16="http://schemas.microsoft.com/office/drawing/2014/main" id="{B29DB30C-823D-495A-BCF0-6272B740CDE0}"/>
                </a:ext>
              </a:extLst>
            </p:cNvPr>
            <p:cNvSpPr/>
            <p:nvPr/>
          </p:nvSpPr>
          <p:spPr>
            <a:xfrm>
              <a:off x="9917535" y="2038118"/>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1">
              <a:extLst>
                <a:ext uri="{FF2B5EF4-FFF2-40B4-BE49-F238E27FC236}">
                  <a16:creationId xmlns="" xmlns:a16="http://schemas.microsoft.com/office/drawing/2014/main" id="{DB9B4982-F9C8-48CD-801A-12E8B21ABC86}"/>
                </a:ext>
              </a:extLst>
            </p:cNvPr>
            <p:cNvSpPr txBox="1"/>
            <p:nvPr/>
          </p:nvSpPr>
          <p:spPr>
            <a:xfrm>
              <a:off x="8690997" y="2051844"/>
              <a:ext cx="1277350" cy="229587"/>
            </a:xfrm>
            <a:prstGeom prst="rect">
              <a:avLst/>
            </a:prstGeom>
            <a:noFill/>
          </p:spPr>
          <p:txBody>
            <a:bodyPr wrap="square" rtlCol="0">
              <a:spAutoFit/>
            </a:bodyPr>
            <a:lstStyle/>
            <a:p>
              <a:pPr algn="ctr"/>
              <a:r>
                <a:rPr lang="en-US" sz="1050" dirty="0"/>
                <a:t>2D Encoder</a:t>
              </a:r>
            </a:p>
          </p:txBody>
        </p:sp>
        <p:sp>
          <p:nvSpPr>
            <p:cNvPr id="97" name="TextBox 161">
              <a:extLst>
                <a:ext uri="{FF2B5EF4-FFF2-40B4-BE49-F238E27FC236}">
                  <a16:creationId xmlns="" xmlns:a16="http://schemas.microsoft.com/office/drawing/2014/main" id="{868CFE42-0A5B-4A70-81E6-39B90A4A54E5}"/>
                </a:ext>
              </a:extLst>
            </p:cNvPr>
            <p:cNvSpPr txBox="1"/>
            <p:nvPr/>
          </p:nvSpPr>
          <p:spPr>
            <a:xfrm>
              <a:off x="9754235" y="2052051"/>
              <a:ext cx="1277350" cy="229587"/>
            </a:xfrm>
            <a:prstGeom prst="rect">
              <a:avLst/>
            </a:prstGeom>
            <a:noFill/>
          </p:spPr>
          <p:txBody>
            <a:bodyPr wrap="square" rtlCol="0">
              <a:spAutoFit/>
            </a:bodyPr>
            <a:lstStyle/>
            <a:p>
              <a:pPr algn="ctr"/>
              <a:r>
                <a:rPr lang="en-US" sz="1050" dirty="0"/>
                <a:t>2D Decoder</a:t>
              </a:r>
            </a:p>
          </p:txBody>
        </p:sp>
        <p:pic>
          <p:nvPicPr>
            <p:cNvPr id="110"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744" y="1498164"/>
              <a:ext cx="749129" cy="749129"/>
            </a:xfrm>
            <a:prstGeom prst="rect">
              <a:avLst/>
            </a:prstGeom>
          </p:spPr>
        </p:pic>
        <p:pic>
          <p:nvPicPr>
            <p:cNvPr id="111"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2021" y="1490995"/>
              <a:ext cx="756299" cy="756299"/>
            </a:xfrm>
            <a:prstGeom prst="rect">
              <a:avLst/>
            </a:prstGeom>
          </p:spPr>
        </p:pic>
        <p:pic>
          <p:nvPicPr>
            <p:cNvPr id="125" name="Picture 234">
              <a:extLst>
                <a:ext uri="{FF2B5EF4-FFF2-40B4-BE49-F238E27FC236}">
                  <a16:creationId xmlns="" xmlns:a16="http://schemas.microsoft.com/office/drawing/2014/main" id="{F04CC009-9F75-4A5F-81A0-8059F6732D4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1021120" y="2266593"/>
              <a:ext cx="179051" cy="164841"/>
            </a:xfrm>
            <a:prstGeom prst="rect">
              <a:avLst/>
            </a:prstGeom>
          </p:spPr>
        </p:pic>
      </p:grpSp>
      <p:grpSp>
        <p:nvGrpSpPr>
          <p:cNvPr id="6" name="组 5"/>
          <p:cNvGrpSpPr/>
          <p:nvPr/>
        </p:nvGrpSpPr>
        <p:grpSpPr>
          <a:xfrm>
            <a:off x="4771298" y="1371760"/>
            <a:ext cx="3043540" cy="1095541"/>
            <a:chOff x="4771298" y="1371760"/>
            <a:chExt cx="3043540" cy="1095541"/>
          </a:xfrm>
        </p:grpSpPr>
        <p:sp>
          <p:nvSpPr>
            <p:cNvPr id="12" name="Rectangle: Rounded Corners 368">
              <a:extLst>
                <a:ext uri="{FF2B5EF4-FFF2-40B4-BE49-F238E27FC236}">
                  <a16:creationId xmlns="" xmlns:a16="http://schemas.microsoft.com/office/drawing/2014/main" id="{E6C82080-2C52-4034-89B9-E915A1BC80FF}"/>
                </a:ext>
              </a:extLst>
            </p:cNvPr>
            <p:cNvSpPr/>
            <p:nvPr/>
          </p:nvSpPr>
          <p:spPr>
            <a:xfrm>
              <a:off x="4771298" y="1371760"/>
              <a:ext cx="2984852" cy="1095541"/>
            </a:xfrm>
            <a:prstGeom prst="roundRect">
              <a:avLst>
                <a:gd name="adj" fmla="val 0"/>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38">
              <a:extLst>
                <a:ext uri="{FF2B5EF4-FFF2-40B4-BE49-F238E27FC236}">
                  <a16:creationId xmlns="" xmlns:a16="http://schemas.microsoft.com/office/drawing/2014/main" id="{E7DFEF42-471A-42F5-B532-91EC32EAB52D}"/>
                </a:ext>
              </a:extLst>
            </p:cNvPr>
            <p:cNvGrpSpPr/>
            <p:nvPr/>
          </p:nvGrpSpPr>
          <p:grpSpPr>
            <a:xfrm>
              <a:off x="7261293" y="1809551"/>
              <a:ext cx="456757" cy="467219"/>
              <a:chOff x="936625" y="4341651"/>
              <a:chExt cx="673100" cy="688518"/>
            </a:xfrm>
            <a:scene3d>
              <a:camera prst="orthographicFront">
                <a:rot lat="0" lon="0" rev="0"/>
              </a:camera>
              <a:lightRig rig="threePt" dir="t"/>
            </a:scene3d>
          </p:grpSpPr>
          <p:sp>
            <p:nvSpPr>
              <p:cNvPr id="183" name="Parallelogram 145">
                <a:extLst>
                  <a:ext uri="{FF2B5EF4-FFF2-40B4-BE49-F238E27FC236}">
                    <a16:creationId xmlns="" xmlns:a16="http://schemas.microsoft.com/office/drawing/2014/main" id="{E6F2A7F4-7BAA-4494-91B9-BAEC9C296C82}"/>
                  </a:ext>
                </a:extLst>
              </p:cNvPr>
              <p:cNvSpPr/>
              <p:nvPr/>
            </p:nvSpPr>
            <p:spPr>
              <a:xfrm>
                <a:off x="936625" y="4793916"/>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4" name="Parallelogram 146">
                <a:extLst>
                  <a:ext uri="{FF2B5EF4-FFF2-40B4-BE49-F238E27FC236}">
                    <a16:creationId xmlns="" xmlns:a16="http://schemas.microsoft.com/office/drawing/2014/main" id="{58ADE0B2-AC8E-4209-99B2-6E996448D063}"/>
                  </a:ext>
                </a:extLst>
              </p:cNvPr>
              <p:cNvSpPr/>
              <p:nvPr/>
            </p:nvSpPr>
            <p:spPr>
              <a:xfrm rot="5400000" flipV="1">
                <a:off x="672936" y="4605344"/>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5" name="Parallelogram 147">
                <a:extLst>
                  <a:ext uri="{FF2B5EF4-FFF2-40B4-BE49-F238E27FC236}">
                    <a16:creationId xmlns="" xmlns:a16="http://schemas.microsoft.com/office/drawing/2014/main" id="{A41A3EC3-B3EB-4531-96C1-728488B6840E}"/>
                  </a:ext>
                </a:extLst>
              </p:cNvPr>
              <p:cNvSpPr/>
              <p:nvPr/>
            </p:nvSpPr>
            <p:spPr>
              <a:xfrm>
                <a:off x="936625" y="4341651"/>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6" name="Parallelogram 148">
                <a:extLst>
                  <a:ext uri="{FF2B5EF4-FFF2-40B4-BE49-F238E27FC236}">
                    <a16:creationId xmlns="" xmlns:a16="http://schemas.microsoft.com/office/drawing/2014/main" id="{4759BB4D-A19C-4AD6-A444-3F68F3137F9F}"/>
                  </a:ext>
                </a:extLst>
              </p:cNvPr>
              <p:cNvSpPr/>
              <p:nvPr/>
            </p:nvSpPr>
            <p:spPr>
              <a:xfrm rot="5400000" flipV="1">
                <a:off x="1180139" y="4605343"/>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6" name="TextBox 149">
              <a:extLst>
                <a:ext uri="{FF2B5EF4-FFF2-40B4-BE49-F238E27FC236}">
                  <a16:creationId xmlns="" xmlns:a16="http://schemas.microsoft.com/office/drawing/2014/main" id="{118D9EFC-626C-4998-A64F-8BF5655847F8}"/>
                </a:ext>
              </a:extLst>
            </p:cNvPr>
            <p:cNvSpPr txBox="1"/>
            <p:nvPr/>
          </p:nvSpPr>
          <p:spPr>
            <a:xfrm>
              <a:off x="7320192" y="1544616"/>
              <a:ext cx="494646" cy="22262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(R,T)</a:t>
              </a:r>
            </a:p>
          </p:txBody>
        </p:sp>
        <p:sp>
          <p:nvSpPr>
            <p:cNvPr id="37" name="Rectangle 169">
              <a:extLst>
                <a:ext uri="{FF2B5EF4-FFF2-40B4-BE49-F238E27FC236}">
                  <a16:creationId xmlns="" xmlns:a16="http://schemas.microsoft.com/office/drawing/2014/main" id="{7ED47BBC-7886-43D7-B414-10C327310C2D}"/>
                </a:ext>
              </a:extLst>
            </p:cNvPr>
            <p:cNvSpPr/>
            <p:nvPr/>
          </p:nvSpPr>
          <p:spPr>
            <a:xfrm rot="16200000" flipV="1">
              <a:off x="6399439" y="1723768"/>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70">
              <a:extLst>
                <a:ext uri="{FF2B5EF4-FFF2-40B4-BE49-F238E27FC236}">
                  <a16:creationId xmlns="" xmlns:a16="http://schemas.microsoft.com/office/drawing/2014/main" id="{9861EE07-59A2-4CAF-AE5F-88CBAB1058C8}"/>
                </a:ext>
              </a:extLst>
            </p:cNvPr>
            <p:cNvSpPr/>
            <p:nvPr/>
          </p:nvSpPr>
          <p:spPr>
            <a:xfrm rot="16200000" flipV="1">
              <a:off x="6347911" y="1634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71">
              <a:extLst>
                <a:ext uri="{FF2B5EF4-FFF2-40B4-BE49-F238E27FC236}">
                  <a16:creationId xmlns="" xmlns:a16="http://schemas.microsoft.com/office/drawing/2014/main" id="{9ACC368A-5BAD-4941-9051-0C5848A5A71A}"/>
                </a:ext>
              </a:extLst>
            </p:cNvPr>
            <p:cNvSpPr/>
            <p:nvPr/>
          </p:nvSpPr>
          <p:spPr>
            <a:xfrm rot="16200000" flipV="1">
              <a:off x="6375111" y="167279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72">
              <a:extLst>
                <a:ext uri="{FF2B5EF4-FFF2-40B4-BE49-F238E27FC236}">
                  <a16:creationId xmlns="" xmlns:a16="http://schemas.microsoft.com/office/drawing/2014/main" id="{F6DA72FF-5880-44D4-AA0E-7E8081A70259}"/>
                </a:ext>
              </a:extLst>
            </p:cNvPr>
            <p:cNvSpPr/>
            <p:nvPr/>
          </p:nvSpPr>
          <p:spPr>
            <a:xfrm rot="16200000" flipV="1">
              <a:off x="6485895" y="1875650"/>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73">
              <a:extLst>
                <a:ext uri="{FF2B5EF4-FFF2-40B4-BE49-F238E27FC236}">
                  <a16:creationId xmlns="" xmlns:a16="http://schemas.microsoft.com/office/drawing/2014/main" id="{954C7CAD-BD69-46B2-BE28-BC7FDAB5969A}"/>
                </a:ext>
              </a:extLst>
            </p:cNvPr>
            <p:cNvSpPr/>
            <p:nvPr/>
          </p:nvSpPr>
          <p:spPr>
            <a:xfrm rot="16200000" flipV="1">
              <a:off x="6455627" y="1824136"/>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78">
              <a:extLst>
                <a:ext uri="{FF2B5EF4-FFF2-40B4-BE49-F238E27FC236}">
                  <a16:creationId xmlns="" xmlns:a16="http://schemas.microsoft.com/office/drawing/2014/main" id="{9E80AA96-07BA-494B-AB38-381D39DD6382}"/>
                </a:ext>
              </a:extLst>
            </p:cNvPr>
            <p:cNvSpPr/>
            <p:nvPr/>
          </p:nvSpPr>
          <p:spPr>
            <a:xfrm rot="16200000" flipV="1">
              <a:off x="6426620" y="1780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79">
              <a:extLst>
                <a:ext uri="{FF2B5EF4-FFF2-40B4-BE49-F238E27FC236}">
                  <a16:creationId xmlns="" xmlns:a16="http://schemas.microsoft.com/office/drawing/2014/main" id="{9083CA97-E3F6-41C0-9581-34BED0E6778E}"/>
                </a:ext>
              </a:extLst>
            </p:cNvPr>
            <p:cNvSpPr/>
            <p:nvPr/>
          </p:nvSpPr>
          <p:spPr>
            <a:xfrm rot="16200000" flipV="1">
              <a:off x="5991716" y="1728643"/>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80">
              <a:extLst>
                <a:ext uri="{FF2B5EF4-FFF2-40B4-BE49-F238E27FC236}">
                  <a16:creationId xmlns="" xmlns:a16="http://schemas.microsoft.com/office/drawing/2014/main" id="{8DE71D28-EF27-42DA-8A33-D15DF20936EF}"/>
                </a:ext>
              </a:extLst>
            </p:cNvPr>
            <p:cNvSpPr/>
            <p:nvPr/>
          </p:nvSpPr>
          <p:spPr>
            <a:xfrm rot="16200000" flipV="1">
              <a:off x="6020813" y="1771632"/>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81">
              <a:extLst>
                <a:ext uri="{FF2B5EF4-FFF2-40B4-BE49-F238E27FC236}">
                  <a16:creationId xmlns="" xmlns:a16="http://schemas.microsoft.com/office/drawing/2014/main" id="{D1D2EE61-2D9F-4C58-8763-5A33D39531F5}"/>
                </a:ext>
              </a:extLst>
            </p:cNvPr>
            <p:cNvSpPr/>
            <p:nvPr/>
          </p:nvSpPr>
          <p:spPr>
            <a:xfrm rot="16200000" flipV="1">
              <a:off x="5971160" y="1688127"/>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182">
              <a:extLst>
                <a:ext uri="{FF2B5EF4-FFF2-40B4-BE49-F238E27FC236}">
                  <a16:creationId xmlns="" xmlns:a16="http://schemas.microsoft.com/office/drawing/2014/main" id="{36849609-3249-4626-BEFF-02DF59DA18DC}"/>
                </a:ext>
              </a:extLst>
            </p:cNvPr>
            <p:cNvSpPr/>
            <p:nvPr/>
          </p:nvSpPr>
          <p:spPr>
            <a:xfrm rot="16200000" flipV="1">
              <a:off x="5946111" y="1640729"/>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99">
              <a:extLst>
                <a:ext uri="{FF2B5EF4-FFF2-40B4-BE49-F238E27FC236}">
                  <a16:creationId xmlns="" xmlns:a16="http://schemas.microsoft.com/office/drawing/2014/main" id="{159FA92C-368B-46B3-AA2A-E2C1150EA993}"/>
                </a:ext>
              </a:extLst>
            </p:cNvPr>
            <p:cNvSpPr/>
            <p:nvPr/>
          </p:nvSpPr>
          <p:spPr>
            <a:xfrm>
              <a:off x="6677274" y="1550543"/>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00">
              <a:extLst>
                <a:ext uri="{FF2B5EF4-FFF2-40B4-BE49-F238E27FC236}">
                  <a16:creationId xmlns="" xmlns:a16="http://schemas.microsoft.com/office/drawing/2014/main" id="{BF1DCF64-078B-4E70-89A6-C812E2BC42EF}"/>
                </a:ext>
              </a:extLst>
            </p:cNvPr>
            <p:cNvSpPr/>
            <p:nvPr/>
          </p:nvSpPr>
          <p:spPr>
            <a:xfrm>
              <a:off x="6715474" y="1632324"/>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101">
              <a:extLst>
                <a:ext uri="{FF2B5EF4-FFF2-40B4-BE49-F238E27FC236}">
                  <a16:creationId xmlns="" xmlns:a16="http://schemas.microsoft.com/office/drawing/2014/main" id="{9615623E-53ED-445D-9CD1-A16144B00265}"/>
                </a:ext>
              </a:extLst>
            </p:cNvPr>
            <p:cNvSpPr/>
            <p:nvPr/>
          </p:nvSpPr>
          <p:spPr>
            <a:xfrm>
              <a:off x="6756260" y="1714082"/>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102">
              <a:extLst>
                <a:ext uri="{FF2B5EF4-FFF2-40B4-BE49-F238E27FC236}">
                  <a16:creationId xmlns="" xmlns:a16="http://schemas.microsoft.com/office/drawing/2014/main" id="{F66BA8E9-372F-4B7C-9A9E-CD176FF1401A}"/>
                </a:ext>
              </a:extLst>
            </p:cNvPr>
            <p:cNvSpPr/>
            <p:nvPr/>
          </p:nvSpPr>
          <p:spPr>
            <a:xfrm>
              <a:off x="6803496" y="1807908"/>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103">
              <a:extLst>
                <a:ext uri="{FF2B5EF4-FFF2-40B4-BE49-F238E27FC236}">
                  <a16:creationId xmlns="" xmlns:a16="http://schemas.microsoft.com/office/drawing/2014/main" id="{5148F1A1-D78C-41CF-BB07-545B976E6F51}"/>
                </a:ext>
              </a:extLst>
            </p:cNvPr>
            <p:cNvSpPr/>
            <p:nvPr/>
          </p:nvSpPr>
          <p:spPr>
            <a:xfrm>
              <a:off x="6844228" y="1892469"/>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14">
              <a:extLst>
                <a:ext uri="{FF2B5EF4-FFF2-40B4-BE49-F238E27FC236}">
                  <a16:creationId xmlns="" xmlns:a16="http://schemas.microsoft.com/office/drawing/2014/main" id="{1692EE02-0766-4B64-A9EE-C71AF0F1822F}"/>
                </a:ext>
              </a:extLst>
            </p:cNvPr>
            <p:cNvSpPr/>
            <p:nvPr/>
          </p:nvSpPr>
          <p:spPr>
            <a:xfrm>
              <a:off x="6885349" y="1974877"/>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115">
              <a:extLst>
                <a:ext uri="{FF2B5EF4-FFF2-40B4-BE49-F238E27FC236}">
                  <a16:creationId xmlns="" xmlns:a16="http://schemas.microsoft.com/office/drawing/2014/main" id="{6AAD8367-01D6-44FA-9A44-54BE2B1F6582}"/>
                </a:ext>
              </a:extLst>
            </p:cNvPr>
            <p:cNvSpPr/>
            <p:nvPr/>
          </p:nvSpPr>
          <p:spPr>
            <a:xfrm>
              <a:off x="6919073" y="2056906"/>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157">
              <a:extLst>
                <a:ext uri="{FF2B5EF4-FFF2-40B4-BE49-F238E27FC236}">
                  <a16:creationId xmlns="" xmlns:a16="http://schemas.microsoft.com/office/drawing/2014/main" id="{78FE545F-1B7C-4893-B495-9CCE5FE042A0}"/>
                </a:ext>
              </a:extLst>
            </p:cNvPr>
            <p:cNvSpPr txBox="1"/>
            <p:nvPr/>
          </p:nvSpPr>
          <p:spPr>
            <a:xfrm>
              <a:off x="5723425" y="2124444"/>
              <a:ext cx="1176304" cy="229587"/>
            </a:xfrm>
            <a:prstGeom prst="rect">
              <a:avLst/>
            </a:prstGeom>
            <a:noFill/>
          </p:spPr>
          <p:txBody>
            <a:bodyPr wrap="square" rtlCol="0">
              <a:spAutoFit/>
            </a:bodyPr>
            <a:lstStyle/>
            <a:p>
              <a:pPr algn="ctr"/>
              <a:r>
                <a:rPr lang="en-US" sz="1050" dirty="0"/>
                <a:t>Regressor</a:t>
              </a:r>
            </a:p>
          </p:txBody>
        </p:sp>
        <p:grpSp>
          <p:nvGrpSpPr>
            <p:cNvPr id="103" name="Group 370">
              <a:extLst>
                <a:ext uri="{FF2B5EF4-FFF2-40B4-BE49-F238E27FC236}">
                  <a16:creationId xmlns="" xmlns:a16="http://schemas.microsoft.com/office/drawing/2014/main" id="{CCD48C49-381F-43BA-97FB-3F31F5051A11}"/>
                </a:ext>
              </a:extLst>
            </p:cNvPr>
            <p:cNvGrpSpPr/>
            <p:nvPr/>
          </p:nvGrpSpPr>
          <p:grpSpPr>
            <a:xfrm>
              <a:off x="7039739" y="1530727"/>
              <a:ext cx="294375" cy="377948"/>
              <a:chOff x="2668322" y="3820856"/>
              <a:chExt cx="760678" cy="976634"/>
            </a:xfrm>
          </p:grpSpPr>
          <p:cxnSp>
            <p:nvCxnSpPr>
              <p:cNvPr id="172" name="Straight Connector 371">
                <a:extLst>
                  <a:ext uri="{FF2B5EF4-FFF2-40B4-BE49-F238E27FC236}">
                    <a16:creationId xmlns="" xmlns:a16="http://schemas.microsoft.com/office/drawing/2014/main" id="{0F03C1B0-06BE-4B3B-A54D-BF69806FA3C9}"/>
                  </a:ext>
                </a:extLst>
              </p:cNvPr>
              <p:cNvCxnSpPr>
                <a:cxnSpLocks/>
              </p:cNvCxnSpPr>
              <p:nvPr/>
            </p:nvCxnSpPr>
            <p:spPr>
              <a:xfrm flipV="1">
                <a:off x="2921794" y="3820856"/>
                <a:ext cx="507206" cy="461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372">
                <a:extLst>
                  <a:ext uri="{FF2B5EF4-FFF2-40B4-BE49-F238E27FC236}">
                    <a16:creationId xmlns="" xmlns:a16="http://schemas.microsoft.com/office/drawing/2014/main" id="{151AA62E-5CA8-44D8-B332-5A999D6B57BF}"/>
                  </a:ext>
                </a:extLst>
              </p:cNvPr>
              <p:cNvCxnSpPr>
                <a:cxnSpLocks/>
              </p:cNvCxnSpPr>
              <p:nvPr/>
            </p:nvCxnSpPr>
            <p:spPr>
              <a:xfrm>
                <a:off x="2934158" y="4106191"/>
                <a:ext cx="464742" cy="3756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4" name="Straight Connector 373">
                <a:extLst>
                  <a:ext uri="{FF2B5EF4-FFF2-40B4-BE49-F238E27FC236}">
                    <a16:creationId xmlns="" xmlns:a16="http://schemas.microsoft.com/office/drawing/2014/main" id="{7EEC03EC-BED8-45A7-A954-FA5C521A2391}"/>
                  </a:ext>
                </a:extLst>
              </p:cNvPr>
              <p:cNvCxnSpPr>
                <a:cxnSpLocks/>
              </p:cNvCxnSpPr>
              <p:nvPr/>
            </p:nvCxnSpPr>
            <p:spPr>
              <a:xfrm>
                <a:off x="2716269" y="4237968"/>
                <a:ext cx="78789" cy="5595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374">
                <a:extLst>
                  <a:ext uri="{FF2B5EF4-FFF2-40B4-BE49-F238E27FC236}">
                    <a16:creationId xmlns="" xmlns:a16="http://schemas.microsoft.com/office/drawing/2014/main" id="{537EA8CB-EF28-4CC3-AE5C-B34BDD7E041A}"/>
                  </a:ext>
                </a:extLst>
              </p:cNvPr>
              <p:cNvCxnSpPr>
                <a:cxnSpLocks/>
              </p:cNvCxnSpPr>
              <p:nvPr/>
            </p:nvCxnSpPr>
            <p:spPr>
              <a:xfrm>
                <a:off x="2671728" y="3894085"/>
                <a:ext cx="132060" cy="31013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375">
                <a:extLst>
                  <a:ext uri="{FF2B5EF4-FFF2-40B4-BE49-F238E27FC236}">
                    <a16:creationId xmlns="" xmlns:a16="http://schemas.microsoft.com/office/drawing/2014/main" id="{93F408E8-4F64-452E-B524-EA6E9746BE7F}"/>
                  </a:ext>
                </a:extLst>
              </p:cNvPr>
              <p:cNvCxnSpPr>
                <a:cxnSpLocks/>
              </p:cNvCxnSpPr>
              <p:nvPr/>
            </p:nvCxnSpPr>
            <p:spPr>
              <a:xfrm>
                <a:off x="2921794" y="3866994"/>
                <a:ext cx="17917" cy="24304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376">
                <a:extLst>
                  <a:ext uri="{FF2B5EF4-FFF2-40B4-BE49-F238E27FC236}">
                    <a16:creationId xmlns="" xmlns:a16="http://schemas.microsoft.com/office/drawing/2014/main" id="{97F452C0-02E3-41F0-B749-2F5DE2230225}"/>
                  </a:ext>
                </a:extLst>
              </p:cNvPr>
              <p:cNvCxnSpPr>
                <a:cxnSpLocks/>
              </p:cNvCxnSpPr>
              <p:nvPr/>
            </p:nvCxnSpPr>
            <p:spPr>
              <a:xfrm flipV="1">
                <a:off x="2717681" y="411718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377">
                <a:extLst>
                  <a:ext uri="{FF2B5EF4-FFF2-40B4-BE49-F238E27FC236}">
                    <a16:creationId xmlns="" xmlns:a16="http://schemas.microsoft.com/office/drawing/2014/main" id="{770F6FDC-5BAC-45F1-84D4-81A1AFB02C89}"/>
                  </a:ext>
                </a:extLst>
              </p:cNvPr>
              <p:cNvCxnSpPr>
                <a:cxnSpLocks/>
              </p:cNvCxnSpPr>
              <p:nvPr/>
            </p:nvCxnSpPr>
            <p:spPr>
              <a:xfrm flipV="1">
                <a:off x="2714613" y="385985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378">
                <a:extLst>
                  <a:ext uri="{FF2B5EF4-FFF2-40B4-BE49-F238E27FC236}">
                    <a16:creationId xmlns="" xmlns:a16="http://schemas.microsoft.com/office/drawing/2014/main" id="{1D8167B7-5482-4974-BE7C-F2784074D41C}"/>
                  </a:ext>
                </a:extLst>
              </p:cNvPr>
              <p:cNvCxnSpPr>
                <a:cxnSpLocks/>
              </p:cNvCxnSpPr>
              <p:nvPr/>
            </p:nvCxnSpPr>
            <p:spPr>
              <a:xfrm flipH="1" flipV="1">
                <a:off x="2710466" y="3983078"/>
                <a:ext cx="5803" cy="2462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379">
                <a:extLst>
                  <a:ext uri="{FF2B5EF4-FFF2-40B4-BE49-F238E27FC236}">
                    <a16:creationId xmlns="" xmlns:a16="http://schemas.microsoft.com/office/drawing/2014/main" id="{65EAEBE8-4A85-40E6-8BA7-011FBA1BE3B4}"/>
                  </a:ext>
                </a:extLst>
              </p:cNvPr>
              <p:cNvCxnSpPr>
                <a:cxnSpLocks/>
              </p:cNvCxnSpPr>
              <p:nvPr/>
            </p:nvCxnSpPr>
            <p:spPr>
              <a:xfrm>
                <a:off x="2671728" y="3894085"/>
                <a:ext cx="259024" cy="21439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1" name="Straight Connector 380">
                <a:extLst>
                  <a:ext uri="{FF2B5EF4-FFF2-40B4-BE49-F238E27FC236}">
                    <a16:creationId xmlns="" xmlns:a16="http://schemas.microsoft.com/office/drawing/2014/main" id="{9704A16E-5184-4504-A516-E7428C43FAF8}"/>
                  </a:ext>
                </a:extLst>
              </p:cNvPr>
              <p:cNvCxnSpPr>
                <a:cxnSpLocks/>
              </p:cNvCxnSpPr>
              <p:nvPr/>
            </p:nvCxnSpPr>
            <p:spPr>
              <a:xfrm flipV="1">
                <a:off x="2668322" y="3866994"/>
                <a:ext cx="253472" cy="291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381">
                <a:extLst>
                  <a:ext uri="{FF2B5EF4-FFF2-40B4-BE49-F238E27FC236}">
                    <a16:creationId xmlns="" xmlns:a16="http://schemas.microsoft.com/office/drawing/2014/main" id="{3FF83826-A6B6-4E91-BD84-5AD79DD94F73}"/>
                  </a:ext>
                </a:extLst>
              </p:cNvPr>
              <p:cNvCxnSpPr>
                <a:cxnSpLocks/>
              </p:cNvCxnSpPr>
              <p:nvPr/>
            </p:nvCxnSpPr>
            <p:spPr>
              <a:xfrm>
                <a:off x="2668322" y="3894085"/>
                <a:ext cx="47947" cy="3510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112" name="Picture 2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673" y="1534416"/>
              <a:ext cx="749129" cy="749129"/>
            </a:xfrm>
            <a:prstGeom prst="rect">
              <a:avLst/>
            </a:prstGeom>
          </p:spPr>
        </p:pic>
        <p:pic>
          <p:nvPicPr>
            <p:cNvPr id="128" name="Picture 2">
              <a:extLst>
                <a:ext uri="{FF2B5EF4-FFF2-40B4-BE49-F238E27FC236}">
                  <a16:creationId xmlns="" xmlns:a16="http://schemas.microsoft.com/office/drawing/2014/main" id="{A5F18808-5DFA-4FFE-B680-38A08782AE1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27907" y1="44000" x2="27907" y2="44000"/>
                        </a14:backgroundRemoval>
                      </a14:imgEffect>
                    </a14:imgLayer>
                  </a14:imgProps>
                </a:ext>
              </a:extLst>
            </a:blip>
            <a:stretch>
              <a:fillRect/>
            </a:stretch>
          </p:blipFill>
          <p:spPr>
            <a:xfrm>
              <a:off x="7232540" y="2311092"/>
              <a:ext cx="122210" cy="142104"/>
            </a:xfrm>
            <a:prstGeom prst="rect">
              <a:avLst/>
            </a:prstGeom>
          </p:spPr>
        </p:pic>
      </p:grpSp>
      <p:grpSp>
        <p:nvGrpSpPr>
          <p:cNvPr id="367" name="组 366"/>
          <p:cNvGrpSpPr/>
          <p:nvPr/>
        </p:nvGrpSpPr>
        <p:grpSpPr>
          <a:xfrm>
            <a:off x="3043787" y="2567252"/>
            <a:ext cx="8537343" cy="1555220"/>
            <a:chOff x="3043787" y="2567252"/>
            <a:chExt cx="8537343" cy="1555220"/>
          </a:xfrm>
        </p:grpSpPr>
        <p:sp>
          <p:nvSpPr>
            <p:cNvPr id="13" name="Rectangle: Rounded Corners 367">
              <a:extLst>
                <a:ext uri="{FF2B5EF4-FFF2-40B4-BE49-F238E27FC236}">
                  <a16:creationId xmlns="" xmlns:a16="http://schemas.microsoft.com/office/drawing/2014/main" id="{C740FE48-249B-44AD-AE94-8B1B075011F0}"/>
                </a:ext>
              </a:extLst>
            </p:cNvPr>
            <p:cNvSpPr/>
            <p:nvPr/>
          </p:nvSpPr>
          <p:spPr>
            <a:xfrm>
              <a:off x="3043787" y="2567252"/>
              <a:ext cx="8537343"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36">
              <a:extLst>
                <a:ext uri="{FF2B5EF4-FFF2-40B4-BE49-F238E27FC236}">
                  <a16:creationId xmlns="" xmlns:a16="http://schemas.microsoft.com/office/drawing/2014/main" id="{D0B20908-1FBD-43E6-88A3-001076958A29}"/>
                </a:ext>
              </a:extLst>
            </p:cNvPr>
            <p:cNvSpPr/>
            <p:nvPr/>
          </p:nvSpPr>
          <p:spPr>
            <a:xfrm>
              <a:off x="8669607" y="3190066"/>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39">
              <a:extLst>
                <a:ext uri="{FF2B5EF4-FFF2-40B4-BE49-F238E27FC236}">
                  <a16:creationId xmlns="" xmlns:a16="http://schemas.microsoft.com/office/drawing/2014/main" id="{E187718B-578D-49C9-A82E-C698D46F9907}"/>
                </a:ext>
              </a:extLst>
            </p:cNvPr>
            <p:cNvSpPr/>
            <p:nvPr/>
          </p:nvSpPr>
          <p:spPr>
            <a:xfrm>
              <a:off x="8710394" y="3271824"/>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140">
              <a:extLst>
                <a:ext uri="{FF2B5EF4-FFF2-40B4-BE49-F238E27FC236}">
                  <a16:creationId xmlns="" xmlns:a16="http://schemas.microsoft.com/office/drawing/2014/main" id="{6CF9FAA4-B234-4C2F-9664-9D1FD9869FD7}"/>
                </a:ext>
              </a:extLst>
            </p:cNvPr>
            <p:cNvSpPr/>
            <p:nvPr/>
          </p:nvSpPr>
          <p:spPr>
            <a:xfrm>
              <a:off x="8757629" y="3365650"/>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141">
              <a:extLst>
                <a:ext uri="{FF2B5EF4-FFF2-40B4-BE49-F238E27FC236}">
                  <a16:creationId xmlns="" xmlns:a16="http://schemas.microsoft.com/office/drawing/2014/main" id="{BDD05735-6925-4F62-8B70-11F288F454BB}"/>
                </a:ext>
              </a:extLst>
            </p:cNvPr>
            <p:cNvSpPr/>
            <p:nvPr/>
          </p:nvSpPr>
          <p:spPr>
            <a:xfrm>
              <a:off x="8798361" y="3450211"/>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42">
              <a:extLst>
                <a:ext uri="{FF2B5EF4-FFF2-40B4-BE49-F238E27FC236}">
                  <a16:creationId xmlns="" xmlns:a16="http://schemas.microsoft.com/office/drawing/2014/main" id="{90A1AFF7-AD0C-4FBC-993D-8792D284B3F0}"/>
                </a:ext>
              </a:extLst>
            </p:cNvPr>
            <p:cNvSpPr/>
            <p:nvPr/>
          </p:nvSpPr>
          <p:spPr>
            <a:xfrm>
              <a:off x="8839482" y="3532619"/>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3">
              <a:extLst>
                <a:ext uri="{FF2B5EF4-FFF2-40B4-BE49-F238E27FC236}">
                  <a16:creationId xmlns="" xmlns:a16="http://schemas.microsoft.com/office/drawing/2014/main" id="{B2FA2B49-7A4A-4C7A-892F-A255FC8D9676}"/>
                </a:ext>
              </a:extLst>
            </p:cNvPr>
            <p:cNvSpPr/>
            <p:nvPr/>
          </p:nvSpPr>
          <p:spPr>
            <a:xfrm>
              <a:off x="8880096" y="3614648"/>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ube 144">
              <a:extLst>
                <a:ext uri="{FF2B5EF4-FFF2-40B4-BE49-F238E27FC236}">
                  <a16:creationId xmlns="" xmlns:a16="http://schemas.microsoft.com/office/drawing/2014/main" id="{54476D96-E4B8-44FF-9676-0433220389C7}"/>
                </a:ext>
              </a:extLst>
            </p:cNvPr>
            <p:cNvSpPr/>
            <p:nvPr/>
          </p:nvSpPr>
          <p:spPr>
            <a:xfrm flipH="1">
              <a:off x="9019315" y="3286196"/>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ube 150">
              <a:extLst>
                <a:ext uri="{FF2B5EF4-FFF2-40B4-BE49-F238E27FC236}">
                  <a16:creationId xmlns="" xmlns:a16="http://schemas.microsoft.com/office/drawing/2014/main" id="{12CBCAB3-17D2-4B1D-AC35-763B1A93EC58}"/>
                </a:ext>
              </a:extLst>
            </p:cNvPr>
            <p:cNvSpPr/>
            <p:nvPr/>
          </p:nvSpPr>
          <p:spPr>
            <a:xfrm flipH="1">
              <a:off x="9172676" y="3247077"/>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ube 151">
              <a:extLst>
                <a:ext uri="{FF2B5EF4-FFF2-40B4-BE49-F238E27FC236}">
                  <a16:creationId xmlns="" xmlns:a16="http://schemas.microsoft.com/office/drawing/2014/main" id="{141A1828-0608-4FE5-A871-AB4FD6378A85}"/>
                </a:ext>
              </a:extLst>
            </p:cNvPr>
            <p:cNvSpPr/>
            <p:nvPr/>
          </p:nvSpPr>
          <p:spPr>
            <a:xfrm flipH="1">
              <a:off x="9364404" y="3187071"/>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ube 152">
              <a:extLst>
                <a:ext uri="{FF2B5EF4-FFF2-40B4-BE49-F238E27FC236}">
                  <a16:creationId xmlns="" xmlns:a16="http://schemas.microsoft.com/office/drawing/2014/main" id="{7BE0B1C8-C895-409C-B2FD-C1D34F6F00D0}"/>
                </a:ext>
              </a:extLst>
            </p:cNvPr>
            <p:cNvSpPr/>
            <p:nvPr/>
          </p:nvSpPr>
          <p:spPr>
            <a:xfrm flipH="1">
              <a:off x="7801987" y="3176404"/>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ube 153">
              <a:extLst>
                <a:ext uri="{FF2B5EF4-FFF2-40B4-BE49-F238E27FC236}">
                  <a16:creationId xmlns="" xmlns:a16="http://schemas.microsoft.com/office/drawing/2014/main" id="{B9877FEB-4A38-496D-B58C-FB921EBBE8AB}"/>
                </a:ext>
              </a:extLst>
            </p:cNvPr>
            <p:cNvSpPr/>
            <p:nvPr/>
          </p:nvSpPr>
          <p:spPr>
            <a:xfrm flipH="1">
              <a:off x="8074348" y="3232000"/>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ube 154">
              <a:extLst>
                <a:ext uri="{FF2B5EF4-FFF2-40B4-BE49-F238E27FC236}">
                  <a16:creationId xmlns="" xmlns:a16="http://schemas.microsoft.com/office/drawing/2014/main" id="{DEA32CCA-96A0-467F-915D-EBA318D3BA60}"/>
                </a:ext>
              </a:extLst>
            </p:cNvPr>
            <p:cNvSpPr/>
            <p:nvPr/>
          </p:nvSpPr>
          <p:spPr>
            <a:xfrm flipH="1">
              <a:off x="8295868" y="3272049"/>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165">
              <a:extLst>
                <a:ext uri="{FF2B5EF4-FFF2-40B4-BE49-F238E27FC236}">
                  <a16:creationId xmlns="" xmlns:a16="http://schemas.microsoft.com/office/drawing/2014/main" id="{3AD69041-180C-434B-9399-03AFEAAFD593}"/>
                </a:ext>
              </a:extLst>
            </p:cNvPr>
            <p:cNvSpPr txBox="1"/>
            <p:nvPr/>
          </p:nvSpPr>
          <p:spPr>
            <a:xfrm>
              <a:off x="8855601" y="3594354"/>
              <a:ext cx="1077791" cy="229587"/>
            </a:xfrm>
            <a:prstGeom prst="rect">
              <a:avLst/>
            </a:prstGeom>
            <a:noFill/>
          </p:spPr>
          <p:txBody>
            <a:bodyPr wrap="square" rtlCol="0">
              <a:spAutoFit/>
            </a:bodyPr>
            <a:lstStyle/>
            <a:p>
              <a:pPr algn="ctr"/>
              <a:r>
                <a:rPr lang="en-US" sz="1050" dirty="0"/>
                <a:t>3D Decoder</a:t>
              </a:r>
            </a:p>
          </p:txBody>
        </p:sp>
        <p:sp>
          <p:nvSpPr>
            <p:cNvPr id="99" name="Double Brace 343">
              <a:extLst>
                <a:ext uri="{FF2B5EF4-FFF2-40B4-BE49-F238E27FC236}">
                  <a16:creationId xmlns="" xmlns:a16="http://schemas.microsoft.com/office/drawing/2014/main" id="{81C04B9D-07F5-42B7-A28D-A61225F53B1B}"/>
                </a:ext>
              </a:extLst>
            </p:cNvPr>
            <p:cNvSpPr/>
            <p:nvPr/>
          </p:nvSpPr>
          <p:spPr>
            <a:xfrm>
              <a:off x="3681133" y="2779382"/>
              <a:ext cx="3869353"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0" name="Connector: Elbow 344">
              <a:extLst>
                <a:ext uri="{FF2B5EF4-FFF2-40B4-BE49-F238E27FC236}">
                  <a16:creationId xmlns="" xmlns:a16="http://schemas.microsoft.com/office/drawing/2014/main" id="{CD236BE2-44F5-49E5-83B5-9F751CDB23CD}"/>
                </a:ext>
              </a:extLst>
            </p:cNvPr>
            <p:cNvCxnSpPr>
              <a:cxnSpLocks/>
              <a:stCxn id="158" idx="1"/>
              <a:endCxn id="102" idx="0"/>
            </p:cNvCxnSpPr>
            <p:nvPr/>
          </p:nvCxnSpPr>
          <p:spPr>
            <a:xfrm rot="16200000" flipH="1">
              <a:off x="7050016" y="287239"/>
              <a:ext cx="365527" cy="5597049"/>
            </a:xfrm>
            <a:prstGeom prst="bentConnector3">
              <a:avLst>
                <a:gd name="adj1" fmla="val -56547"/>
              </a:avLst>
            </a:prstGeom>
            <a:ln w="22225">
              <a:solidFill>
                <a:schemeClr val="accent5">
                  <a:alpha val="7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1" name="Straight Arrow Connector 345">
              <a:extLst>
                <a:ext uri="{FF2B5EF4-FFF2-40B4-BE49-F238E27FC236}">
                  <a16:creationId xmlns="" xmlns:a16="http://schemas.microsoft.com/office/drawing/2014/main" id="{6A87E90F-750A-4938-B825-762F4B080972}"/>
                </a:ext>
              </a:extLst>
            </p:cNvPr>
            <p:cNvCxnSpPr>
              <a:cxnSpLocks/>
            </p:cNvCxnSpPr>
            <p:nvPr/>
          </p:nvCxnSpPr>
          <p:spPr>
            <a:xfrm>
              <a:off x="9775177" y="3378953"/>
              <a:ext cx="526208" cy="3921"/>
            </a:xfrm>
            <a:prstGeom prst="straightConnector1">
              <a:avLst/>
            </a:prstGeom>
            <a:ln w="22225">
              <a:solidFill>
                <a:schemeClr val="accent5">
                  <a:alpha val="7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Oval 346">
              <a:extLst>
                <a:ext uri="{FF2B5EF4-FFF2-40B4-BE49-F238E27FC236}">
                  <a16:creationId xmlns="" xmlns:a16="http://schemas.microsoft.com/office/drawing/2014/main" id="{C40DEE74-0891-4064-B4FB-0D74FB8DFB2E}"/>
                </a:ext>
              </a:extLst>
            </p:cNvPr>
            <p:cNvSpPr/>
            <p:nvPr/>
          </p:nvSpPr>
          <p:spPr>
            <a:xfrm>
              <a:off x="9925741" y="3268528"/>
              <a:ext cx="211127" cy="211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grpSp>
          <p:nvGrpSpPr>
            <p:cNvPr id="104" name="Group 12"/>
            <p:cNvGrpSpPr/>
            <p:nvPr/>
          </p:nvGrpSpPr>
          <p:grpSpPr>
            <a:xfrm>
              <a:off x="4724521" y="2903000"/>
              <a:ext cx="933280" cy="924307"/>
              <a:chOff x="1295840" y="4882393"/>
              <a:chExt cx="1032179" cy="1022255"/>
            </a:xfrm>
          </p:grpSpPr>
          <p:sp>
            <p:nvSpPr>
              <p:cNvPr id="167"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8"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9" name="Picture 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170"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1"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5" name="Group 19"/>
            <p:cNvGrpSpPr/>
            <p:nvPr/>
          </p:nvGrpSpPr>
          <p:grpSpPr>
            <a:xfrm>
              <a:off x="5579271" y="2903000"/>
              <a:ext cx="982500" cy="924307"/>
              <a:chOff x="2134488" y="4882393"/>
              <a:chExt cx="1086615" cy="1022255"/>
            </a:xfrm>
          </p:grpSpPr>
          <p:sp>
            <p:nvSpPr>
              <p:cNvPr id="160"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1" name="Group 18"/>
              <p:cNvGrpSpPr/>
              <p:nvPr/>
            </p:nvGrpSpPr>
            <p:grpSpPr>
              <a:xfrm>
                <a:off x="2134488" y="4882393"/>
                <a:ext cx="1086615" cy="1022255"/>
                <a:chOff x="2134488" y="4882393"/>
                <a:chExt cx="1086615" cy="1022255"/>
              </a:xfrm>
            </p:grpSpPr>
            <p:sp>
              <p:nvSpPr>
                <p:cNvPr id="162"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3" name="Group 17"/>
                <p:cNvGrpSpPr/>
                <p:nvPr/>
              </p:nvGrpSpPr>
              <p:grpSpPr>
                <a:xfrm>
                  <a:off x="2134488" y="4882393"/>
                  <a:ext cx="1086615" cy="1022253"/>
                  <a:chOff x="2134488" y="4882393"/>
                  <a:chExt cx="1086615" cy="1022253"/>
                </a:xfrm>
              </p:grpSpPr>
              <p:pic>
                <p:nvPicPr>
                  <p:cNvPr id="164"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165"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6"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106" name="Group 22"/>
            <p:cNvGrpSpPr/>
            <p:nvPr/>
          </p:nvGrpSpPr>
          <p:grpSpPr>
            <a:xfrm>
              <a:off x="3863215" y="2903000"/>
              <a:ext cx="910845" cy="924307"/>
              <a:chOff x="449942" y="4882393"/>
              <a:chExt cx="1007367" cy="1022255"/>
            </a:xfrm>
          </p:grpSpPr>
          <p:sp>
            <p:nvSpPr>
              <p:cNvPr id="155"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7" name="Picture 2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158"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9"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7" name="Group 23"/>
            <p:cNvGrpSpPr/>
            <p:nvPr/>
          </p:nvGrpSpPr>
          <p:grpSpPr>
            <a:xfrm>
              <a:off x="6422579" y="2904015"/>
              <a:ext cx="915711" cy="924307"/>
              <a:chOff x="2960480" y="4883515"/>
              <a:chExt cx="1012749" cy="1022255"/>
            </a:xfrm>
          </p:grpSpPr>
          <p:sp>
            <p:nvSpPr>
              <p:cNvPr id="150"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1"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2" name="Picture 2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153"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9" name="Group 25"/>
            <p:cNvGrpSpPr/>
            <p:nvPr/>
          </p:nvGrpSpPr>
          <p:grpSpPr>
            <a:xfrm>
              <a:off x="10380346" y="2920721"/>
              <a:ext cx="903609" cy="924307"/>
              <a:chOff x="7345630" y="4901991"/>
              <a:chExt cx="999364" cy="1022255"/>
            </a:xfrm>
          </p:grpSpPr>
          <p:sp>
            <p:nvSpPr>
              <p:cNvPr id="140" name="Parallelogram 239">
                <a:extLst>
                  <a:ext uri="{FF2B5EF4-FFF2-40B4-BE49-F238E27FC236}">
                    <a16:creationId xmlns="" xmlns:a16="http://schemas.microsoft.com/office/drawing/2014/main" id="{46AB2DA2-CBDF-4490-8023-D43787864F1A}"/>
                  </a:ext>
                </a:extLst>
              </p:cNvPr>
              <p:cNvSpPr/>
              <p:nvPr/>
            </p:nvSpPr>
            <p:spPr>
              <a:xfrm>
                <a:off x="7345630" y="5573478"/>
                <a:ext cx="999364"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1" name="Parallelogram 240">
                <a:extLst>
                  <a:ext uri="{FF2B5EF4-FFF2-40B4-BE49-F238E27FC236}">
                    <a16:creationId xmlns="" xmlns:a16="http://schemas.microsoft.com/office/drawing/2014/main" id="{5B7105AB-0C2B-44BB-A47C-DE6F91DFC842}"/>
                  </a:ext>
                </a:extLst>
              </p:cNvPr>
              <p:cNvSpPr/>
              <p:nvPr/>
            </p:nvSpPr>
            <p:spPr>
              <a:xfrm rot="5400000" flipV="1">
                <a:off x="6954128" y="5293503"/>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2"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l="23197" t="25536" r="23552" b="19774"/>
              <a:stretch/>
            </p:blipFill>
            <p:spPr>
              <a:xfrm>
                <a:off x="7441015" y="5065729"/>
                <a:ext cx="746149" cy="719394"/>
              </a:xfrm>
              <a:prstGeom prst="rect">
                <a:avLst/>
              </a:prstGeom>
            </p:spPr>
          </p:pic>
          <p:sp>
            <p:nvSpPr>
              <p:cNvPr id="143" name="Parallelogram 241">
                <a:extLst>
                  <a:ext uri="{FF2B5EF4-FFF2-40B4-BE49-F238E27FC236}">
                    <a16:creationId xmlns="" xmlns:a16="http://schemas.microsoft.com/office/drawing/2014/main" id="{50F88526-4127-41B1-9286-E98B7EB1662B}"/>
                  </a:ext>
                </a:extLst>
              </p:cNvPr>
              <p:cNvSpPr/>
              <p:nvPr/>
            </p:nvSpPr>
            <p:spPr>
              <a:xfrm>
                <a:off x="7345630" y="4901991"/>
                <a:ext cx="999363"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4" name="Parallelogram 242">
                <a:extLst>
                  <a:ext uri="{FF2B5EF4-FFF2-40B4-BE49-F238E27FC236}">
                    <a16:creationId xmlns="" xmlns:a16="http://schemas.microsoft.com/office/drawing/2014/main" id="{BE790103-21EF-45E6-A39C-5CE541770580}"/>
                  </a:ext>
                </a:extLst>
              </p:cNvPr>
              <p:cNvSpPr/>
              <p:nvPr/>
            </p:nvSpPr>
            <p:spPr>
              <a:xfrm rot="5400000" flipV="1">
                <a:off x="7707179" y="5293497"/>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15" name="TextBox 174">
              <a:extLst>
                <a:ext uri="{FF2B5EF4-FFF2-40B4-BE49-F238E27FC236}">
                  <a16:creationId xmlns="" xmlns:a16="http://schemas.microsoft.com/office/drawing/2014/main" id="{FF4A411D-CDAF-4C3C-AF44-67354FC0F0BE}"/>
                </a:ext>
              </a:extLst>
            </p:cNvPr>
            <p:cNvSpPr txBox="1"/>
            <p:nvPr/>
          </p:nvSpPr>
          <p:spPr>
            <a:xfrm>
              <a:off x="7598242" y="3601610"/>
              <a:ext cx="1077791" cy="229587"/>
            </a:xfrm>
            <a:prstGeom prst="rect">
              <a:avLst/>
            </a:prstGeom>
            <a:noFill/>
          </p:spPr>
          <p:txBody>
            <a:bodyPr wrap="square" rtlCol="0">
              <a:spAutoFit/>
            </a:bodyPr>
            <a:lstStyle/>
            <a:p>
              <a:pPr algn="ctr"/>
              <a:r>
                <a:rPr lang="en-US" sz="1050" dirty="0"/>
                <a:t>3D Encoder</a:t>
              </a:r>
            </a:p>
          </p:txBody>
        </p:sp>
        <p:pic>
          <p:nvPicPr>
            <p:cNvPr id="121"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6449883" y="3847350"/>
              <a:ext cx="764518" cy="213156"/>
            </a:xfrm>
            <a:prstGeom prst="rect">
              <a:avLst/>
            </a:prstGeom>
          </p:spPr>
        </p:pic>
        <p:pic>
          <p:nvPicPr>
            <p:cNvPr id="122"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5624422" y="3848145"/>
              <a:ext cx="730413" cy="213156"/>
            </a:xfrm>
            <a:prstGeom prst="rect">
              <a:avLst/>
            </a:prstGeom>
          </p:spPr>
        </p:pic>
        <p:pic>
          <p:nvPicPr>
            <p:cNvPr id="126"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167182" y="3867393"/>
              <a:ext cx="156314" cy="156314"/>
            </a:xfrm>
            <a:prstGeom prst="rect">
              <a:avLst/>
            </a:prstGeom>
          </p:spPr>
        </p:pic>
        <p:pic>
          <p:nvPicPr>
            <p:cNvPr id="127"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947741" y="3861139"/>
              <a:ext cx="167683" cy="164841"/>
            </a:xfrm>
            <a:prstGeom prst="rect">
              <a:avLst/>
            </a:prstGeom>
          </p:spPr>
        </p:pic>
        <p:sp>
          <p:nvSpPr>
            <p:cNvPr id="129" name="Oval 136">
              <a:extLst>
                <a:ext uri="{FF2B5EF4-FFF2-40B4-BE49-F238E27FC236}">
                  <a16:creationId xmlns="" xmlns:a16="http://schemas.microsoft.com/office/drawing/2014/main" id="{D0B20908-1FBD-43E6-88A3-001076958A29}"/>
                </a:ext>
              </a:extLst>
            </p:cNvPr>
            <p:cNvSpPr/>
            <p:nvPr/>
          </p:nvSpPr>
          <p:spPr>
            <a:xfrm>
              <a:off x="8625451" y="3103245"/>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标题 1"/>
          <p:cNvSpPr>
            <a:spLocks noGrp="1"/>
          </p:cNvSpPr>
          <p:nvPr>
            <p:ph type="title"/>
          </p:nvPr>
        </p:nvSpPr>
        <p:spPr/>
        <p:txBody>
          <a:bodyPr/>
          <a:lstStyle/>
          <a:p>
            <a:r>
              <a:rPr kumimoji="1" lang="en-US" altLang="zh-CN" dirty="0" smtClean="0">
                <a:latin typeface="Calibri" charset="0"/>
                <a:ea typeface="Calibri" charset="0"/>
                <a:cs typeface="Calibri" charset="0"/>
              </a:rPr>
              <a:t>Components</a:t>
            </a:r>
            <a:endParaRPr kumimoji="1" lang="zh-CN" altLang="en-US" dirty="0">
              <a:latin typeface="Calibri" charset="0"/>
              <a:ea typeface="Calibri" charset="0"/>
              <a:cs typeface="Calibri" charset="0"/>
            </a:endParaRPr>
          </a:p>
        </p:txBody>
      </p:sp>
      <p:grpSp>
        <p:nvGrpSpPr>
          <p:cNvPr id="552" name="组 551"/>
          <p:cNvGrpSpPr>
            <a:grpSpLocks noChangeAspect="1"/>
          </p:cNvGrpSpPr>
          <p:nvPr/>
        </p:nvGrpSpPr>
        <p:grpSpPr>
          <a:xfrm>
            <a:off x="4164960" y="1818363"/>
            <a:ext cx="5637745" cy="3924855"/>
            <a:chOff x="731626" y="2554320"/>
            <a:chExt cx="2255098" cy="1569942"/>
          </a:xfrm>
        </p:grpSpPr>
        <p:sp>
          <p:nvSpPr>
            <p:cNvPr id="553"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F4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4" name="Group 6">
              <a:extLst>
                <a:ext uri="{FF2B5EF4-FFF2-40B4-BE49-F238E27FC236}">
                  <a16:creationId xmlns="" xmlns:a16="http://schemas.microsoft.com/office/drawing/2014/main" id="{8E814918-E18D-48F6-87A3-B4713CC3959B}"/>
                </a:ext>
              </a:extLst>
            </p:cNvPr>
            <p:cNvGrpSpPr/>
            <p:nvPr/>
          </p:nvGrpSpPr>
          <p:grpSpPr>
            <a:xfrm>
              <a:off x="1319602" y="2740814"/>
              <a:ext cx="1358481" cy="1098060"/>
              <a:chOff x="8980865" y="3166085"/>
              <a:chExt cx="2483383" cy="2007315"/>
            </a:xfrm>
          </p:grpSpPr>
          <p:grpSp>
            <p:nvGrpSpPr>
              <p:cNvPr id="556" name="Group 213"/>
              <p:cNvGrpSpPr/>
              <p:nvPr/>
            </p:nvGrpSpPr>
            <p:grpSpPr>
              <a:xfrm>
                <a:off x="9773500" y="3443925"/>
                <a:ext cx="1690748" cy="1729475"/>
                <a:chOff x="1295840" y="4882393"/>
                <a:chExt cx="999364" cy="1022255"/>
              </a:xfrm>
            </p:grpSpPr>
            <p:sp>
              <p:nvSpPr>
                <p:cNvPr id="558"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9"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0"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1"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557" name="Pictur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80865" y="3166085"/>
                <a:ext cx="448462" cy="448462"/>
              </a:xfrm>
              <a:prstGeom prst="rect">
                <a:avLst/>
              </a:prstGeom>
              <a:scene3d>
                <a:camera prst="isometricRightUp">
                  <a:rot lat="2700000" lon="18899998" rev="0"/>
                </a:camera>
                <a:lightRig rig="threePt" dir="t"/>
              </a:scene3d>
            </p:spPr>
          </p:pic>
        </p:grpSp>
        <p:pic>
          <p:nvPicPr>
            <p:cNvPr id="555"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2007218" y="3861139"/>
              <a:ext cx="167683" cy="164841"/>
            </a:xfrm>
            <a:prstGeom prst="rect">
              <a:avLst/>
            </a:prstGeom>
          </p:spPr>
        </p:pic>
      </p:grpSp>
      <p:pic>
        <p:nvPicPr>
          <p:cNvPr id="562" name="Picture 2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6587596" y="2885495"/>
            <a:ext cx="2671351" cy="2230316"/>
          </a:xfrm>
          <a:prstGeom prst="rect">
            <a:avLst/>
          </a:prstGeom>
        </p:spPr>
      </p:pic>
      <p:pic>
        <p:nvPicPr>
          <p:cNvPr id="563" name="图片 56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6601730" y="2821777"/>
            <a:ext cx="2671352" cy="2230316"/>
          </a:xfrm>
          <a:custGeom>
            <a:avLst/>
            <a:gdLst>
              <a:gd name="connsiteX0" fmla="*/ 399192 w 2428502"/>
              <a:gd name="connsiteY0" fmla="*/ 0 h 2027560"/>
              <a:gd name="connsiteX1" fmla="*/ 1773185 w 2428502"/>
              <a:gd name="connsiteY1" fmla="*/ 1596468 h 2027560"/>
              <a:gd name="connsiteX2" fmla="*/ 1846547 w 2428502"/>
              <a:gd name="connsiteY2" fmla="*/ 1533329 h 2027560"/>
              <a:gd name="connsiteX3" fmla="*/ 2199538 w 2428502"/>
              <a:gd name="connsiteY3" fmla="*/ 1941971 h 2027560"/>
              <a:gd name="connsiteX4" fmla="*/ 2428502 w 2428502"/>
              <a:gd name="connsiteY4" fmla="*/ 1744189 h 2027560"/>
              <a:gd name="connsiteX5" fmla="*/ 2428501 w 2428502"/>
              <a:gd name="connsiteY5" fmla="*/ 2027560 h 2027560"/>
              <a:gd name="connsiteX6" fmla="*/ 0 w 2428502"/>
              <a:gd name="connsiteY6" fmla="*/ 2027560 h 2027560"/>
              <a:gd name="connsiteX7" fmla="*/ 0 w 2428502"/>
              <a:gd name="connsiteY7" fmla="*/ 0 h 2027560"/>
              <a:gd name="connsiteX8" fmla="*/ 2428501 w 2428502"/>
              <a:gd name="connsiteY8" fmla="*/ 0 h 2027560"/>
              <a:gd name="connsiteX9" fmla="*/ 2428501 w 2428502"/>
              <a:gd name="connsiteY9" fmla="*/ 20218 h 2027560"/>
              <a:gd name="connsiteX10" fmla="*/ 2411036 w 2428502"/>
              <a:gd name="connsiteY10" fmla="*/ 0 h 20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502" h="2027560">
                <a:moveTo>
                  <a:pt x="399192" y="0"/>
                </a:moveTo>
                <a:lnTo>
                  <a:pt x="1773185" y="1596468"/>
                </a:lnTo>
                <a:lnTo>
                  <a:pt x="1846547" y="1533329"/>
                </a:lnTo>
                <a:lnTo>
                  <a:pt x="2199538" y="1941971"/>
                </a:lnTo>
                <a:lnTo>
                  <a:pt x="2428502" y="1744189"/>
                </a:lnTo>
                <a:lnTo>
                  <a:pt x="2428501" y="2027560"/>
                </a:lnTo>
                <a:lnTo>
                  <a:pt x="0" y="2027560"/>
                </a:lnTo>
                <a:lnTo>
                  <a:pt x="0" y="0"/>
                </a:lnTo>
                <a:close/>
                <a:moveTo>
                  <a:pt x="2428501" y="0"/>
                </a:moveTo>
                <a:lnTo>
                  <a:pt x="2428501" y="20218"/>
                </a:lnTo>
                <a:lnTo>
                  <a:pt x="2411036" y="0"/>
                </a:lnTo>
                <a:close/>
              </a:path>
            </a:pathLst>
          </a:custGeom>
        </p:spPr>
      </p:pic>
      <p:grpSp>
        <p:nvGrpSpPr>
          <p:cNvPr id="564" name="组 563"/>
          <p:cNvGrpSpPr>
            <a:grpSpLocks noChangeAspect="1"/>
          </p:cNvGrpSpPr>
          <p:nvPr/>
        </p:nvGrpSpPr>
        <p:grpSpPr>
          <a:xfrm>
            <a:off x="731626" y="2554320"/>
            <a:ext cx="2255098" cy="1569942"/>
            <a:chOff x="731626" y="2554320"/>
            <a:chExt cx="2255098" cy="1569942"/>
          </a:xfrm>
        </p:grpSpPr>
        <p:sp>
          <p:nvSpPr>
            <p:cNvPr id="565"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6"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568" name="Group 213"/>
              <p:cNvGrpSpPr/>
              <p:nvPr/>
            </p:nvGrpSpPr>
            <p:grpSpPr>
              <a:xfrm>
                <a:off x="9773500" y="3443925"/>
                <a:ext cx="1746265" cy="1729475"/>
                <a:chOff x="1295840" y="4882393"/>
                <a:chExt cx="1032179" cy="1022255"/>
              </a:xfrm>
            </p:grpSpPr>
            <p:sp>
              <p:nvSpPr>
                <p:cNvPr id="573"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4"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75" name="Picture 2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576"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7"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569"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0"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1"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572" name="Pictur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17597" y="3170641"/>
                <a:ext cx="443076" cy="443075"/>
              </a:xfrm>
              <a:prstGeom prst="rect">
                <a:avLst/>
              </a:prstGeom>
              <a:scene3d>
                <a:camera prst="isometricRightUp">
                  <a:rot lat="2700000" lon="18899998" rev="0"/>
                </a:camera>
                <a:lightRig rig="threePt" dir="t"/>
              </a:scene3d>
            </p:spPr>
          </p:pic>
        </p:grpSp>
        <p:pic>
          <p:nvPicPr>
            <p:cNvPr id="567"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579" name="组 578"/>
          <p:cNvGrpSpPr/>
          <p:nvPr/>
        </p:nvGrpSpPr>
        <p:grpSpPr>
          <a:xfrm rot="513280">
            <a:off x="1415485" y="-261993"/>
            <a:ext cx="6957100" cy="4469976"/>
            <a:chOff x="2583889" y="610782"/>
            <a:chExt cx="5237217" cy="3048375"/>
          </a:xfrm>
        </p:grpSpPr>
        <p:cxnSp>
          <p:nvCxnSpPr>
            <p:cNvPr id="580" name="Straight Connector 353">
              <a:extLst>
                <a:ext uri="{FF2B5EF4-FFF2-40B4-BE49-F238E27FC236}">
                  <a16:creationId xmlns="" xmlns:a16="http://schemas.microsoft.com/office/drawing/2014/main" id="{FA26FD95-71C6-4E91-AF49-452A21C27A11}"/>
                </a:ext>
              </a:extLst>
            </p:cNvPr>
            <p:cNvCxnSpPr>
              <a:cxnSpLocks/>
            </p:cNvCxnSpPr>
            <p:nvPr/>
          </p:nvCxnSpPr>
          <p:spPr>
            <a:xfrm>
              <a:off x="5157783" y="2121848"/>
              <a:ext cx="2663323" cy="1537309"/>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81" name="Straight Connector 353">
              <a:extLst>
                <a:ext uri="{FF2B5EF4-FFF2-40B4-BE49-F238E27FC236}">
                  <a16:creationId xmlns="" xmlns:a16="http://schemas.microsoft.com/office/drawing/2014/main" id="{FA26FD95-71C6-4E91-AF49-452A21C27A11}"/>
                </a:ext>
              </a:extLst>
            </p:cNvPr>
            <p:cNvCxnSpPr>
              <a:cxnSpLocks/>
            </p:cNvCxnSpPr>
            <p:nvPr/>
          </p:nvCxnSpPr>
          <p:spPr>
            <a:xfrm>
              <a:off x="2583889" y="610782"/>
              <a:ext cx="2663323" cy="1537309"/>
            </a:xfrm>
            <a:prstGeom prst="line">
              <a:avLst/>
            </a:prstGeom>
            <a:ln w="15240">
              <a:solidFill>
                <a:schemeClr val="tx1">
                  <a:alpha val="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578" name="Straight Connector 354">
            <a:extLst>
              <a:ext uri="{FF2B5EF4-FFF2-40B4-BE49-F238E27FC236}">
                <a16:creationId xmlns="" xmlns:a16="http://schemas.microsoft.com/office/drawing/2014/main" id="{E77FF3BC-BEEA-4377-94A7-DE45AEC43F43}"/>
              </a:ext>
            </a:extLst>
          </p:cNvPr>
          <p:cNvCxnSpPr>
            <a:cxnSpLocks/>
          </p:cNvCxnSpPr>
          <p:nvPr/>
        </p:nvCxnSpPr>
        <p:spPr>
          <a:xfrm>
            <a:off x="4835888" y="1943177"/>
            <a:ext cx="2436530" cy="2092591"/>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582" name="组 581"/>
          <p:cNvGrpSpPr/>
          <p:nvPr/>
        </p:nvGrpSpPr>
        <p:grpSpPr>
          <a:xfrm>
            <a:off x="2136462" y="-39507"/>
            <a:ext cx="5851152" cy="3975074"/>
            <a:chOff x="2583889" y="610782"/>
            <a:chExt cx="4955313" cy="3060428"/>
          </a:xfrm>
        </p:grpSpPr>
        <p:cxnSp>
          <p:nvCxnSpPr>
            <p:cNvPr id="583" name="Straight Connector 353">
              <a:extLst>
                <a:ext uri="{FF2B5EF4-FFF2-40B4-BE49-F238E27FC236}">
                  <a16:creationId xmlns="" xmlns:a16="http://schemas.microsoft.com/office/drawing/2014/main" id="{FA26FD95-71C6-4E91-AF49-452A21C27A11}"/>
                </a:ext>
              </a:extLst>
            </p:cNvPr>
            <p:cNvCxnSpPr>
              <a:cxnSpLocks/>
            </p:cNvCxnSpPr>
            <p:nvPr/>
          </p:nvCxnSpPr>
          <p:spPr>
            <a:xfrm>
              <a:off x="4875879" y="2133901"/>
              <a:ext cx="2663323" cy="1537309"/>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84" name="Straight Connector 353">
              <a:extLst>
                <a:ext uri="{FF2B5EF4-FFF2-40B4-BE49-F238E27FC236}">
                  <a16:creationId xmlns="" xmlns:a16="http://schemas.microsoft.com/office/drawing/2014/main" id="{FA26FD95-71C6-4E91-AF49-452A21C27A11}"/>
                </a:ext>
              </a:extLst>
            </p:cNvPr>
            <p:cNvCxnSpPr>
              <a:cxnSpLocks/>
            </p:cNvCxnSpPr>
            <p:nvPr/>
          </p:nvCxnSpPr>
          <p:spPr>
            <a:xfrm>
              <a:off x="2583889" y="610782"/>
              <a:ext cx="2663323" cy="1537309"/>
            </a:xfrm>
            <a:prstGeom prst="line">
              <a:avLst/>
            </a:prstGeom>
            <a:ln w="15240">
              <a:solidFill>
                <a:schemeClr val="tx1">
                  <a:alpha val="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585" name="图片 584"/>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6587596" y="2885495"/>
            <a:ext cx="2671351" cy="2230316"/>
          </a:xfrm>
          <a:custGeom>
            <a:avLst/>
            <a:gdLst>
              <a:gd name="connsiteX0" fmla="*/ 2671351 w 2671351"/>
              <a:gd name="connsiteY0" fmla="*/ 1553680 h 2230316"/>
              <a:gd name="connsiteX1" fmla="*/ 2671351 w 2671351"/>
              <a:gd name="connsiteY1" fmla="*/ 2230316 h 2230316"/>
              <a:gd name="connsiteX2" fmla="*/ 1585549 w 2671351"/>
              <a:gd name="connsiteY2" fmla="*/ 2230316 h 2230316"/>
              <a:gd name="connsiteX3" fmla="*/ 21410 w 2671351"/>
              <a:gd name="connsiteY3" fmla="*/ 0 h 2230316"/>
              <a:gd name="connsiteX4" fmla="*/ 0 w 2671351"/>
              <a:gd name="connsiteY4" fmla="*/ 13342 h 2230316"/>
              <a:gd name="connsiteX5" fmla="*/ 0 w 2671351"/>
              <a:gd name="connsiteY5" fmla="*/ 0 h 2230316"/>
              <a:gd name="connsiteX6" fmla="*/ 197145 w 2671351"/>
              <a:gd name="connsiteY6" fmla="*/ 0 h 2230316"/>
              <a:gd name="connsiteX7" fmla="*/ 157989 w 2671351"/>
              <a:gd name="connsiteY7" fmla="*/ 24401 h 2230316"/>
              <a:gd name="connsiteX8" fmla="*/ 1532643 w 2671351"/>
              <a:gd name="connsiteY8" fmla="*/ 2230316 h 2230316"/>
              <a:gd name="connsiteX9" fmla="*/ 1409815 w 2671351"/>
              <a:gd name="connsiteY9" fmla="*/ 2230316 h 2230316"/>
              <a:gd name="connsiteX10" fmla="*/ 1460114 w 2671351"/>
              <a:gd name="connsiteY10" fmla="*/ 2198971 h 2230316"/>
              <a:gd name="connsiteX11" fmla="*/ 89787 w 2671351"/>
              <a:gd name="connsiteY11" fmla="*/ 0 h 2230316"/>
              <a:gd name="connsiteX12" fmla="*/ 2671351 w 2671351"/>
              <a:gd name="connsiteY12" fmla="*/ 0 h 2230316"/>
              <a:gd name="connsiteX13" fmla="*/ 2671351 w 2671351"/>
              <a:gd name="connsiteY13" fmla="*/ 694936 h 2230316"/>
              <a:gd name="connsiteX14" fmla="*/ 2238290 w 2671351"/>
              <a:gd name="connsiteY14" fmla="*/ 0 h 22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1351" h="2230316">
                <a:moveTo>
                  <a:pt x="2671351" y="1553680"/>
                </a:moveTo>
                <a:lnTo>
                  <a:pt x="2671351" y="2230316"/>
                </a:lnTo>
                <a:lnTo>
                  <a:pt x="1585549" y="2230316"/>
                </a:lnTo>
                <a:close/>
                <a:moveTo>
                  <a:pt x="21410" y="0"/>
                </a:moveTo>
                <a:lnTo>
                  <a:pt x="0" y="13342"/>
                </a:lnTo>
                <a:lnTo>
                  <a:pt x="0" y="0"/>
                </a:lnTo>
                <a:close/>
                <a:moveTo>
                  <a:pt x="197145" y="0"/>
                </a:moveTo>
                <a:lnTo>
                  <a:pt x="157989" y="24401"/>
                </a:lnTo>
                <a:lnTo>
                  <a:pt x="1532643" y="2230316"/>
                </a:lnTo>
                <a:lnTo>
                  <a:pt x="1409815" y="2230316"/>
                </a:lnTo>
                <a:lnTo>
                  <a:pt x="1460114" y="2198971"/>
                </a:lnTo>
                <a:lnTo>
                  <a:pt x="89787" y="0"/>
                </a:lnTo>
                <a:close/>
                <a:moveTo>
                  <a:pt x="2671351" y="0"/>
                </a:moveTo>
                <a:lnTo>
                  <a:pt x="2671351" y="694936"/>
                </a:lnTo>
                <a:lnTo>
                  <a:pt x="2238290" y="0"/>
                </a:lnTo>
                <a:close/>
              </a:path>
            </a:pathLst>
          </a:custGeom>
        </p:spPr>
      </p:pic>
    </p:spTree>
    <p:extLst>
      <p:ext uri="{BB962C8B-B14F-4D97-AF65-F5344CB8AC3E}">
        <p14:creationId xmlns:p14="http://schemas.microsoft.com/office/powerpoint/2010/main" val="1622406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51"/>
                                        </p:tgtEl>
                                        <p:attrNameLst>
                                          <p:attrName>style.opacity</p:attrName>
                                        </p:attrNameLst>
                                      </p:cBhvr>
                                      <p:to>
                                        <p:strVal val="0.25"/>
                                      </p:to>
                                    </p:set>
                                    <p:animEffect filter="image" prLst="opacity: 0.25">
                                      <p:cBhvr rctx="IE">
                                        <p:cTn id="7" dur="indefinite"/>
                                        <p:tgtEl>
                                          <p:spTgt spid="551"/>
                                        </p:tgtEl>
                                      </p:cBhvr>
                                    </p:animEffect>
                                  </p:childTnLst>
                                </p:cTn>
                              </p:par>
                              <p:par>
                                <p:cTn id="8" presetID="9" presetClass="emph" presetSubtype="0" nodeType="withEffect">
                                  <p:stCondLst>
                                    <p:cond delay="0"/>
                                  </p:stCondLst>
                                  <p:childTnLst>
                                    <p:set>
                                      <p:cBhvr rctx="PPT">
                                        <p:cTn id="9" dur="indefinite"/>
                                        <p:tgtEl>
                                          <p:spTgt spid="550"/>
                                        </p:tgtEl>
                                        <p:attrNameLst>
                                          <p:attrName>style.opacity</p:attrName>
                                        </p:attrNameLst>
                                      </p:cBhvr>
                                      <p:to>
                                        <p:strVal val="0.25"/>
                                      </p:to>
                                    </p:set>
                                    <p:animEffect filter="image" prLst="opacity: 0.25">
                                      <p:cBhvr rctx="IE">
                                        <p:cTn id="10" dur="indefinite"/>
                                        <p:tgtEl>
                                          <p:spTgt spid="550"/>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
                                      </p:to>
                                    </p:set>
                                    <p:animEffect filter="image" prLst="opacity: 0">
                                      <p:cBhvr rctx="IE">
                                        <p:cTn id="13" dur="indefinite"/>
                                        <p:tgtEl>
                                          <p:spTgt spid="5"/>
                                        </p:tgtEl>
                                      </p:cBhvr>
                                    </p:animEffect>
                                  </p:childTnLst>
                                </p:cTn>
                              </p:par>
                              <p:par>
                                <p:cTn id="14" presetID="9" presetClass="emph" presetSubtype="0" nodeType="withEffect">
                                  <p:stCondLst>
                                    <p:cond delay="0"/>
                                  </p:stCondLst>
                                  <p:endCondLst>
                                    <p:cond evt="onNext" delay="0">
                                      <p:tgtEl>
                                        <p:sldTgt/>
                                      </p:tgtEl>
                                    </p:cond>
                                  </p:endCondLst>
                                  <p:childTnLst>
                                    <p:set>
                                      <p:cBhvr rctx="PPT">
                                        <p:cTn id="15" dur="indefinite"/>
                                        <p:tgtEl>
                                          <p:spTgt spid="8"/>
                                        </p:tgtEl>
                                        <p:attrNameLst>
                                          <p:attrName>style.opacity</p:attrName>
                                        </p:attrNameLst>
                                      </p:cBhvr>
                                      <p:to>
                                        <p:strVal val="0"/>
                                      </p:to>
                                    </p:set>
                                    <p:animEffect filter="image" prLst="opacity: 0">
                                      <p:cBhvr rctx="IE">
                                        <p:cTn id="16" dur="indefinite"/>
                                        <p:tgtEl>
                                          <p:spTgt spid="8"/>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0"/>
                                      </p:to>
                                    </p:set>
                                    <p:animEffect filter="image" prLst="opacity: 0">
                                      <p:cBhvr rctx="IE">
                                        <p:cTn id="19" dur="indefinite"/>
                                        <p:tgtEl>
                                          <p:spTgt spid="7"/>
                                        </p:tgtEl>
                                      </p:cBhvr>
                                    </p:animEffect>
                                  </p:childTnLst>
                                </p:cTn>
                              </p:par>
                              <p:par>
                                <p:cTn id="20" presetID="9" presetClass="emph" presetSubtype="0" nodeType="withEffect">
                                  <p:stCondLst>
                                    <p:cond delay="0"/>
                                  </p:stCondLst>
                                  <p:childTnLst>
                                    <p:set>
                                      <p:cBhvr rctx="PPT">
                                        <p:cTn id="21" dur="indefinite"/>
                                        <p:tgtEl>
                                          <p:spTgt spid="6"/>
                                        </p:tgtEl>
                                        <p:attrNameLst>
                                          <p:attrName>style.opacity</p:attrName>
                                        </p:attrNameLst>
                                      </p:cBhvr>
                                      <p:to>
                                        <p:strVal val="0"/>
                                      </p:to>
                                    </p:set>
                                    <p:animEffect filter="image" prLst="opacity: 0">
                                      <p:cBhvr rctx="IE">
                                        <p:cTn id="22" dur="indefinite"/>
                                        <p:tgtEl>
                                          <p:spTgt spid="6"/>
                                        </p:tgtEl>
                                      </p:cBhvr>
                                    </p:animEffect>
                                  </p:childTnLst>
                                </p:cTn>
                              </p:par>
                              <p:par>
                                <p:cTn id="23" presetID="9" presetClass="emph" presetSubtype="0" nodeType="withEffect">
                                  <p:stCondLst>
                                    <p:cond delay="0"/>
                                  </p:stCondLst>
                                  <p:childTnLst>
                                    <p:set>
                                      <p:cBhvr rctx="PPT">
                                        <p:cTn id="24" dur="indefinite"/>
                                        <p:tgtEl>
                                          <p:spTgt spid="367"/>
                                        </p:tgtEl>
                                        <p:attrNameLst>
                                          <p:attrName>style.opacity</p:attrName>
                                        </p:attrNameLst>
                                      </p:cBhvr>
                                      <p:to>
                                        <p:strVal val="0"/>
                                      </p:to>
                                    </p:set>
                                    <p:animEffect filter="image" prLst="opacity: 0">
                                      <p:cBhvr rctx="IE">
                                        <p:cTn id="25" dur="indefinite"/>
                                        <p:tgtEl>
                                          <p:spTgt spid="367"/>
                                        </p:tgtEl>
                                      </p:cBhvr>
                                    </p:animEffect>
                                  </p:childTnLst>
                                </p:cTn>
                              </p:par>
                              <p:par>
                                <p:cTn id="26" presetID="9" presetClass="emph" presetSubtype="0" nodeType="withEffect">
                                  <p:stCondLst>
                                    <p:cond delay="0"/>
                                  </p:stCondLst>
                                  <p:childTnLst>
                                    <p:set>
                                      <p:cBhvr rctx="PPT">
                                        <p:cTn id="27" dur="indefinite"/>
                                        <p:tgtEl>
                                          <p:spTgt spid="191">
                                            <p:txEl>
                                              <p:pRg st="0" end="0"/>
                                            </p:txEl>
                                          </p:spTgt>
                                        </p:tgtEl>
                                        <p:attrNameLst>
                                          <p:attrName>style.opacity</p:attrName>
                                        </p:attrNameLst>
                                      </p:cBhvr>
                                      <p:to>
                                        <p:strVal val="0"/>
                                      </p:to>
                                    </p:set>
                                    <p:animEffect filter="image" prLst="opacity: 0">
                                      <p:cBhvr rctx="IE">
                                        <p:cTn id="28" dur="indefinite"/>
                                        <p:tgtEl>
                                          <p:spTgt spid="191">
                                            <p:txEl>
                                              <p:pRg st="0" end="0"/>
                                            </p:txEl>
                                          </p:spTgt>
                                        </p:tgtEl>
                                      </p:cBhvr>
                                    </p:animEffect>
                                  </p:childTnLst>
                                </p:cTn>
                              </p:par>
                              <p:par>
                                <p:cTn id="29" presetID="9" presetClass="emph" presetSubtype="0" nodeType="withEffect">
                                  <p:stCondLst>
                                    <p:cond delay="0"/>
                                  </p:stCondLst>
                                  <p:childTnLst>
                                    <p:set>
                                      <p:cBhvr rctx="PPT">
                                        <p:cTn id="30" dur="indefinite"/>
                                        <p:tgtEl>
                                          <p:spTgt spid="191">
                                            <p:txEl>
                                              <p:pRg st="1" end="1"/>
                                            </p:txEl>
                                          </p:spTgt>
                                        </p:tgtEl>
                                        <p:attrNameLst>
                                          <p:attrName>style.opacity</p:attrName>
                                        </p:attrNameLst>
                                      </p:cBhvr>
                                      <p:to>
                                        <p:strVal val="0"/>
                                      </p:to>
                                    </p:set>
                                    <p:animEffect filter="image" prLst="opacity: 0">
                                      <p:cBhvr rctx="IE">
                                        <p:cTn id="31" dur="indefinite"/>
                                        <p:tgtEl>
                                          <p:spTgt spid="191">
                                            <p:txEl>
                                              <p:pRg st="1" end="1"/>
                                            </p:txEl>
                                          </p:spTgt>
                                        </p:tgtEl>
                                      </p:cBhvr>
                                    </p:animEffect>
                                  </p:childTnLst>
                                </p:cTn>
                              </p:par>
                              <p:par>
                                <p:cTn id="32" presetID="9" presetClass="emph" presetSubtype="0" nodeType="withEffect">
                                  <p:stCondLst>
                                    <p:cond delay="0"/>
                                  </p:stCondLst>
                                  <p:childTnLst>
                                    <p:set>
                                      <p:cBhvr rctx="PPT">
                                        <p:cTn id="33" dur="indefinite"/>
                                        <p:tgtEl>
                                          <p:spTgt spid="191">
                                            <p:txEl>
                                              <p:pRg st="2" end="2"/>
                                            </p:txEl>
                                          </p:spTgt>
                                        </p:tgtEl>
                                        <p:attrNameLst>
                                          <p:attrName>style.opacity</p:attrName>
                                        </p:attrNameLst>
                                      </p:cBhvr>
                                      <p:to>
                                        <p:strVal val="0"/>
                                      </p:to>
                                    </p:set>
                                    <p:animEffect filter="image" prLst="opacity: 0">
                                      <p:cBhvr rctx="IE">
                                        <p:cTn id="34" dur="indefinite"/>
                                        <p:tgtEl>
                                          <p:spTgt spid="191">
                                            <p:txEl>
                                              <p:pRg st="2" end="2"/>
                                            </p:txEl>
                                          </p:spTgt>
                                        </p:tgtEl>
                                      </p:cBhvr>
                                    </p:animEffect>
                                  </p:childTnLst>
                                </p:cTn>
                              </p:par>
                              <p:par>
                                <p:cTn id="35" presetID="9" presetClass="emph" presetSubtype="0" nodeType="withEffect">
                                  <p:stCondLst>
                                    <p:cond delay="0"/>
                                  </p:stCondLst>
                                  <p:endCondLst>
                                    <p:cond evt="onNext" delay="0">
                                      <p:tgtEl>
                                        <p:sldTgt/>
                                      </p:tgtEl>
                                    </p:cond>
                                  </p:endCondLst>
                                  <p:childTnLst>
                                    <p:set>
                                      <p:cBhvr rctx="PPT">
                                        <p:cTn id="36" dur="indefinite"/>
                                        <p:tgtEl>
                                          <p:spTgt spid="191">
                                            <p:txEl>
                                              <p:pRg st="3" end="3"/>
                                            </p:txEl>
                                          </p:spTgt>
                                        </p:tgtEl>
                                        <p:attrNameLst>
                                          <p:attrName>style.opacity</p:attrName>
                                        </p:attrNameLst>
                                      </p:cBhvr>
                                      <p:to>
                                        <p:strVal val="0"/>
                                      </p:to>
                                    </p:set>
                                    <p:animEffect filter="image" prLst="opacity: 0">
                                      <p:cBhvr rctx="IE">
                                        <p:cTn id="37" dur="indefinite"/>
                                        <p:tgtEl>
                                          <p:spTgt spid="191">
                                            <p:txEl>
                                              <p:pRg st="3" end="3"/>
                                            </p:txEl>
                                          </p:spTgt>
                                        </p:tgtEl>
                                      </p:cBhvr>
                                    </p:animEffect>
                                  </p:childTnLst>
                                </p:cTn>
                              </p:par>
                              <p:par>
                                <p:cTn id="38" presetID="9" presetClass="emph" presetSubtype="0" nodeType="withEffect">
                                  <p:stCondLst>
                                    <p:cond delay="0"/>
                                  </p:stCondLst>
                                  <p:childTnLst>
                                    <p:set>
                                      <p:cBhvr rctx="PPT">
                                        <p:cTn id="39" dur="indefinite"/>
                                        <p:tgtEl>
                                          <p:spTgt spid="191">
                                            <p:txEl>
                                              <p:pRg st="4" end="4"/>
                                            </p:txEl>
                                          </p:spTgt>
                                        </p:tgtEl>
                                        <p:attrNameLst>
                                          <p:attrName>style.opacity</p:attrName>
                                        </p:attrNameLst>
                                      </p:cBhvr>
                                      <p:to>
                                        <p:strVal val="0"/>
                                      </p:to>
                                    </p:set>
                                    <p:animEffect filter="image" prLst="opacity: 0">
                                      <p:cBhvr rctx="IE">
                                        <p:cTn id="40" dur="indefinite"/>
                                        <p:tgtEl>
                                          <p:spTgt spid="19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nodeType="withEffect">
                                  <p:stCondLst>
                                    <p:cond delay="0"/>
                                  </p:stCondLst>
                                  <p:childTnLst>
                                    <p:set>
                                      <p:cBhvr>
                                        <p:cTn id="47" dur="1" fill="hold">
                                          <p:stCondLst>
                                            <p:cond delay="0"/>
                                          </p:stCondLst>
                                        </p:cTn>
                                        <p:tgtEl>
                                          <p:spTgt spid="191">
                                            <p:txEl>
                                              <p:pRg st="3" end="3"/>
                                            </p:txEl>
                                          </p:spTgt>
                                        </p:tgtEl>
                                        <p:attrNameLst>
                                          <p:attrName>style.visibility</p:attrName>
                                        </p:attrNameLst>
                                      </p:cBhvr>
                                      <p:to>
                                        <p:strVal val="visible"/>
                                      </p:to>
                                    </p:set>
                                    <p:animEffect transition="in" filter="fade">
                                      <p:cBhvr>
                                        <p:cTn id="48" dur="500"/>
                                        <p:tgtEl>
                                          <p:spTgt spid="19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564"/>
                                        </p:tgtEl>
                                        <p:attrNameLst>
                                          <p:attrName>style.visibility</p:attrName>
                                        </p:attrNameLst>
                                      </p:cBhvr>
                                      <p:to>
                                        <p:strVal val="visible"/>
                                      </p:to>
                                    </p:set>
                                    <p:animEffect transition="in" filter="wipe(down)">
                                      <p:cBhvr>
                                        <p:cTn id="53" dur="500"/>
                                        <p:tgtEl>
                                          <p:spTgt spid="564"/>
                                        </p:tgtEl>
                                      </p:cBhvr>
                                    </p:animEffect>
                                  </p:childTnLst>
                                </p:cTn>
                              </p:par>
                              <p:par>
                                <p:cTn id="54" presetID="42" presetClass="path" presetSubtype="0" accel="50000" decel="50000" fill="hold" nodeType="withEffect">
                                  <p:stCondLst>
                                    <p:cond delay="0"/>
                                  </p:stCondLst>
                                  <p:childTnLst>
                                    <p:animMotion origin="layout" path="M -0.00013 0.00046 L 0.41901 0.06296 " pathEditMode="relative" rAng="0" ptsTypes="AA">
                                      <p:cBhvr>
                                        <p:cTn id="55" dur="1000" fill="hold"/>
                                        <p:tgtEl>
                                          <p:spTgt spid="564"/>
                                        </p:tgtEl>
                                        <p:attrNameLst>
                                          <p:attrName>ppt_x</p:attrName>
                                          <p:attrName>ppt_y</p:attrName>
                                        </p:attrNameLst>
                                      </p:cBhvr>
                                      <p:rCtr x="20951" y="3125"/>
                                    </p:animMotion>
                                  </p:childTnLst>
                                </p:cTn>
                              </p:par>
                            </p:childTnLst>
                          </p:cTn>
                        </p:par>
                        <p:par>
                          <p:cTn id="56" fill="hold">
                            <p:stCondLst>
                              <p:cond delay="1000"/>
                            </p:stCondLst>
                            <p:childTnLst>
                              <p:par>
                                <p:cTn id="57" presetID="6" presetClass="emph" presetSubtype="0" fill="hold" nodeType="afterEffect">
                                  <p:stCondLst>
                                    <p:cond delay="0"/>
                                  </p:stCondLst>
                                  <p:childTnLst>
                                    <p:animScale>
                                      <p:cBhvr>
                                        <p:cTn id="58" dur="500" fill="hold"/>
                                        <p:tgtEl>
                                          <p:spTgt spid="564"/>
                                        </p:tgtEl>
                                      </p:cBhvr>
                                      <p:by x="250000" y="250000"/>
                                    </p:animScale>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552"/>
                                        </p:tgtEl>
                                        <p:attrNameLst>
                                          <p:attrName>style.visibility</p:attrName>
                                        </p:attrNameLst>
                                      </p:cBhvr>
                                      <p:to>
                                        <p:strVal val="visible"/>
                                      </p:to>
                                    </p:set>
                                    <p:animEffect transition="in" filter="fade">
                                      <p:cBhvr>
                                        <p:cTn id="62" dur="500"/>
                                        <p:tgtEl>
                                          <p:spTgt spid="552"/>
                                        </p:tgtEl>
                                      </p:cBhvr>
                                    </p:animEffect>
                                  </p:childTnLst>
                                </p:cTn>
                              </p:par>
                              <p:par>
                                <p:cTn id="63" presetID="10" presetClass="exit" presetSubtype="0" fill="hold" nodeType="withEffect">
                                  <p:stCondLst>
                                    <p:cond delay="0"/>
                                  </p:stCondLst>
                                  <p:childTnLst>
                                    <p:animEffect transition="out" filter="fade">
                                      <p:cBhvr>
                                        <p:cTn id="64" dur="500"/>
                                        <p:tgtEl>
                                          <p:spTgt spid="564"/>
                                        </p:tgtEl>
                                      </p:cBhvr>
                                    </p:animEffect>
                                    <p:set>
                                      <p:cBhvr>
                                        <p:cTn id="65" dur="1" fill="hold">
                                          <p:stCondLst>
                                            <p:cond delay="499"/>
                                          </p:stCondLst>
                                        </p:cTn>
                                        <p:tgtEl>
                                          <p:spTgt spid="56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78"/>
                                        </p:tgtEl>
                                        <p:attrNameLst>
                                          <p:attrName>style.visibility</p:attrName>
                                        </p:attrNameLst>
                                      </p:cBhvr>
                                      <p:to>
                                        <p:strVal val="visible"/>
                                      </p:to>
                                    </p:set>
                                    <p:animEffect transition="in" filter="wipe(left)">
                                      <p:cBhvr>
                                        <p:cTn id="70" dur="500"/>
                                        <p:tgtEl>
                                          <p:spTgt spid="578"/>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585"/>
                                        </p:tgtEl>
                                        <p:attrNameLst>
                                          <p:attrName>style.visibility</p:attrName>
                                        </p:attrNameLst>
                                      </p:cBhvr>
                                      <p:to>
                                        <p:strVal val="visible"/>
                                      </p:to>
                                    </p:set>
                                    <p:animEffect transition="in" filter="wipe(left)">
                                      <p:cBhvr>
                                        <p:cTn id="74" dur="500"/>
                                        <p:tgtEl>
                                          <p:spTgt spid="58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79"/>
                                        </p:tgtEl>
                                        <p:attrNameLst>
                                          <p:attrName>style.visibility</p:attrName>
                                        </p:attrNameLst>
                                      </p:cBhvr>
                                      <p:to>
                                        <p:strVal val="visible"/>
                                      </p:to>
                                    </p:set>
                                  </p:childTnLst>
                                </p:cTn>
                              </p:par>
                              <p:par>
                                <p:cTn id="79" presetID="8" presetClass="emph" presetSubtype="0" fill="hold" nodeType="withEffect">
                                  <p:stCondLst>
                                    <p:cond delay="0"/>
                                  </p:stCondLst>
                                  <p:childTnLst>
                                    <p:animRot by="-540000">
                                      <p:cBhvr>
                                        <p:cTn id="80" dur="500" fill="hold"/>
                                        <p:tgtEl>
                                          <p:spTgt spid="579"/>
                                        </p:tgtEl>
                                        <p:attrNameLst>
                                          <p:attrName>r</p:attrName>
                                        </p:attrNameLst>
                                      </p:cBhvr>
                                    </p:animRot>
                                  </p:childTnLst>
                                </p:cTn>
                              </p:par>
                              <p:par>
                                <p:cTn id="81" presetID="22" presetClass="entr" presetSubtype="4" fill="hold" nodeType="withEffect">
                                  <p:stCondLst>
                                    <p:cond delay="0"/>
                                  </p:stCondLst>
                                  <p:childTnLst>
                                    <p:set>
                                      <p:cBhvr>
                                        <p:cTn id="82" dur="1" fill="hold">
                                          <p:stCondLst>
                                            <p:cond delay="0"/>
                                          </p:stCondLst>
                                        </p:cTn>
                                        <p:tgtEl>
                                          <p:spTgt spid="563"/>
                                        </p:tgtEl>
                                        <p:attrNameLst>
                                          <p:attrName>style.visibility</p:attrName>
                                        </p:attrNameLst>
                                      </p:cBhvr>
                                      <p:to>
                                        <p:strVal val="visible"/>
                                      </p:to>
                                    </p:set>
                                    <p:animEffect transition="in" filter="wipe(down)">
                                      <p:cBhvr>
                                        <p:cTn id="83" dur="500"/>
                                        <p:tgtEl>
                                          <p:spTgt spid="563"/>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582"/>
                                        </p:tgtEl>
                                        <p:attrNameLst>
                                          <p:attrName>style.visibility</p:attrName>
                                        </p:attrNameLst>
                                      </p:cBhvr>
                                      <p:to>
                                        <p:strVal val="visible"/>
                                      </p:to>
                                    </p:set>
                                  </p:childTnLst>
                                </p:cTn>
                              </p:par>
                              <p:par>
                                <p:cTn id="88" presetID="8" presetClass="emph" presetSubtype="0" fill="hold" nodeType="withEffect">
                                  <p:stCondLst>
                                    <p:cond delay="0"/>
                                  </p:stCondLst>
                                  <p:childTnLst>
                                    <p:animRot by="-540000">
                                      <p:cBhvr>
                                        <p:cTn id="89" dur="500" fill="hold"/>
                                        <p:tgtEl>
                                          <p:spTgt spid="582"/>
                                        </p:tgtEl>
                                        <p:attrNameLst>
                                          <p:attrName>r</p:attrName>
                                        </p:attrNameLst>
                                      </p:cBhvr>
                                    </p:animRot>
                                  </p:childTnLst>
                                </p:cTn>
                              </p:par>
                              <p:par>
                                <p:cTn id="90" presetID="22" presetClass="entr" presetSubtype="4" fill="hold" nodeType="withEffect">
                                  <p:stCondLst>
                                    <p:cond delay="0"/>
                                  </p:stCondLst>
                                  <p:childTnLst>
                                    <p:set>
                                      <p:cBhvr>
                                        <p:cTn id="91" dur="1" fill="hold">
                                          <p:stCondLst>
                                            <p:cond delay="0"/>
                                          </p:stCondLst>
                                        </p:cTn>
                                        <p:tgtEl>
                                          <p:spTgt spid="562"/>
                                        </p:tgtEl>
                                        <p:attrNameLst>
                                          <p:attrName>style.visibility</p:attrName>
                                        </p:attrNameLst>
                                      </p:cBhvr>
                                      <p:to>
                                        <p:strVal val="visible"/>
                                      </p:to>
                                    </p:set>
                                    <p:animEffect transition="in" filter="wipe(down)">
                                      <p:cBhvr>
                                        <p:cTn id="92" dur="500"/>
                                        <p:tgtEl>
                                          <p:spTgt spid="56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91">
                                            <p:txEl>
                                              <p:pRg st="3" end="3"/>
                                            </p:txEl>
                                          </p:spTgt>
                                        </p:tgtEl>
                                      </p:cBhvr>
                                    </p:animEffect>
                                    <p:set>
                                      <p:cBhvr>
                                        <p:cTn id="100" dur="1" fill="hold">
                                          <p:stCondLst>
                                            <p:cond delay="499"/>
                                          </p:stCondLst>
                                        </p:cTn>
                                        <p:tgtEl>
                                          <p:spTgt spid="191">
                                            <p:txEl>
                                              <p:pRg st="3" end="3"/>
                                            </p:txEl>
                                          </p:spTgt>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552"/>
                                        </p:tgtEl>
                                      </p:cBhvr>
                                    </p:animEffect>
                                    <p:set>
                                      <p:cBhvr>
                                        <p:cTn id="103" dur="1" fill="hold">
                                          <p:stCondLst>
                                            <p:cond delay="499"/>
                                          </p:stCondLst>
                                        </p:cTn>
                                        <p:tgtEl>
                                          <p:spTgt spid="552"/>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564"/>
                                        </p:tgtEl>
                                      </p:cBhvr>
                                    </p:animEffect>
                                    <p:set>
                                      <p:cBhvr>
                                        <p:cTn id="106" dur="1" fill="hold">
                                          <p:stCondLst>
                                            <p:cond delay="499"/>
                                          </p:stCondLst>
                                        </p:cTn>
                                        <p:tgtEl>
                                          <p:spTgt spid="564"/>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579"/>
                                        </p:tgtEl>
                                      </p:cBhvr>
                                    </p:animEffect>
                                    <p:set>
                                      <p:cBhvr>
                                        <p:cTn id="109" dur="1" fill="hold">
                                          <p:stCondLst>
                                            <p:cond delay="499"/>
                                          </p:stCondLst>
                                        </p:cTn>
                                        <p:tgtEl>
                                          <p:spTgt spid="579"/>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582"/>
                                        </p:tgtEl>
                                      </p:cBhvr>
                                    </p:animEffect>
                                    <p:set>
                                      <p:cBhvr>
                                        <p:cTn id="112" dur="1" fill="hold">
                                          <p:stCondLst>
                                            <p:cond delay="499"/>
                                          </p:stCondLst>
                                        </p:cTn>
                                        <p:tgtEl>
                                          <p:spTgt spid="582"/>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562"/>
                                        </p:tgtEl>
                                      </p:cBhvr>
                                    </p:animEffect>
                                    <p:set>
                                      <p:cBhvr>
                                        <p:cTn id="115" dur="1" fill="hold">
                                          <p:stCondLst>
                                            <p:cond delay="499"/>
                                          </p:stCondLst>
                                        </p:cTn>
                                        <p:tgtEl>
                                          <p:spTgt spid="562"/>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563"/>
                                        </p:tgtEl>
                                      </p:cBhvr>
                                    </p:animEffect>
                                    <p:set>
                                      <p:cBhvr>
                                        <p:cTn id="118" dur="1" fill="hold">
                                          <p:stCondLst>
                                            <p:cond delay="499"/>
                                          </p:stCondLst>
                                        </p:cTn>
                                        <p:tgtEl>
                                          <p:spTgt spid="563"/>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585"/>
                                        </p:tgtEl>
                                      </p:cBhvr>
                                    </p:animEffect>
                                    <p:set>
                                      <p:cBhvr>
                                        <p:cTn id="121" dur="1" fill="hold">
                                          <p:stCondLst>
                                            <p:cond delay="499"/>
                                          </p:stCondLst>
                                        </p:cTn>
                                        <p:tgtEl>
                                          <p:spTgt spid="585"/>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578"/>
                                        </p:tgtEl>
                                      </p:cBhvr>
                                    </p:animEffect>
                                    <p:set>
                                      <p:cBhvr>
                                        <p:cTn id="124" dur="1" fill="hold">
                                          <p:stCondLst>
                                            <p:cond delay="499"/>
                                          </p:stCondLst>
                                        </p:cTn>
                                        <p:tgtEl>
                                          <p:spTgt spid="5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矩形 190"/>
          <p:cNvSpPr/>
          <p:nvPr/>
        </p:nvSpPr>
        <p:spPr>
          <a:xfrm>
            <a:off x="821583" y="4504341"/>
            <a:ext cx="5813130" cy="1477328"/>
          </a:xfrm>
          <a:prstGeom prst="rect">
            <a:avLst/>
          </a:prstGeom>
        </p:spPr>
        <p:txBody>
          <a:bodyPr wrap="none">
            <a:spAutoFit/>
          </a:bodyPr>
          <a:lstStyle/>
          <a:p>
            <a:pPr indent="-182880">
              <a:buFont typeface="Arial" panose="020B0604020202020204" pitchFamily="34" charset="0"/>
              <a:buChar char="•"/>
            </a:pPr>
            <a:r>
              <a:rPr lang="en-US" altLang="zh-CN" dirty="0" smtClean="0">
                <a:cs typeface="Times New Roman" panose="02020603050405020304" pitchFamily="18" charset="0"/>
              </a:rPr>
              <a:t>V-Net</a:t>
            </a:r>
            <a:r>
              <a:rPr lang="en-US" altLang="zh-CN" dirty="0" smtClean="0">
                <a:cs typeface="Times New Roman" panose="02020603050405020304" pitchFamily="18" charset="0"/>
              </a:rPr>
              <a:t>: coarse shape prediction</a:t>
            </a:r>
          </a:p>
          <a:p>
            <a:pPr indent="-182880">
              <a:buFont typeface="Arial" panose="020B0604020202020204" pitchFamily="34" charset="0"/>
              <a:buChar char="•"/>
            </a:pPr>
            <a:r>
              <a:rPr lang="en-US" altLang="zh-CN" dirty="0" smtClean="0">
                <a:cs typeface="Times New Roman" panose="02020603050405020304" pitchFamily="18" charset="0"/>
              </a:rPr>
              <a:t>P-Net</a:t>
            </a:r>
            <a:r>
              <a:rPr lang="en-US" altLang="zh-CN" dirty="0" smtClean="0">
                <a:cs typeface="Times New Roman" panose="02020603050405020304" pitchFamily="18" charset="0"/>
              </a:rPr>
              <a:t>: object pose and camera parameters estimation</a:t>
            </a:r>
          </a:p>
          <a:p>
            <a:pPr indent="-182880">
              <a:buFont typeface="Arial" panose="020B0604020202020204" pitchFamily="34" charset="0"/>
              <a:buChar char="•"/>
            </a:pPr>
            <a:r>
              <a:rPr lang="en-US" altLang="zh-CN" dirty="0" smtClean="0">
                <a:cs typeface="Times New Roman" panose="02020603050405020304" pitchFamily="18" charset="0"/>
              </a:rPr>
              <a:t>S-Net</a:t>
            </a:r>
            <a:r>
              <a:rPr lang="en-US" altLang="zh-CN" dirty="0" smtClean="0">
                <a:cs typeface="Times New Roman" panose="02020603050405020304" pitchFamily="18" charset="0"/>
              </a:rPr>
              <a:t>: silhouette prediction</a:t>
            </a:r>
          </a:p>
          <a:p>
            <a:pPr indent="-182880">
              <a:buFont typeface="Arial" panose="020B0604020202020204" pitchFamily="34" charset="0"/>
              <a:buChar char="•"/>
            </a:pPr>
            <a:r>
              <a:rPr lang="en-US" altLang="zh-CN" dirty="0" smtClean="0">
                <a:cs typeface="Times New Roman" panose="02020603050405020304" pitchFamily="18" charset="0"/>
              </a:rPr>
              <a:t>PSVH </a:t>
            </a:r>
            <a:r>
              <a:rPr lang="en-US" altLang="zh-CN" dirty="0" smtClean="0">
                <a:cs typeface="Times New Roman" panose="02020603050405020304" pitchFamily="18" charset="0"/>
              </a:rPr>
              <a:t>layer: visual hull generation</a:t>
            </a:r>
          </a:p>
          <a:p>
            <a:pPr indent="-182880">
              <a:buFont typeface="Arial" panose="020B0604020202020204" pitchFamily="34" charset="0"/>
              <a:buChar char="•"/>
            </a:pPr>
            <a:r>
              <a:rPr lang="en-US" altLang="zh-CN" dirty="0" smtClean="0">
                <a:cs typeface="Times New Roman" panose="02020603050405020304" pitchFamily="18" charset="0"/>
              </a:rPr>
              <a:t>R-Net</a:t>
            </a:r>
            <a:r>
              <a:rPr lang="en-US" altLang="zh-CN" dirty="0" smtClean="0">
                <a:cs typeface="Times New Roman" panose="02020603050405020304" pitchFamily="18" charset="0"/>
              </a:rPr>
              <a:t>: coarse shape refinement</a:t>
            </a:r>
            <a:endParaRPr lang="en-US" altLang="zh-CN" dirty="0">
              <a:cs typeface="Times New Roman" panose="02020603050405020304" pitchFamily="18" charset="0"/>
            </a:endParaRPr>
          </a:p>
        </p:txBody>
      </p:sp>
      <p:grpSp>
        <p:nvGrpSpPr>
          <p:cNvPr id="550" name="组 549"/>
          <p:cNvGrpSpPr/>
          <p:nvPr/>
        </p:nvGrpSpPr>
        <p:grpSpPr>
          <a:xfrm>
            <a:off x="731626" y="1371760"/>
            <a:ext cx="10849504" cy="2752502"/>
            <a:chOff x="884026" y="1524160"/>
            <a:chExt cx="10849504" cy="2752502"/>
          </a:xfrm>
        </p:grpSpPr>
        <p:grpSp>
          <p:nvGrpSpPr>
            <p:cNvPr id="368" name="组 367"/>
            <p:cNvGrpSpPr/>
            <p:nvPr/>
          </p:nvGrpSpPr>
          <p:grpSpPr>
            <a:xfrm>
              <a:off x="884027" y="1524160"/>
              <a:ext cx="3975162" cy="1121352"/>
              <a:chOff x="731627" y="1371760"/>
              <a:chExt cx="3975162" cy="1121352"/>
            </a:xfrm>
          </p:grpSpPr>
          <p:sp>
            <p:nvSpPr>
              <p:cNvPr id="369" name="Rectangle: Rounded Corners 27">
                <a:extLst>
                  <a:ext uri="{FF2B5EF4-FFF2-40B4-BE49-F238E27FC236}">
                    <a16:creationId xmlns="" xmlns:a16="http://schemas.microsoft.com/office/drawing/2014/main" id="{7ACC6C2F-03AA-459B-BA91-99C3D2398C68}"/>
                  </a:ext>
                </a:extLst>
              </p:cNvPr>
              <p:cNvSpPr/>
              <p:nvPr/>
            </p:nvSpPr>
            <p:spPr>
              <a:xfrm>
                <a:off x="731627" y="1371760"/>
                <a:ext cx="3975162" cy="1101013"/>
              </a:xfrm>
              <a:prstGeom prst="roundRect">
                <a:avLst>
                  <a:gd name="adj" fmla="val 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186">
                <a:extLst>
                  <a:ext uri="{FF2B5EF4-FFF2-40B4-BE49-F238E27FC236}">
                    <a16:creationId xmlns="" xmlns:a16="http://schemas.microsoft.com/office/drawing/2014/main" id="{96F3ECA9-6077-4AC5-9199-28CA4593D69A}"/>
                  </a:ext>
                </a:extLst>
              </p:cNvPr>
              <p:cNvSpPr/>
              <p:nvPr/>
            </p:nvSpPr>
            <p:spPr>
              <a:xfrm rot="16200000" flipV="1">
                <a:off x="2340243" y="1711448"/>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187">
                <a:extLst>
                  <a:ext uri="{FF2B5EF4-FFF2-40B4-BE49-F238E27FC236}">
                    <a16:creationId xmlns="" xmlns:a16="http://schemas.microsoft.com/office/drawing/2014/main" id="{F0E36D09-296C-4C39-BD13-E7DA6BD45A56}"/>
                  </a:ext>
                </a:extLst>
              </p:cNvPr>
              <p:cNvSpPr/>
              <p:nvPr/>
            </p:nvSpPr>
            <p:spPr>
              <a:xfrm rot="16200000" flipV="1">
                <a:off x="2288715" y="162259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188">
                <a:extLst>
                  <a:ext uri="{FF2B5EF4-FFF2-40B4-BE49-F238E27FC236}">
                    <a16:creationId xmlns="" xmlns:a16="http://schemas.microsoft.com/office/drawing/2014/main" id="{ED2AC563-F537-4081-BB9C-DBB54B81B021}"/>
                  </a:ext>
                </a:extLst>
              </p:cNvPr>
              <p:cNvSpPr/>
              <p:nvPr/>
            </p:nvSpPr>
            <p:spPr>
              <a:xfrm rot="16200000" flipV="1">
                <a:off x="2315915" y="166047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189">
                <a:extLst>
                  <a:ext uri="{FF2B5EF4-FFF2-40B4-BE49-F238E27FC236}">
                    <a16:creationId xmlns="" xmlns:a16="http://schemas.microsoft.com/office/drawing/2014/main" id="{4D8CE943-D0E0-4D4D-BEF4-CDD903D810E8}"/>
                  </a:ext>
                </a:extLst>
              </p:cNvPr>
              <p:cNvSpPr/>
              <p:nvPr/>
            </p:nvSpPr>
            <p:spPr>
              <a:xfrm rot="16200000" flipV="1">
                <a:off x="2426699" y="1863330"/>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190">
                <a:extLst>
                  <a:ext uri="{FF2B5EF4-FFF2-40B4-BE49-F238E27FC236}">
                    <a16:creationId xmlns="" xmlns:a16="http://schemas.microsoft.com/office/drawing/2014/main" id="{E7F010B6-D0F9-4DB1-9CC5-C5F376BB4DCF}"/>
                  </a:ext>
                </a:extLst>
              </p:cNvPr>
              <p:cNvSpPr/>
              <p:nvPr/>
            </p:nvSpPr>
            <p:spPr>
              <a:xfrm rot="16200000" flipV="1">
                <a:off x="2396432" y="1811816"/>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191">
                <a:extLst>
                  <a:ext uri="{FF2B5EF4-FFF2-40B4-BE49-F238E27FC236}">
                    <a16:creationId xmlns="" xmlns:a16="http://schemas.microsoft.com/office/drawing/2014/main" id="{54959567-69C6-4963-880C-4F989D25A6C3}"/>
                  </a:ext>
                </a:extLst>
              </p:cNvPr>
              <p:cNvSpPr/>
              <p:nvPr/>
            </p:nvSpPr>
            <p:spPr>
              <a:xfrm rot="16200000" flipV="1">
                <a:off x="2367425" y="1768595"/>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192">
                <a:extLst>
                  <a:ext uri="{FF2B5EF4-FFF2-40B4-BE49-F238E27FC236}">
                    <a16:creationId xmlns="" xmlns:a16="http://schemas.microsoft.com/office/drawing/2014/main" id="{0C9C1BBC-87B3-4B5A-A932-3CD54C471274}"/>
                  </a:ext>
                </a:extLst>
              </p:cNvPr>
              <p:cNvSpPr/>
              <p:nvPr/>
            </p:nvSpPr>
            <p:spPr>
              <a:xfrm rot="16200000" flipV="1">
                <a:off x="1932520" y="1716323"/>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193">
                <a:extLst>
                  <a:ext uri="{FF2B5EF4-FFF2-40B4-BE49-F238E27FC236}">
                    <a16:creationId xmlns="" xmlns:a16="http://schemas.microsoft.com/office/drawing/2014/main" id="{1BDF7430-683B-4E8D-A526-719A1A94DD39}"/>
                  </a:ext>
                </a:extLst>
              </p:cNvPr>
              <p:cNvSpPr/>
              <p:nvPr/>
            </p:nvSpPr>
            <p:spPr>
              <a:xfrm rot="16200000" flipV="1">
                <a:off x="1961618" y="1759311"/>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194">
                <a:extLst>
                  <a:ext uri="{FF2B5EF4-FFF2-40B4-BE49-F238E27FC236}">
                    <a16:creationId xmlns="" xmlns:a16="http://schemas.microsoft.com/office/drawing/2014/main" id="{B0F6CC5F-225C-4174-A8D2-95EDAFD9FDA6}"/>
                  </a:ext>
                </a:extLst>
              </p:cNvPr>
              <p:cNvSpPr/>
              <p:nvPr/>
            </p:nvSpPr>
            <p:spPr>
              <a:xfrm rot="16200000" flipV="1">
                <a:off x="1911964" y="1675806"/>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195">
                <a:extLst>
                  <a:ext uri="{FF2B5EF4-FFF2-40B4-BE49-F238E27FC236}">
                    <a16:creationId xmlns="" xmlns:a16="http://schemas.microsoft.com/office/drawing/2014/main" id="{133F6B08-5DA3-43A1-B0D4-31941BBA20E2}"/>
                  </a:ext>
                </a:extLst>
              </p:cNvPr>
              <p:cNvSpPr/>
              <p:nvPr/>
            </p:nvSpPr>
            <p:spPr>
              <a:xfrm rot="16200000" flipV="1">
                <a:off x="1886915" y="1628408"/>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117">
                <a:extLst>
                  <a:ext uri="{FF2B5EF4-FFF2-40B4-BE49-F238E27FC236}">
                    <a16:creationId xmlns="" xmlns:a16="http://schemas.microsoft.com/office/drawing/2014/main" id="{CB6223C5-2A16-41BE-A17E-E0A2763D512E}"/>
                  </a:ext>
                </a:extLst>
              </p:cNvPr>
              <p:cNvSpPr/>
              <p:nvPr/>
            </p:nvSpPr>
            <p:spPr>
              <a:xfrm>
                <a:off x="2624112" y="1558948"/>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118">
                <a:extLst>
                  <a:ext uri="{FF2B5EF4-FFF2-40B4-BE49-F238E27FC236}">
                    <a16:creationId xmlns="" xmlns:a16="http://schemas.microsoft.com/office/drawing/2014/main" id="{870BD787-7AA7-41DE-8A0D-7D6477559125}"/>
                  </a:ext>
                </a:extLst>
              </p:cNvPr>
              <p:cNvSpPr/>
              <p:nvPr/>
            </p:nvSpPr>
            <p:spPr>
              <a:xfrm>
                <a:off x="2661737" y="1640729"/>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20">
                <a:extLst>
                  <a:ext uri="{FF2B5EF4-FFF2-40B4-BE49-F238E27FC236}">
                    <a16:creationId xmlns="" xmlns:a16="http://schemas.microsoft.com/office/drawing/2014/main" id="{B4E23DAC-4FAA-4274-9ADF-BF6D6330BE90}"/>
                  </a:ext>
                </a:extLst>
              </p:cNvPr>
              <p:cNvSpPr/>
              <p:nvPr/>
            </p:nvSpPr>
            <p:spPr>
              <a:xfrm>
                <a:off x="2702524" y="1722487"/>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Oval 121">
                <a:extLst>
                  <a:ext uri="{FF2B5EF4-FFF2-40B4-BE49-F238E27FC236}">
                    <a16:creationId xmlns="" xmlns:a16="http://schemas.microsoft.com/office/drawing/2014/main" id="{F25E0147-AE90-4BBF-B164-D0FA24868366}"/>
                  </a:ext>
                </a:extLst>
              </p:cNvPr>
              <p:cNvSpPr/>
              <p:nvPr/>
            </p:nvSpPr>
            <p:spPr>
              <a:xfrm>
                <a:off x="2749760" y="1816312"/>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123">
                <a:extLst>
                  <a:ext uri="{FF2B5EF4-FFF2-40B4-BE49-F238E27FC236}">
                    <a16:creationId xmlns="" xmlns:a16="http://schemas.microsoft.com/office/drawing/2014/main" id="{8248A83A-42A4-4E8E-AD0E-3784292D1AF0}"/>
                  </a:ext>
                </a:extLst>
              </p:cNvPr>
              <p:cNvSpPr/>
              <p:nvPr/>
            </p:nvSpPr>
            <p:spPr>
              <a:xfrm>
                <a:off x="2790491" y="1900873"/>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124">
                <a:extLst>
                  <a:ext uri="{FF2B5EF4-FFF2-40B4-BE49-F238E27FC236}">
                    <a16:creationId xmlns="" xmlns:a16="http://schemas.microsoft.com/office/drawing/2014/main" id="{7D7AC23A-F7AB-4C72-9952-B3EE168C3E7E}"/>
                  </a:ext>
                </a:extLst>
              </p:cNvPr>
              <p:cNvSpPr/>
              <p:nvPr/>
            </p:nvSpPr>
            <p:spPr>
              <a:xfrm>
                <a:off x="2831613" y="198328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125">
                <a:extLst>
                  <a:ext uri="{FF2B5EF4-FFF2-40B4-BE49-F238E27FC236}">
                    <a16:creationId xmlns="" xmlns:a16="http://schemas.microsoft.com/office/drawing/2014/main" id="{B36AACD5-8D22-4C61-82A8-EFFF66FD170F}"/>
                  </a:ext>
                </a:extLst>
              </p:cNvPr>
              <p:cNvSpPr/>
              <p:nvPr/>
            </p:nvSpPr>
            <p:spPr>
              <a:xfrm>
                <a:off x="2869356" y="206531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ube 131">
                <a:extLst>
                  <a:ext uri="{FF2B5EF4-FFF2-40B4-BE49-F238E27FC236}">
                    <a16:creationId xmlns="" xmlns:a16="http://schemas.microsoft.com/office/drawing/2014/main" id="{BB616FC5-7F34-4B36-A3D0-34D6EB09EACA}"/>
                  </a:ext>
                </a:extLst>
              </p:cNvPr>
              <p:cNvSpPr/>
              <p:nvPr/>
            </p:nvSpPr>
            <p:spPr>
              <a:xfrm flipH="1">
                <a:off x="3009184" y="1749866"/>
                <a:ext cx="216315" cy="198629"/>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ube 132">
                <a:extLst>
                  <a:ext uri="{FF2B5EF4-FFF2-40B4-BE49-F238E27FC236}">
                    <a16:creationId xmlns="" xmlns:a16="http://schemas.microsoft.com/office/drawing/2014/main" id="{1F26648D-9E96-4DF2-B1C2-4D669F3AAA0D}"/>
                  </a:ext>
                </a:extLst>
              </p:cNvPr>
              <p:cNvSpPr/>
              <p:nvPr/>
            </p:nvSpPr>
            <p:spPr>
              <a:xfrm flipH="1">
                <a:off x="3162545" y="1710747"/>
                <a:ext cx="288726" cy="274008"/>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ube 134">
                <a:extLst>
                  <a:ext uri="{FF2B5EF4-FFF2-40B4-BE49-F238E27FC236}">
                    <a16:creationId xmlns="" xmlns:a16="http://schemas.microsoft.com/office/drawing/2014/main" id="{F00EB844-0248-492E-9A01-4D6846AD061E}"/>
                  </a:ext>
                </a:extLst>
              </p:cNvPr>
              <p:cNvSpPr/>
              <p:nvPr/>
            </p:nvSpPr>
            <p:spPr>
              <a:xfrm flipH="1">
                <a:off x="3354274" y="1650741"/>
                <a:ext cx="374589" cy="377500"/>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extBox 159">
                <a:extLst>
                  <a:ext uri="{FF2B5EF4-FFF2-40B4-BE49-F238E27FC236}">
                    <a16:creationId xmlns="" xmlns:a16="http://schemas.microsoft.com/office/drawing/2014/main" id="{6BF66021-A273-4EA5-9187-5E6E3BBDE7A6}"/>
                  </a:ext>
                </a:extLst>
              </p:cNvPr>
              <p:cNvSpPr txBox="1"/>
              <p:nvPr/>
            </p:nvSpPr>
            <p:spPr>
              <a:xfrm>
                <a:off x="1726040" y="2081702"/>
                <a:ext cx="1077791" cy="229587"/>
              </a:xfrm>
              <a:prstGeom prst="rect">
                <a:avLst/>
              </a:prstGeom>
              <a:noFill/>
            </p:spPr>
            <p:txBody>
              <a:bodyPr wrap="square" rtlCol="0">
                <a:spAutoFit/>
              </a:bodyPr>
              <a:lstStyle/>
              <a:p>
                <a:pPr algn="ctr"/>
                <a:r>
                  <a:rPr lang="en-US" sz="1050" dirty="0"/>
                  <a:t>2D Encoder</a:t>
                </a:r>
              </a:p>
            </p:txBody>
          </p:sp>
          <p:sp>
            <p:nvSpPr>
              <p:cNvPr id="391" name="TextBox 160">
                <a:extLst>
                  <a:ext uri="{FF2B5EF4-FFF2-40B4-BE49-F238E27FC236}">
                    <a16:creationId xmlns="" xmlns:a16="http://schemas.microsoft.com/office/drawing/2014/main" id="{4A45CCCF-10A6-4F1F-8498-16AC5E8769BA}"/>
                  </a:ext>
                </a:extLst>
              </p:cNvPr>
              <p:cNvSpPr txBox="1"/>
              <p:nvPr/>
            </p:nvSpPr>
            <p:spPr>
              <a:xfrm>
                <a:off x="2734379" y="2080130"/>
                <a:ext cx="1294317" cy="229587"/>
              </a:xfrm>
              <a:prstGeom prst="rect">
                <a:avLst/>
              </a:prstGeom>
              <a:noFill/>
            </p:spPr>
            <p:txBody>
              <a:bodyPr wrap="square" rtlCol="0">
                <a:spAutoFit/>
              </a:bodyPr>
              <a:lstStyle/>
              <a:p>
                <a:pPr algn="ctr"/>
                <a:r>
                  <a:rPr lang="en-US" sz="1050" dirty="0"/>
                  <a:t>3D Decoder</a:t>
                </a:r>
              </a:p>
            </p:txBody>
          </p:sp>
          <p:grpSp>
            <p:nvGrpSpPr>
              <p:cNvPr id="392" name="Group 220"/>
              <p:cNvGrpSpPr/>
              <p:nvPr/>
            </p:nvGrpSpPr>
            <p:grpSpPr>
              <a:xfrm>
                <a:off x="3814946" y="1465008"/>
                <a:ext cx="841519" cy="860794"/>
                <a:chOff x="457945" y="4882393"/>
                <a:chExt cx="999364" cy="1022255"/>
              </a:xfrm>
            </p:grpSpPr>
            <p:sp>
              <p:nvSpPr>
                <p:cNvPr id="396" name="Parallelogram 222">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7" name="Parallelogram 223">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98" name="Picture 22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83715" y="5104108"/>
                  <a:ext cx="852143" cy="715192"/>
                </a:xfrm>
                <a:prstGeom prst="rect">
                  <a:avLst/>
                </a:prstGeom>
              </p:spPr>
            </p:pic>
            <p:sp>
              <p:nvSpPr>
                <p:cNvPr id="399" name="Parallelogram 22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0" name="Parallelogram 226">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393" name="Picture 2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109" y="1534416"/>
                <a:ext cx="749129" cy="749129"/>
              </a:xfrm>
              <a:prstGeom prst="rect">
                <a:avLst/>
              </a:prstGeom>
            </p:spPr>
          </p:pic>
          <p:pic>
            <p:nvPicPr>
              <p:cNvPr id="395" name="Picture 229">
                <a:extLst>
                  <a:ext uri="{FF2B5EF4-FFF2-40B4-BE49-F238E27FC236}">
                    <a16:creationId xmlns="" xmlns:a16="http://schemas.microsoft.com/office/drawing/2014/main" id="{AA485B93-4D9C-47CF-A9A7-327CA33B9D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90986" y="2336798"/>
                <a:ext cx="156314" cy="156314"/>
              </a:xfrm>
              <a:prstGeom prst="rect">
                <a:avLst/>
              </a:prstGeom>
            </p:spPr>
          </p:pic>
        </p:grpSp>
        <p:grpSp>
          <p:nvGrpSpPr>
            <p:cNvPr id="401" name="组 400"/>
            <p:cNvGrpSpPr/>
            <p:nvPr/>
          </p:nvGrpSpPr>
          <p:grpSpPr>
            <a:xfrm>
              <a:off x="884026" y="2706720"/>
              <a:ext cx="2255098" cy="1569942"/>
              <a:chOff x="731626" y="2554320"/>
              <a:chExt cx="2255098" cy="1569942"/>
            </a:xfrm>
          </p:grpSpPr>
          <p:sp>
            <p:nvSpPr>
              <p:cNvPr id="402"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406" name="Group 213"/>
                <p:cNvGrpSpPr/>
                <p:nvPr/>
              </p:nvGrpSpPr>
              <p:grpSpPr>
                <a:xfrm>
                  <a:off x="9773500" y="3443925"/>
                  <a:ext cx="1746265" cy="1729475"/>
                  <a:chOff x="1295840" y="4882393"/>
                  <a:chExt cx="1032179" cy="1022255"/>
                </a:xfrm>
              </p:grpSpPr>
              <p:sp>
                <p:nvSpPr>
                  <p:cNvPr id="411"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2"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13" name="Picture 2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414"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5"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407"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8"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9"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10" name="Pictur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6060" y="3060382"/>
                  <a:ext cx="593438" cy="593437"/>
                </a:xfrm>
                <a:prstGeom prst="rect">
                  <a:avLst/>
                </a:prstGeom>
                <a:scene3d>
                  <a:camera prst="isometricRightUp">
                    <a:rot lat="2700000" lon="18899998" rev="0"/>
                  </a:camera>
                  <a:lightRig rig="threePt" dir="t"/>
                </a:scene3d>
              </p:spPr>
            </p:pic>
          </p:grpSp>
          <p:pic>
            <p:nvPicPr>
              <p:cNvPr id="405"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416" name="组 415"/>
            <p:cNvGrpSpPr/>
            <p:nvPr/>
          </p:nvGrpSpPr>
          <p:grpSpPr>
            <a:xfrm>
              <a:off x="7958429" y="1529446"/>
              <a:ext cx="3775101" cy="1079781"/>
              <a:chOff x="7806029" y="1377046"/>
              <a:chExt cx="3775101" cy="1079781"/>
            </a:xfrm>
          </p:grpSpPr>
          <p:sp>
            <p:nvSpPr>
              <p:cNvPr id="417" name="Rectangle: Rounded Corners 369">
                <a:extLst>
                  <a:ext uri="{FF2B5EF4-FFF2-40B4-BE49-F238E27FC236}">
                    <a16:creationId xmlns="" xmlns:a16="http://schemas.microsoft.com/office/drawing/2014/main" id="{181C6F30-6574-456F-B4C2-AA107D251C7D}"/>
                  </a:ext>
                </a:extLst>
              </p:cNvPr>
              <p:cNvSpPr/>
              <p:nvPr/>
            </p:nvSpPr>
            <p:spPr>
              <a:xfrm>
                <a:off x="7806029" y="1377046"/>
                <a:ext cx="3775101" cy="1079781"/>
              </a:xfrm>
              <a:prstGeom prst="roundRect">
                <a:avLst>
                  <a:gd name="adj" fmla="val 0"/>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104">
                <a:extLst>
                  <a:ext uri="{FF2B5EF4-FFF2-40B4-BE49-F238E27FC236}">
                    <a16:creationId xmlns="" xmlns:a16="http://schemas.microsoft.com/office/drawing/2014/main" id="{29200063-79D8-46D6-8777-2F0CDCEA8EB2}"/>
                  </a:ext>
                </a:extLst>
              </p:cNvPr>
              <p:cNvSpPr/>
              <p:nvPr/>
            </p:nvSpPr>
            <p:spPr>
              <a:xfrm rot="16200000" flipV="1">
                <a:off x="9392437" y="1687819"/>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105">
                <a:extLst>
                  <a:ext uri="{FF2B5EF4-FFF2-40B4-BE49-F238E27FC236}">
                    <a16:creationId xmlns="" xmlns:a16="http://schemas.microsoft.com/office/drawing/2014/main" id="{4141BA5A-9F83-485C-866D-04BE877D8A46}"/>
                  </a:ext>
                </a:extLst>
              </p:cNvPr>
              <p:cNvSpPr/>
              <p:nvPr/>
            </p:nvSpPr>
            <p:spPr>
              <a:xfrm rot="16200000" flipV="1">
                <a:off x="9345215" y="159896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106">
                <a:extLst>
                  <a:ext uri="{FF2B5EF4-FFF2-40B4-BE49-F238E27FC236}">
                    <a16:creationId xmlns="" xmlns:a16="http://schemas.microsoft.com/office/drawing/2014/main" id="{A53443BA-4B91-49F3-A598-B1AB7D8C74F8}"/>
                  </a:ext>
                </a:extLst>
              </p:cNvPr>
              <p:cNvSpPr/>
              <p:nvPr/>
            </p:nvSpPr>
            <p:spPr>
              <a:xfrm rot="16200000" flipV="1">
                <a:off x="9368109" y="163684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107">
                <a:extLst>
                  <a:ext uri="{FF2B5EF4-FFF2-40B4-BE49-F238E27FC236}">
                    <a16:creationId xmlns="" xmlns:a16="http://schemas.microsoft.com/office/drawing/2014/main" id="{E417A68E-6392-45BD-A143-6302537D4A4E}"/>
                  </a:ext>
                </a:extLst>
              </p:cNvPr>
              <p:cNvSpPr/>
              <p:nvPr/>
            </p:nvSpPr>
            <p:spPr>
              <a:xfrm rot="16200000" flipV="1">
                <a:off x="9478893" y="183970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108">
                <a:extLst>
                  <a:ext uri="{FF2B5EF4-FFF2-40B4-BE49-F238E27FC236}">
                    <a16:creationId xmlns="" xmlns:a16="http://schemas.microsoft.com/office/drawing/2014/main" id="{0A365918-3B6C-4760-A1E0-0CCA57B40478}"/>
                  </a:ext>
                </a:extLst>
              </p:cNvPr>
              <p:cNvSpPr/>
              <p:nvPr/>
            </p:nvSpPr>
            <p:spPr>
              <a:xfrm rot="16200000" flipV="1">
                <a:off x="9448626" y="178818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109">
                <a:extLst>
                  <a:ext uri="{FF2B5EF4-FFF2-40B4-BE49-F238E27FC236}">
                    <a16:creationId xmlns="" xmlns:a16="http://schemas.microsoft.com/office/drawing/2014/main" id="{A2AFAD32-69C1-43E1-B9C8-880E50B908A8}"/>
                  </a:ext>
                </a:extLst>
              </p:cNvPr>
              <p:cNvSpPr/>
              <p:nvPr/>
            </p:nvSpPr>
            <p:spPr>
              <a:xfrm rot="16200000" flipV="1">
                <a:off x="9419618" y="174496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110">
                <a:extLst>
                  <a:ext uri="{FF2B5EF4-FFF2-40B4-BE49-F238E27FC236}">
                    <a16:creationId xmlns="" xmlns:a16="http://schemas.microsoft.com/office/drawing/2014/main" id="{8810EA21-52B8-40DE-891E-819A56A85E99}"/>
                  </a:ext>
                </a:extLst>
              </p:cNvPr>
              <p:cNvSpPr/>
              <p:nvPr/>
            </p:nvSpPr>
            <p:spPr>
              <a:xfrm rot="16200000" flipV="1">
                <a:off x="8984714" y="169269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111">
                <a:extLst>
                  <a:ext uri="{FF2B5EF4-FFF2-40B4-BE49-F238E27FC236}">
                    <a16:creationId xmlns="" xmlns:a16="http://schemas.microsoft.com/office/drawing/2014/main" id="{F9812AEF-C0EA-4288-A97C-4F17D1CFBE36}"/>
                  </a:ext>
                </a:extLst>
              </p:cNvPr>
              <p:cNvSpPr/>
              <p:nvPr/>
            </p:nvSpPr>
            <p:spPr>
              <a:xfrm rot="16200000" flipV="1">
                <a:off x="9013812" y="1735683"/>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112">
                <a:extLst>
                  <a:ext uri="{FF2B5EF4-FFF2-40B4-BE49-F238E27FC236}">
                    <a16:creationId xmlns="" xmlns:a16="http://schemas.microsoft.com/office/drawing/2014/main" id="{DB3BF501-84CB-4B01-96D9-1EF150626219}"/>
                  </a:ext>
                </a:extLst>
              </p:cNvPr>
              <p:cNvSpPr/>
              <p:nvPr/>
            </p:nvSpPr>
            <p:spPr>
              <a:xfrm rot="16200000" flipV="1">
                <a:off x="8964158" y="1652178"/>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113">
                <a:extLst>
                  <a:ext uri="{FF2B5EF4-FFF2-40B4-BE49-F238E27FC236}">
                    <a16:creationId xmlns="" xmlns:a16="http://schemas.microsoft.com/office/drawing/2014/main" id="{9F272DD9-08DB-4E93-AE2A-160256DD25B2}"/>
                  </a:ext>
                </a:extLst>
              </p:cNvPr>
              <p:cNvSpPr/>
              <p:nvPr/>
            </p:nvSpPr>
            <p:spPr>
              <a:xfrm rot="16200000" flipV="1">
                <a:off x="8939109" y="160478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119">
                <a:extLst>
                  <a:ext uri="{FF2B5EF4-FFF2-40B4-BE49-F238E27FC236}">
                    <a16:creationId xmlns="" xmlns:a16="http://schemas.microsoft.com/office/drawing/2014/main" id="{1CB4C55A-6B42-4712-B226-656BAB623CCF}"/>
                  </a:ext>
                </a:extLst>
              </p:cNvPr>
              <p:cNvSpPr/>
              <p:nvPr/>
            </p:nvSpPr>
            <p:spPr>
              <a:xfrm rot="5400000" flipV="1">
                <a:off x="10029628" y="1706045"/>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122">
                <a:extLst>
                  <a:ext uri="{FF2B5EF4-FFF2-40B4-BE49-F238E27FC236}">
                    <a16:creationId xmlns="" xmlns:a16="http://schemas.microsoft.com/office/drawing/2014/main" id="{A78B349E-2D37-4961-87D7-F28E26FCBF59}"/>
                  </a:ext>
                </a:extLst>
              </p:cNvPr>
              <p:cNvSpPr/>
              <p:nvPr/>
            </p:nvSpPr>
            <p:spPr>
              <a:xfrm rot="5400000" flipV="1">
                <a:off x="9978100" y="160427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126">
                <a:extLst>
                  <a:ext uri="{FF2B5EF4-FFF2-40B4-BE49-F238E27FC236}">
                    <a16:creationId xmlns="" xmlns:a16="http://schemas.microsoft.com/office/drawing/2014/main" id="{C3FE1BA9-A0C7-41B7-A2C2-7008619ABD45}"/>
                  </a:ext>
                </a:extLst>
              </p:cNvPr>
              <p:cNvSpPr/>
              <p:nvPr/>
            </p:nvSpPr>
            <p:spPr>
              <a:xfrm rot="5400000" flipV="1">
                <a:off x="10005300" y="164215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127">
                <a:extLst>
                  <a:ext uri="{FF2B5EF4-FFF2-40B4-BE49-F238E27FC236}">
                    <a16:creationId xmlns="" xmlns:a16="http://schemas.microsoft.com/office/drawing/2014/main" id="{1A4E1E7B-CB23-42EF-97E8-4F1931BE885D}"/>
                  </a:ext>
                </a:extLst>
              </p:cNvPr>
              <p:cNvSpPr/>
              <p:nvPr/>
            </p:nvSpPr>
            <p:spPr>
              <a:xfrm rot="5400000" flipV="1">
                <a:off x="10116084" y="185792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128">
                <a:extLst>
                  <a:ext uri="{FF2B5EF4-FFF2-40B4-BE49-F238E27FC236}">
                    <a16:creationId xmlns="" xmlns:a16="http://schemas.microsoft.com/office/drawing/2014/main" id="{3D0B0E6D-E61F-45A8-B8C0-6B5DB4A08917}"/>
                  </a:ext>
                </a:extLst>
              </p:cNvPr>
              <p:cNvSpPr/>
              <p:nvPr/>
            </p:nvSpPr>
            <p:spPr>
              <a:xfrm rot="5400000" flipV="1">
                <a:off x="10085817" y="1806413"/>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129">
                <a:extLst>
                  <a:ext uri="{FF2B5EF4-FFF2-40B4-BE49-F238E27FC236}">
                    <a16:creationId xmlns="" xmlns:a16="http://schemas.microsoft.com/office/drawing/2014/main" id="{B9849ACF-786F-475C-BC13-178303CA9DBC}"/>
                  </a:ext>
                </a:extLst>
              </p:cNvPr>
              <p:cNvSpPr/>
              <p:nvPr/>
            </p:nvSpPr>
            <p:spPr>
              <a:xfrm rot="5400000" flipV="1">
                <a:off x="10056810" y="176319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130">
                <a:extLst>
                  <a:ext uri="{FF2B5EF4-FFF2-40B4-BE49-F238E27FC236}">
                    <a16:creationId xmlns="" xmlns:a16="http://schemas.microsoft.com/office/drawing/2014/main" id="{D81B6410-D898-447C-B96A-EBC448A327F0}"/>
                  </a:ext>
                </a:extLst>
              </p:cNvPr>
              <p:cNvSpPr/>
              <p:nvPr/>
            </p:nvSpPr>
            <p:spPr>
              <a:xfrm rot="5400000" flipV="1">
                <a:off x="10374907" y="1711787"/>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155">
                <a:extLst>
                  <a:ext uri="{FF2B5EF4-FFF2-40B4-BE49-F238E27FC236}">
                    <a16:creationId xmlns="" xmlns:a16="http://schemas.microsoft.com/office/drawing/2014/main" id="{9B751A7A-A43B-4136-849B-54A47978E4F0}"/>
                  </a:ext>
                </a:extLst>
              </p:cNvPr>
              <p:cNvSpPr/>
              <p:nvPr/>
            </p:nvSpPr>
            <p:spPr>
              <a:xfrm rot="5400000" flipV="1">
                <a:off x="10404004" y="175477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156">
                <a:extLst>
                  <a:ext uri="{FF2B5EF4-FFF2-40B4-BE49-F238E27FC236}">
                    <a16:creationId xmlns="" xmlns:a16="http://schemas.microsoft.com/office/drawing/2014/main" id="{752A17C7-8905-4F17-8F46-C0916CA7D4E4}"/>
                  </a:ext>
                </a:extLst>
              </p:cNvPr>
              <p:cNvSpPr/>
              <p:nvPr/>
            </p:nvSpPr>
            <p:spPr>
              <a:xfrm rot="5400000" flipV="1">
                <a:off x="10354351" y="167127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Rectangle 158">
                <a:extLst>
                  <a:ext uri="{FF2B5EF4-FFF2-40B4-BE49-F238E27FC236}">
                    <a16:creationId xmlns="" xmlns:a16="http://schemas.microsoft.com/office/drawing/2014/main" id="{4EE2EA0F-3394-4792-B7E0-34FF59177B92}"/>
                  </a:ext>
                </a:extLst>
              </p:cNvPr>
              <p:cNvSpPr/>
              <p:nvPr/>
            </p:nvSpPr>
            <p:spPr>
              <a:xfrm rot="5400000" flipV="1">
                <a:off x="10329302" y="1623872"/>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7">
                <a:extLst>
                  <a:ext uri="{FF2B5EF4-FFF2-40B4-BE49-F238E27FC236}">
                    <a16:creationId xmlns="" xmlns:a16="http://schemas.microsoft.com/office/drawing/2014/main" id="{DE5754C7-1628-47B5-8F8C-450BC69E9541}"/>
                  </a:ext>
                </a:extLst>
              </p:cNvPr>
              <p:cNvSpPr/>
              <p:nvPr/>
            </p:nvSpPr>
            <p:spPr>
              <a:xfrm>
                <a:off x="9668845" y="1531755"/>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249">
                <a:extLst>
                  <a:ext uri="{FF2B5EF4-FFF2-40B4-BE49-F238E27FC236}">
                    <a16:creationId xmlns="" xmlns:a16="http://schemas.microsoft.com/office/drawing/2014/main" id="{A0C7C1AE-4350-4E2E-8C7D-92AB55DF4B85}"/>
                  </a:ext>
                </a:extLst>
              </p:cNvPr>
              <p:cNvSpPr/>
              <p:nvPr/>
            </p:nvSpPr>
            <p:spPr>
              <a:xfrm>
                <a:off x="9707045" y="1613536"/>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250">
                <a:extLst>
                  <a:ext uri="{FF2B5EF4-FFF2-40B4-BE49-F238E27FC236}">
                    <a16:creationId xmlns="" xmlns:a16="http://schemas.microsoft.com/office/drawing/2014/main" id="{E45E25B4-6D60-4AFA-853F-1990DBCAD0E5}"/>
                  </a:ext>
                </a:extLst>
              </p:cNvPr>
              <p:cNvSpPr/>
              <p:nvPr/>
            </p:nvSpPr>
            <p:spPr>
              <a:xfrm>
                <a:off x="9747832" y="1695294"/>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Oval 251">
                <a:extLst>
                  <a:ext uri="{FF2B5EF4-FFF2-40B4-BE49-F238E27FC236}">
                    <a16:creationId xmlns="" xmlns:a16="http://schemas.microsoft.com/office/drawing/2014/main" id="{C54DDAF5-18B1-46D2-BDBD-97384A40B3CF}"/>
                  </a:ext>
                </a:extLst>
              </p:cNvPr>
              <p:cNvSpPr/>
              <p:nvPr/>
            </p:nvSpPr>
            <p:spPr>
              <a:xfrm>
                <a:off x="9795067" y="1789120"/>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252">
                <a:extLst>
                  <a:ext uri="{FF2B5EF4-FFF2-40B4-BE49-F238E27FC236}">
                    <a16:creationId xmlns="" xmlns:a16="http://schemas.microsoft.com/office/drawing/2014/main" id="{AF1D1A7B-EA3C-4D6C-99BE-35B2FB0372ED}"/>
                  </a:ext>
                </a:extLst>
              </p:cNvPr>
              <p:cNvSpPr/>
              <p:nvPr/>
            </p:nvSpPr>
            <p:spPr>
              <a:xfrm>
                <a:off x="9835799" y="1873681"/>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253">
                <a:extLst>
                  <a:ext uri="{FF2B5EF4-FFF2-40B4-BE49-F238E27FC236}">
                    <a16:creationId xmlns="" xmlns:a16="http://schemas.microsoft.com/office/drawing/2014/main" id="{9E88DDC0-17DB-4586-A666-E561BD3E5C55}"/>
                  </a:ext>
                </a:extLst>
              </p:cNvPr>
              <p:cNvSpPr/>
              <p:nvPr/>
            </p:nvSpPr>
            <p:spPr>
              <a:xfrm>
                <a:off x="9876920" y="1956089"/>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254">
                <a:extLst>
                  <a:ext uri="{FF2B5EF4-FFF2-40B4-BE49-F238E27FC236}">
                    <a16:creationId xmlns="" xmlns:a16="http://schemas.microsoft.com/office/drawing/2014/main" id="{B29DB30C-823D-495A-BCF0-6272B740CDE0}"/>
                  </a:ext>
                </a:extLst>
              </p:cNvPr>
              <p:cNvSpPr/>
              <p:nvPr/>
            </p:nvSpPr>
            <p:spPr>
              <a:xfrm>
                <a:off x="9917535" y="2038118"/>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extBox 1">
                <a:extLst>
                  <a:ext uri="{FF2B5EF4-FFF2-40B4-BE49-F238E27FC236}">
                    <a16:creationId xmlns="" xmlns:a16="http://schemas.microsoft.com/office/drawing/2014/main" id="{DB9B4982-F9C8-48CD-801A-12E8B21ABC86}"/>
                  </a:ext>
                </a:extLst>
              </p:cNvPr>
              <p:cNvSpPr txBox="1"/>
              <p:nvPr/>
            </p:nvSpPr>
            <p:spPr>
              <a:xfrm>
                <a:off x="8690997" y="2051844"/>
                <a:ext cx="1277350" cy="229587"/>
              </a:xfrm>
              <a:prstGeom prst="rect">
                <a:avLst/>
              </a:prstGeom>
              <a:noFill/>
            </p:spPr>
            <p:txBody>
              <a:bodyPr wrap="square" rtlCol="0">
                <a:spAutoFit/>
              </a:bodyPr>
              <a:lstStyle/>
              <a:p>
                <a:pPr algn="ctr"/>
                <a:r>
                  <a:rPr lang="en-US" sz="1050" dirty="0"/>
                  <a:t>2D Encoder</a:t>
                </a:r>
              </a:p>
            </p:txBody>
          </p:sp>
          <p:sp>
            <p:nvSpPr>
              <p:cNvPr id="446" name="TextBox 161">
                <a:extLst>
                  <a:ext uri="{FF2B5EF4-FFF2-40B4-BE49-F238E27FC236}">
                    <a16:creationId xmlns="" xmlns:a16="http://schemas.microsoft.com/office/drawing/2014/main" id="{868CFE42-0A5B-4A70-81E6-39B90A4A54E5}"/>
                  </a:ext>
                </a:extLst>
              </p:cNvPr>
              <p:cNvSpPr txBox="1"/>
              <p:nvPr/>
            </p:nvSpPr>
            <p:spPr>
              <a:xfrm>
                <a:off x="9754235" y="2052051"/>
                <a:ext cx="1277350" cy="229587"/>
              </a:xfrm>
              <a:prstGeom prst="rect">
                <a:avLst/>
              </a:prstGeom>
              <a:noFill/>
            </p:spPr>
            <p:txBody>
              <a:bodyPr wrap="square" rtlCol="0">
                <a:spAutoFit/>
              </a:bodyPr>
              <a:lstStyle/>
              <a:p>
                <a:pPr algn="ctr"/>
                <a:r>
                  <a:rPr lang="en-US" sz="1050" dirty="0"/>
                  <a:t>2D Decoder</a:t>
                </a:r>
              </a:p>
            </p:txBody>
          </p:sp>
          <p:pic>
            <p:nvPicPr>
              <p:cNvPr id="44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744" y="1498164"/>
                <a:ext cx="749129" cy="749129"/>
              </a:xfrm>
              <a:prstGeom prst="rect">
                <a:avLst/>
              </a:prstGeom>
            </p:spPr>
          </p:pic>
          <p:pic>
            <p:nvPicPr>
              <p:cNvPr id="448"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2021" y="1490995"/>
                <a:ext cx="756299" cy="756299"/>
              </a:xfrm>
              <a:prstGeom prst="rect">
                <a:avLst/>
              </a:prstGeom>
            </p:spPr>
          </p:pic>
          <p:pic>
            <p:nvPicPr>
              <p:cNvPr id="450" name="Picture 234">
                <a:extLst>
                  <a:ext uri="{FF2B5EF4-FFF2-40B4-BE49-F238E27FC236}">
                    <a16:creationId xmlns="" xmlns:a16="http://schemas.microsoft.com/office/drawing/2014/main" id="{F04CC009-9F75-4A5F-81A0-8059F6732D4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1021120" y="2266593"/>
                <a:ext cx="179051" cy="164841"/>
              </a:xfrm>
              <a:prstGeom prst="rect">
                <a:avLst/>
              </a:prstGeom>
            </p:spPr>
          </p:pic>
        </p:grpSp>
        <p:grpSp>
          <p:nvGrpSpPr>
            <p:cNvPr id="451" name="组 450"/>
            <p:cNvGrpSpPr/>
            <p:nvPr/>
          </p:nvGrpSpPr>
          <p:grpSpPr>
            <a:xfrm>
              <a:off x="4923698" y="1524160"/>
              <a:ext cx="3043540" cy="1095541"/>
              <a:chOff x="4771298" y="1371760"/>
              <a:chExt cx="3043540" cy="1095541"/>
            </a:xfrm>
          </p:grpSpPr>
          <p:sp>
            <p:nvSpPr>
              <p:cNvPr id="452" name="Rectangle: Rounded Corners 368">
                <a:extLst>
                  <a:ext uri="{FF2B5EF4-FFF2-40B4-BE49-F238E27FC236}">
                    <a16:creationId xmlns="" xmlns:a16="http://schemas.microsoft.com/office/drawing/2014/main" id="{E6C82080-2C52-4034-89B9-E915A1BC80FF}"/>
                  </a:ext>
                </a:extLst>
              </p:cNvPr>
              <p:cNvSpPr/>
              <p:nvPr/>
            </p:nvSpPr>
            <p:spPr>
              <a:xfrm>
                <a:off x="4771298" y="1371760"/>
                <a:ext cx="2984852" cy="1095541"/>
              </a:xfrm>
              <a:prstGeom prst="roundRect">
                <a:avLst>
                  <a:gd name="adj" fmla="val 0"/>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138">
                <a:extLst>
                  <a:ext uri="{FF2B5EF4-FFF2-40B4-BE49-F238E27FC236}">
                    <a16:creationId xmlns="" xmlns:a16="http://schemas.microsoft.com/office/drawing/2014/main" id="{E7DFEF42-471A-42F5-B532-91EC32EAB52D}"/>
                  </a:ext>
                </a:extLst>
              </p:cNvPr>
              <p:cNvGrpSpPr/>
              <p:nvPr/>
            </p:nvGrpSpPr>
            <p:grpSpPr>
              <a:xfrm>
                <a:off x="7261293" y="1809551"/>
                <a:ext cx="456757" cy="467219"/>
                <a:chOff x="936625" y="4341651"/>
                <a:chExt cx="673100" cy="688518"/>
              </a:xfrm>
              <a:scene3d>
                <a:camera prst="orthographicFront">
                  <a:rot lat="0" lon="0" rev="0"/>
                </a:camera>
                <a:lightRig rig="threePt" dir="t"/>
              </a:scene3d>
            </p:grpSpPr>
            <p:sp>
              <p:nvSpPr>
                <p:cNvPr id="488" name="Parallelogram 145">
                  <a:extLst>
                    <a:ext uri="{FF2B5EF4-FFF2-40B4-BE49-F238E27FC236}">
                      <a16:creationId xmlns="" xmlns:a16="http://schemas.microsoft.com/office/drawing/2014/main" id="{E6F2A7F4-7BAA-4494-91B9-BAEC9C296C82}"/>
                    </a:ext>
                  </a:extLst>
                </p:cNvPr>
                <p:cNvSpPr/>
                <p:nvPr/>
              </p:nvSpPr>
              <p:spPr>
                <a:xfrm>
                  <a:off x="936625" y="4793916"/>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9" name="Parallelogram 146">
                  <a:extLst>
                    <a:ext uri="{FF2B5EF4-FFF2-40B4-BE49-F238E27FC236}">
                      <a16:creationId xmlns="" xmlns:a16="http://schemas.microsoft.com/office/drawing/2014/main" id="{58ADE0B2-AC8E-4209-99B2-6E996448D063}"/>
                    </a:ext>
                  </a:extLst>
                </p:cNvPr>
                <p:cNvSpPr/>
                <p:nvPr/>
              </p:nvSpPr>
              <p:spPr>
                <a:xfrm rot="5400000" flipV="1">
                  <a:off x="672936" y="4605344"/>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0" name="Parallelogram 147">
                  <a:extLst>
                    <a:ext uri="{FF2B5EF4-FFF2-40B4-BE49-F238E27FC236}">
                      <a16:creationId xmlns="" xmlns:a16="http://schemas.microsoft.com/office/drawing/2014/main" id="{A41A3EC3-B3EB-4531-96C1-728488B6840E}"/>
                    </a:ext>
                  </a:extLst>
                </p:cNvPr>
                <p:cNvSpPr/>
                <p:nvPr/>
              </p:nvSpPr>
              <p:spPr>
                <a:xfrm>
                  <a:off x="936625" y="4341651"/>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1" name="Parallelogram 148">
                  <a:extLst>
                    <a:ext uri="{FF2B5EF4-FFF2-40B4-BE49-F238E27FC236}">
                      <a16:creationId xmlns="" xmlns:a16="http://schemas.microsoft.com/office/drawing/2014/main" id="{4759BB4D-A19C-4AD6-A444-3F68F3137F9F}"/>
                    </a:ext>
                  </a:extLst>
                </p:cNvPr>
                <p:cNvSpPr/>
                <p:nvPr/>
              </p:nvSpPr>
              <p:spPr>
                <a:xfrm rot="5400000" flipV="1">
                  <a:off x="1180139" y="4605343"/>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454" name="TextBox 149">
                <a:extLst>
                  <a:ext uri="{FF2B5EF4-FFF2-40B4-BE49-F238E27FC236}">
                    <a16:creationId xmlns="" xmlns:a16="http://schemas.microsoft.com/office/drawing/2014/main" id="{118D9EFC-626C-4998-A64F-8BF5655847F8}"/>
                  </a:ext>
                </a:extLst>
              </p:cNvPr>
              <p:cNvSpPr txBox="1"/>
              <p:nvPr/>
            </p:nvSpPr>
            <p:spPr>
              <a:xfrm>
                <a:off x="7320192" y="1544616"/>
                <a:ext cx="494646" cy="22262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(R,T)</a:t>
                </a:r>
              </a:p>
            </p:txBody>
          </p:sp>
          <p:sp>
            <p:nvSpPr>
              <p:cNvPr id="455" name="Rectangle 169">
                <a:extLst>
                  <a:ext uri="{FF2B5EF4-FFF2-40B4-BE49-F238E27FC236}">
                    <a16:creationId xmlns="" xmlns:a16="http://schemas.microsoft.com/office/drawing/2014/main" id="{7ED47BBC-7886-43D7-B414-10C327310C2D}"/>
                  </a:ext>
                </a:extLst>
              </p:cNvPr>
              <p:cNvSpPr/>
              <p:nvPr/>
            </p:nvSpPr>
            <p:spPr>
              <a:xfrm rot="16200000" flipV="1">
                <a:off x="6399439" y="1723768"/>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170">
                <a:extLst>
                  <a:ext uri="{FF2B5EF4-FFF2-40B4-BE49-F238E27FC236}">
                    <a16:creationId xmlns="" xmlns:a16="http://schemas.microsoft.com/office/drawing/2014/main" id="{9861EE07-59A2-4CAF-AE5F-88CBAB1058C8}"/>
                  </a:ext>
                </a:extLst>
              </p:cNvPr>
              <p:cNvSpPr/>
              <p:nvPr/>
            </p:nvSpPr>
            <p:spPr>
              <a:xfrm rot="16200000" flipV="1">
                <a:off x="6347911" y="1634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171">
                <a:extLst>
                  <a:ext uri="{FF2B5EF4-FFF2-40B4-BE49-F238E27FC236}">
                    <a16:creationId xmlns="" xmlns:a16="http://schemas.microsoft.com/office/drawing/2014/main" id="{9ACC368A-5BAD-4941-9051-0C5848A5A71A}"/>
                  </a:ext>
                </a:extLst>
              </p:cNvPr>
              <p:cNvSpPr/>
              <p:nvPr/>
            </p:nvSpPr>
            <p:spPr>
              <a:xfrm rot="16200000" flipV="1">
                <a:off x="6375111" y="167279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172">
                <a:extLst>
                  <a:ext uri="{FF2B5EF4-FFF2-40B4-BE49-F238E27FC236}">
                    <a16:creationId xmlns="" xmlns:a16="http://schemas.microsoft.com/office/drawing/2014/main" id="{F6DA72FF-5880-44D4-AA0E-7E8081A70259}"/>
                  </a:ext>
                </a:extLst>
              </p:cNvPr>
              <p:cNvSpPr/>
              <p:nvPr/>
            </p:nvSpPr>
            <p:spPr>
              <a:xfrm rot="16200000" flipV="1">
                <a:off x="6485895" y="1875650"/>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173">
                <a:extLst>
                  <a:ext uri="{FF2B5EF4-FFF2-40B4-BE49-F238E27FC236}">
                    <a16:creationId xmlns="" xmlns:a16="http://schemas.microsoft.com/office/drawing/2014/main" id="{954C7CAD-BD69-46B2-BE28-BC7FDAB5969A}"/>
                  </a:ext>
                </a:extLst>
              </p:cNvPr>
              <p:cNvSpPr/>
              <p:nvPr/>
            </p:nvSpPr>
            <p:spPr>
              <a:xfrm rot="16200000" flipV="1">
                <a:off x="6455627" y="1824136"/>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178">
                <a:extLst>
                  <a:ext uri="{FF2B5EF4-FFF2-40B4-BE49-F238E27FC236}">
                    <a16:creationId xmlns="" xmlns:a16="http://schemas.microsoft.com/office/drawing/2014/main" id="{9E80AA96-07BA-494B-AB38-381D39DD6382}"/>
                  </a:ext>
                </a:extLst>
              </p:cNvPr>
              <p:cNvSpPr/>
              <p:nvPr/>
            </p:nvSpPr>
            <p:spPr>
              <a:xfrm rot="16200000" flipV="1">
                <a:off x="6426620" y="1780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179">
                <a:extLst>
                  <a:ext uri="{FF2B5EF4-FFF2-40B4-BE49-F238E27FC236}">
                    <a16:creationId xmlns="" xmlns:a16="http://schemas.microsoft.com/office/drawing/2014/main" id="{9083CA97-E3F6-41C0-9581-34BED0E6778E}"/>
                  </a:ext>
                </a:extLst>
              </p:cNvPr>
              <p:cNvSpPr/>
              <p:nvPr/>
            </p:nvSpPr>
            <p:spPr>
              <a:xfrm rot="16200000" flipV="1">
                <a:off x="5991716" y="1728643"/>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180">
                <a:extLst>
                  <a:ext uri="{FF2B5EF4-FFF2-40B4-BE49-F238E27FC236}">
                    <a16:creationId xmlns="" xmlns:a16="http://schemas.microsoft.com/office/drawing/2014/main" id="{8DE71D28-EF27-42DA-8A33-D15DF20936EF}"/>
                  </a:ext>
                </a:extLst>
              </p:cNvPr>
              <p:cNvSpPr/>
              <p:nvPr/>
            </p:nvSpPr>
            <p:spPr>
              <a:xfrm rot="16200000" flipV="1">
                <a:off x="6020813" y="1771632"/>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181">
                <a:extLst>
                  <a:ext uri="{FF2B5EF4-FFF2-40B4-BE49-F238E27FC236}">
                    <a16:creationId xmlns="" xmlns:a16="http://schemas.microsoft.com/office/drawing/2014/main" id="{D1D2EE61-2D9F-4C58-8763-5A33D39531F5}"/>
                  </a:ext>
                </a:extLst>
              </p:cNvPr>
              <p:cNvSpPr/>
              <p:nvPr/>
            </p:nvSpPr>
            <p:spPr>
              <a:xfrm rot="16200000" flipV="1">
                <a:off x="5971160" y="1688127"/>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 name="Rectangle 182">
                <a:extLst>
                  <a:ext uri="{FF2B5EF4-FFF2-40B4-BE49-F238E27FC236}">
                    <a16:creationId xmlns="" xmlns:a16="http://schemas.microsoft.com/office/drawing/2014/main" id="{36849609-3249-4626-BEFF-02DF59DA18DC}"/>
                  </a:ext>
                </a:extLst>
              </p:cNvPr>
              <p:cNvSpPr/>
              <p:nvPr/>
            </p:nvSpPr>
            <p:spPr>
              <a:xfrm rot="16200000" flipV="1">
                <a:off x="5946111" y="1640729"/>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99">
                <a:extLst>
                  <a:ext uri="{FF2B5EF4-FFF2-40B4-BE49-F238E27FC236}">
                    <a16:creationId xmlns="" xmlns:a16="http://schemas.microsoft.com/office/drawing/2014/main" id="{159FA92C-368B-46B3-AA2A-E2C1150EA993}"/>
                  </a:ext>
                </a:extLst>
              </p:cNvPr>
              <p:cNvSpPr/>
              <p:nvPr/>
            </p:nvSpPr>
            <p:spPr>
              <a:xfrm>
                <a:off x="6677274" y="1550543"/>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100">
                <a:extLst>
                  <a:ext uri="{FF2B5EF4-FFF2-40B4-BE49-F238E27FC236}">
                    <a16:creationId xmlns="" xmlns:a16="http://schemas.microsoft.com/office/drawing/2014/main" id="{BF1DCF64-078B-4E70-89A6-C812E2BC42EF}"/>
                  </a:ext>
                </a:extLst>
              </p:cNvPr>
              <p:cNvSpPr/>
              <p:nvPr/>
            </p:nvSpPr>
            <p:spPr>
              <a:xfrm>
                <a:off x="6715474" y="1632324"/>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101">
                <a:extLst>
                  <a:ext uri="{FF2B5EF4-FFF2-40B4-BE49-F238E27FC236}">
                    <a16:creationId xmlns="" xmlns:a16="http://schemas.microsoft.com/office/drawing/2014/main" id="{9615623E-53ED-445D-9CD1-A16144B00265}"/>
                  </a:ext>
                </a:extLst>
              </p:cNvPr>
              <p:cNvSpPr/>
              <p:nvPr/>
            </p:nvSpPr>
            <p:spPr>
              <a:xfrm>
                <a:off x="6756260" y="1714082"/>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 name="Oval 102">
                <a:extLst>
                  <a:ext uri="{FF2B5EF4-FFF2-40B4-BE49-F238E27FC236}">
                    <a16:creationId xmlns="" xmlns:a16="http://schemas.microsoft.com/office/drawing/2014/main" id="{F66BA8E9-372F-4B7C-9A9E-CD176FF1401A}"/>
                  </a:ext>
                </a:extLst>
              </p:cNvPr>
              <p:cNvSpPr/>
              <p:nvPr/>
            </p:nvSpPr>
            <p:spPr>
              <a:xfrm>
                <a:off x="6803496" y="1807908"/>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103">
                <a:extLst>
                  <a:ext uri="{FF2B5EF4-FFF2-40B4-BE49-F238E27FC236}">
                    <a16:creationId xmlns="" xmlns:a16="http://schemas.microsoft.com/office/drawing/2014/main" id="{5148F1A1-D78C-41CF-BB07-545B976E6F51}"/>
                  </a:ext>
                </a:extLst>
              </p:cNvPr>
              <p:cNvSpPr/>
              <p:nvPr/>
            </p:nvSpPr>
            <p:spPr>
              <a:xfrm>
                <a:off x="6844228" y="1892469"/>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114">
                <a:extLst>
                  <a:ext uri="{FF2B5EF4-FFF2-40B4-BE49-F238E27FC236}">
                    <a16:creationId xmlns="" xmlns:a16="http://schemas.microsoft.com/office/drawing/2014/main" id="{1692EE02-0766-4B64-A9EE-C71AF0F1822F}"/>
                  </a:ext>
                </a:extLst>
              </p:cNvPr>
              <p:cNvSpPr/>
              <p:nvPr/>
            </p:nvSpPr>
            <p:spPr>
              <a:xfrm>
                <a:off x="6885349" y="1974877"/>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115">
                <a:extLst>
                  <a:ext uri="{FF2B5EF4-FFF2-40B4-BE49-F238E27FC236}">
                    <a16:creationId xmlns="" xmlns:a16="http://schemas.microsoft.com/office/drawing/2014/main" id="{6AAD8367-01D6-44FA-9A44-54BE2B1F6582}"/>
                  </a:ext>
                </a:extLst>
              </p:cNvPr>
              <p:cNvSpPr/>
              <p:nvPr/>
            </p:nvSpPr>
            <p:spPr>
              <a:xfrm>
                <a:off x="6919073" y="2056906"/>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extBox 157">
                <a:extLst>
                  <a:ext uri="{FF2B5EF4-FFF2-40B4-BE49-F238E27FC236}">
                    <a16:creationId xmlns="" xmlns:a16="http://schemas.microsoft.com/office/drawing/2014/main" id="{78FE545F-1B7C-4893-B495-9CCE5FE042A0}"/>
                  </a:ext>
                </a:extLst>
              </p:cNvPr>
              <p:cNvSpPr txBox="1"/>
              <p:nvPr/>
            </p:nvSpPr>
            <p:spPr>
              <a:xfrm>
                <a:off x="5723425" y="2124444"/>
                <a:ext cx="1176304" cy="229587"/>
              </a:xfrm>
              <a:prstGeom prst="rect">
                <a:avLst/>
              </a:prstGeom>
              <a:noFill/>
            </p:spPr>
            <p:txBody>
              <a:bodyPr wrap="square" rtlCol="0">
                <a:spAutoFit/>
              </a:bodyPr>
              <a:lstStyle/>
              <a:p>
                <a:pPr algn="ctr"/>
                <a:r>
                  <a:rPr lang="en-US" sz="1050" dirty="0"/>
                  <a:t>Regressor</a:t>
                </a:r>
              </a:p>
            </p:txBody>
          </p:sp>
          <p:grpSp>
            <p:nvGrpSpPr>
              <p:cNvPr id="473" name="Group 370">
                <a:extLst>
                  <a:ext uri="{FF2B5EF4-FFF2-40B4-BE49-F238E27FC236}">
                    <a16:creationId xmlns="" xmlns:a16="http://schemas.microsoft.com/office/drawing/2014/main" id="{CCD48C49-381F-43BA-97FB-3F31F5051A11}"/>
                  </a:ext>
                </a:extLst>
              </p:cNvPr>
              <p:cNvGrpSpPr/>
              <p:nvPr/>
            </p:nvGrpSpPr>
            <p:grpSpPr>
              <a:xfrm>
                <a:off x="7039739" y="1530727"/>
                <a:ext cx="294375" cy="377948"/>
                <a:chOff x="2668322" y="3820856"/>
                <a:chExt cx="760678" cy="976634"/>
              </a:xfrm>
            </p:grpSpPr>
            <p:cxnSp>
              <p:nvCxnSpPr>
                <p:cNvPr id="477" name="Straight Connector 371">
                  <a:extLst>
                    <a:ext uri="{FF2B5EF4-FFF2-40B4-BE49-F238E27FC236}">
                      <a16:creationId xmlns="" xmlns:a16="http://schemas.microsoft.com/office/drawing/2014/main" id="{0F03C1B0-06BE-4B3B-A54D-BF69806FA3C9}"/>
                    </a:ext>
                  </a:extLst>
                </p:cNvPr>
                <p:cNvCxnSpPr>
                  <a:cxnSpLocks/>
                </p:cNvCxnSpPr>
                <p:nvPr/>
              </p:nvCxnSpPr>
              <p:spPr>
                <a:xfrm flipV="1">
                  <a:off x="2921794" y="3820856"/>
                  <a:ext cx="507206" cy="461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8" name="Straight Connector 372">
                  <a:extLst>
                    <a:ext uri="{FF2B5EF4-FFF2-40B4-BE49-F238E27FC236}">
                      <a16:creationId xmlns="" xmlns:a16="http://schemas.microsoft.com/office/drawing/2014/main" id="{151AA62E-5CA8-44D8-B332-5A999D6B57BF}"/>
                    </a:ext>
                  </a:extLst>
                </p:cNvPr>
                <p:cNvCxnSpPr>
                  <a:cxnSpLocks/>
                </p:cNvCxnSpPr>
                <p:nvPr/>
              </p:nvCxnSpPr>
              <p:spPr>
                <a:xfrm>
                  <a:off x="2934158" y="4106191"/>
                  <a:ext cx="464742" cy="3756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9" name="Straight Connector 373">
                  <a:extLst>
                    <a:ext uri="{FF2B5EF4-FFF2-40B4-BE49-F238E27FC236}">
                      <a16:creationId xmlns="" xmlns:a16="http://schemas.microsoft.com/office/drawing/2014/main" id="{7EEC03EC-BED8-45A7-A954-FA5C521A2391}"/>
                    </a:ext>
                  </a:extLst>
                </p:cNvPr>
                <p:cNvCxnSpPr>
                  <a:cxnSpLocks/>
                </p:cNvCxnSpPr>
                <p:nvPr/>
              </p:nvCxnSpPr>
              <p:spPr>
                <a:xfrm>
                  <a:off x="2716269" y="4237968"/>
                  <a:ext cx="78789" cy="5595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0" name="Straight Connector 374">
                  <a:extLst>
                    <a:ext uri="{FF2B5EF4-FFF2-40B4-BE49-F238E27FC236}">
                      <a16:creationId xmlns="" xmlns:a16="http://schemas.microsoft.com/office/drawing/2014/main" id="{537EA8CB-EF28-4CC3-AE5C-B34BDD7E041A}"/>
                    </a:ext>
                  </a:extLst>
                </p:cNvPr>
                <p:cNvCxnSpPr>
                  <a:cxnSpLocks/>
                </p:cNvCxnSpPr>
                <p:nvPr/>
              </p:nvCxnSpPr>
              <p:spPr>
                <a:xfrm>
                  <a:off x="2671728" y="3894085"/>
                  <a:ext cx="132060" cy="31013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1" name="Straight Connector 375">
                  <a:extLst>
                    <a:ext uri="{FF2B5EF4-FFF2-40B4-BE49-F238E27FC236}">
                      <a16:creationId xmlns="" xmlns:a16="http://schemas.microsoft.com/office/drawing/2014/main" id="{93F408E8-4F64-452E-B524-EA6E9746BE7F}"/>
                    </a:ext>
                  </a:extLst>
                </p:cNvPr>
                <p:cNvCxnSpPr>
                  <a:cxnSpLocks/>
                </p:cNvCxnSpPr>
                <p:nvPr/>
              </p:nvCxnSpPr>
              <p:spPr>
                <a:xfrm>
                  <a:off x="2921794" y="3866994"/>
                  <a:ext cx="17917" cy="24304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2" name="Straight Connector 376">
                  <a:extLst>
                    <a:ext uri="{FF2B5EF4-FFF2-40B4-BE49-F238E27FC236}">
                      <a16:creationId xmlns="" xmlns:a16="http://schemas.microsoft.com/office/drawing/2014/main" id="{97F452C0-02E3-41F0-B749-2F5DE2230225}"/>
                    </a:ext>
                  </a:extLst>
                </p:cNvPr>
                <p:cNvCxnSpPr>
                  <a:cxnSpLocks/>
                </p:cNvCxnSpPr>
                <p:nvPr/>
              </p:nvCxnSpPr>
              <p:spPr>
                <a:xfrm flipV="1">
                  <a:off x="2717681" y="411718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3" name="Straight Connector 377">
                  <a:extLst>
                    <a:ext uri="{FF2B5EF4-FFF2-40B4-BE49-F238E27FC236}">
                      <a16:creationId xmlns="" xmlns:a16="http://schemas.microsoft.com/office/drawing/2014/main" id="{770F6FDC-5BAC-45F1-84D4-81A1AFB02C89}"/>
                    </a:ext>
                  </a:extLst>
                </p:cNvPr>
                <p:cNvCxnSpPr>
                  <a:cxnSpLocks/>
                </p:cNvCxnSpPr>
                <p:nvPr/>
              </p:nvCxnSpPr>
              <p:spPr>
                <a:xfrm flipV="1">
                  <a:off x="2714613" y="385985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4" name="Straight Connector 378">
                  <a:extLst>
                    <a:ext uri="{FF2B5EF4-FFF2-40B4-BE49-F238E27FC236}">
                      <a16:creationId xmlns="" xmlns:a16="http://schemas.microsoft.com/office/drawing/2014/main" id="{1D8167B7-5482-4974-BE7C-F2784074D41C}"/>
                    </a:ext>
                  </a:extLst>
                </p:cNvPr>
                <p:cNvCxnSpPr>
                  <a:cxnSpLocks/>
                </p:cNvCxnSpPr>
                <p:nvPr/>
              </p:nvCxnSpPr>
              <p:spPr>
                <a:xfrm flipH="1" flipV="1">
                  <a:off x="2710466" y="3983078"/>
                  <a:ext cx="5803" cy="2462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5" name="Straight Connector 379">
                  <a:extLst>
                    <a:ext uri="{FF2B5EF4-FFF2-40B4-BE49-F238E27FC236}">
                      <a16:creationId xmlns="" xmlns:a16="http://schemas.microsoft.com/office/drawing/2014/main" id="{65EAEBE8-4A85-40E6-8BA7-011FBA1BE3B4}"/>
                    </a:ext>
                  </a:extLst>
                </p:cNvPr>
                <p:cNvCxnSpPr>
                  <a:cxnSpLocks/>
                </p:cNvCxnSpPr>
                <p:nvPr/>
              </p:nvCxnSpPr>
              <p:spPr>
                <a:xfrm>
                  <a:off x="2671728" y="3894085"/>
                  <a:ext cx="259024" cy="21439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6" name="Straight Connector 380">
                  <a:extLst>
                    <a:ext uri="{FF2B5EF4-FFF2-40B4-BE49-F238E27FC236}">
                      <a16:creationId xmlns="" xmlns:a16="http://schemas.microsoft.com/office/drawing/2014/main" id="{9704A16E-5184-4504-A516-E7428C43FAF8}"/>
                    </a:ext>
                  </a:extLst>
                </p:cNvPr>
                <p:cNvCxnSpPr>
                  <a:cxnSpLocks/>
                </p:cNvCxnSpPr>
                <p:nvPr/>
              </p:nvCxnSpPr>
              <p:spPr>
                <a:xfrm flipV="1">
                  <a:off x="2668322" y="3866994"/>
                  <a:ext cx="253472" cy="291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7" name="Straight Connector 381">
                  <a:extLst>
                    <a:ext uri="{FF2B5EF4-FFF2-40B4-BE49-F238E27FC236}">
                      <a16:creationId xmlns="" xmlns:a16="http://schemas.microsoft.com/office/drawing/2014/main" id="{3FF83826-A6B6-4E91-BD84-5AD79DD94F73}"/>
                    </a:ext>
                  </a:extLst>
                </p:cNvPr>
                <p:cNvCxnSpPr>
                  <a:cxnSpLocks/>
                </p:cNvCxnSpPr>
                <p:nvPr/>
              </p:nvCxnSpPr>
              <p:spPr>
                <a:xfrm>
                  <a:off x="2668322" y="3894085"/>
                  <a:ext cx="47947" cy="3510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474" name="Picture 2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673" y="1534416"/>
                <a:ext cx="749129" cy="749129"/>
              </a:xfrm>
              <a:prstGeom prst="rect">
                <a:avLst/>
              </a:prstGeom>
            </p:spPr>
          </p:pic>
          <p:pic>
            <p:nvPicPr>
              <p:cNvPr id="476" name="Picture 2">
                <a:extLst>
                  <a:ext uri="{FF2B5EF4-FFF2-40B4-BE49-F238E27FC236}">
                    <a16:creationId xmlns="" xmlns:a16="http://schemas.microsoft.com/office/drawing/2014/main" id="{A5F18808-5DFA-4FFE-B680-38A08782AE1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27907" y1="44000" x2="27907" y2="44000"/>
                          </a14:backgroundRemoval>
                        </a14:imgEffect>
                      </a14:imgLayer>
                    </a14:imgProps>
                  </a:ext>
                </a:extLst>
              </a:blip>
              <a:stretch>
                <a:fillRect/>
              </a:stretch>
            </p:blipFill>
            <p:spPr>
              <a:xfrm>
                <a:off x="7232540" y="2311092"/>
                <a:ext cx="122210" cy="142104"/>
              </a:xfrm>
              <a:prstGeom prst="rect">
                <a:avLst/>
              </a:prstGeom>
            </p:spPr>
          </p:pic>
        </p:grpSp>
        <p:grpSp>
          <p:nvGrpSpPr>
            <p:cNvPr id="492" name="组 491"/>
            <p:cNvGrpSpPr/>
            <p:nvPr/>
          </p:nvGrpSpPr>
          <p:grpSpPr>
            <a:xfrm>
              <a:off x="3196187" y="2719652"/>
              <a:ext cx="8537343" cy="1555220"/>
              <a:chOff x="3043787" y="2567252"/>
              <a:chExt cx="8537343" cy="1555220"/>
            </a:xfrm>
          </p:grpSpPr>
          <p:sp>
            <p:nvSpPr>
              <p:cNvPr id="493" name="Rectangle: Rounded Corners 367">
                <a:extLst>
                  <a:ext uri="{FF2B5EF4-FFF2-40B4-BE49-F238E27FC236}">
                    <a16:creationId xmlns="" xmlns:a16="http://schemas.microsoft.com/office/drawing/2014/main" id="{C740FE48-249B-44AD-AE94-8B1B075011F0}"/>
                  </a:ext>
                </a:extLst>
              </p:cNvPr>
              <p:cNvSpPr/>
              <p:nvPr/>
            </p:nvSpPr>
            <p:spPr>
              <a:xfrm>
                <a:off x="3043787" y="2567252"/>
                <a:ext cx="8537343"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136">
                <a:extLst>
                  <a:ext uri="{FF2B5EF4-FFF2-40B4-BE49-F238E27FC236}">
                    <a16:creationId xmlns="" xmlns:a16="http://schemas.microsoft.com/office/drawing/2014/main" id="{D0B20908-1FBD-43E6-88A3-001076958A29}"/>
                  </a:ext>
                </a:extLst>
              </p:cNvPr>
              <p:cNvSpPr/>
              <p:nvPr/>
            </p:nvSpPr>
            <p:spPr>
              <a:xfrm>
                <a:off x="8669607" y="3190066"/>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139">
                <a:extLst>
                  <a:ext uri="{FF2B5EF4-FFF2-40B4-BE49-F238E27FC236}">
                    <a16:creationId xmlns="" xmlns:a16="http://schemas.microsoft.com/office/drawing/2014/main" id="{E187718B-578D-49C9-A82E-C698D46F9907}"/>
                  </a:ext>
                </a:extLst>
              </p:cNvPr>
              <p:cNvSpPr/>
              <p:nvPr/>
            </p:nvSpPr>
            <p:spPr>
              <a:xfrm>
                <a:off x="8710394" y="3271824"/>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Oval 140">
                <a:extLst>
                  <a:ext uri="{FF2B5EF4-FFF2-40B4-BE49-F238E27FC236}">
                    <a16:creationId xmlns="" xmlns:a16="http://schemas.microsoft.com/office/drawing/2014/main" id="{6CF9FAA4-B234-4C2F-9664-9D1FD9869FD7}"/>
                  </a:ext>
                </a:extLst>
              </p:cNvPr>
              <p:cNvSpPr/>
              <p:nvPr/>
            </p:nvSpPr>
            <p:spPr>
              <a:xfrm>
                <a:off x="8757629" y="3365650"/>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141">
                <a:extLst>
                  <a:ext uri="{FF2B5EF4-FFF2-40B4-BE49-F238E27FC236}">
                    <a16:creationId xmlns="" xmlns:a16="http://schemas.microsoft.com/office/drawing/2014/main" id="{BDD05735-6925-4F62-8B70-11F288F454BB}"/>
                  </a:ext>
                </a:extLst>
              </p:cNvPr>
              <p:cNvSpPr/>
              <p:nvPr/>
            </p:nvSpPr>
            <p:spPr>
              <a:xfrm>
                <a:off x="8798361" y="3450211"/>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142">
                <a:extLst>
                  <a:ext uri="{FF2B5EF4-FFF2-40B4-BE49-F238E27FC236}">
                    <a16:creationId xmlns="" xmlns:a16="http://schemas.microsoft.com/office/drawing/2014/main" id="{90A1AFF7-AD0C-4FBC-993D-8792D284B3F0}"/>
                  </a:ext>
                </a:extLst>
              </p:cNvPr>
              <p:cNvSpPr/>
              <p:nvPr/>
            </p:nvSpPr>
            <p:spPr>
              <a:xfrm>
                <a:off x="8839482" y="3532619"/>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143">
                <a:extLst>
                  <a:ext uri="{FF2B5EF4-FFF2-40B4-BE49-F238E27FC236}">
                    <a16:creationId xmlns="" xmlns:a16="http://schemas.microsoft.com/office/drawing/2014/main" id="{B2FA2B49-7A4A-4C7A-892F-A255FC8D9676}"/>
                  </a:ext>
                </a:extLst>
              </p:cNvPr>
              <p:cNvSpPr/>
              <p:nvPr/>
            </p:nvSpPr>
            <p:spPr>
              <a:xfrm>
                <a:off x="8880096" y="3614648"/>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Cube 144">
                <a:extLst>
                  <a:ext uri="{FF2B5EF4-FFF2-40B4-BE49-F238E27FC236}">
                    <a16:creationId xmlns="" xmlns:a16="http://schemas.microsoft.com/office/drawing/2014/main" id="{54476D96-E4B8-44FF-9676-0433220389C7}"/>
                  </a:ext>
                </a:extLst>
              </p:cNvPr>
              <p:cNvSpPr/>
              <p:nvPr/>
            </p:nvSpPr>
            <p:spPr>
              <a:xfrm flipH="1">
                <a:off x="9019315" y="3286196"/>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Cube 150">
                <a:extLst>
                  <a:ext uri="{FF2B5EF4-FFF2-40B4-BE49-F238E27FC236}">
                    <a16:creationId xmlns="" xmlns:a16="http://schemas.microsoft.com/office/drawing/2014/main" id="{12CBCAB3-17D2-4B1D-AC35-763B1A93EC58}"/>
                  </a:ext>
                </a:extLst>
              </p:cNvPr>
              <p:cNvSpPr/>
              <p:nvPr/>
            </p:nvSpPr>
            <p:spPr>
              <a:xfrm flipH="1">
                <a:off x="9172676" y="3247077"/>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Cube 151">
                <a:extLst>
                  <a:ext uri="{FF2B5EF4-FFF2-40B4-BE49-F238E27FC236}">
                    <a16:creationId xmlns="" xmlns:a16="http://schemas.microsoft.com/office/drawing/2014/main" id="{141A1828-0608-4FE5-A871-AB4FD6378A85}"/>
                  </a:ext>
                </a:extLst>
              </p:cNvPr>
              <p:cNvSpPr/>
              <p:nvPr/>
            </p:nvSpPr>
            <p:spPr>
              <a:xfrm flipH="1">
                <a:off x="9364404" y="3187071"/>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ube 152">
                <a:extLst>
                  <a:ext uri="{FF2B5EF4-FFF2-40B4-BE49-F238E27FC236}">
                    <a16:creationId xmlns="" xmlns:a16="http://schemas.microsoft.com/office/drawing/2014/main" id="{7BE0B1C8-C895-409C-B2FD-C1D34F6F00D0}"/>
                  </a:ext>
                </a:extLst>
              </p:cNvPr>
              <p:cNvSpPr/>
              <p:nvPr/>
            </p:nvSpPr>
            <p:spPr>
              <a:xfrm flipH="1">
                <a:off x="7801987" y="3176404"/>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Cube 153">
                <a:extLst>
                  <a:ext uri="{FF2B5EF4-FFF2-40B4-BE49-F238E27FC236}">
                    <a16:creationId xmlns="" xmlns:a16="http://schemas.microsoft.com/office/drawing/2014/main" id="{B9877FEB-4A38-496D-B58C-FB921EBBE8AB}"/>
                  </a:ext>
                </a:extLst>
              </p:cNvPr>
              <p:cNvSpPr/>
              <p:nvPr/>
            </p:nvSpPr>
            <p:spPr>
              <a:xfrm flipH="1">
                <a:off x="8074348" y="3232000"/>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Cube 154">
                <a:extLst>
                  <a:ext uri="{FF2B5EF4-FFF2-40B4-BE49-F238E27FC236}">
                    <a16:creationId xmlns="" xmlns:a16="http://schemas.microsoft.com/office/drawing/2014/main" id="{DEA32CCA-96A0-467F-915D-EBA318D3BA60}"/>
                  </a:ext>
                </a:extLst>
              </p:cNvPr>
              <p:cNvSpPr/>
              <p:nvPr/>
            </p:nvSpPr>
            <p:spPr>
              <a:xfrm flipH="1">
                <a:off x="8295868" y="3272049"/>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extBox 165">
                <a:extLst>
                  <a:ext uri="{FF2B5EF4-FFF2-40B4-BE49-F238E27FC236}">
                    <a16:creationId xmlns="" xmlns:a16="http://schemas.microsoft.com/office/drawing/2014/main" id="{3AD69041-180C-434B-9399-03AFEAAFD593}"/>
                  </a:ext>
                </a:extLst>
              </p:cNvPr>
              <p:cNvSpPr txBox="1"/>
              <p:nvPr/>
            </p:nvSpPr>
            <p:spPr>
              <a:xfrm>
                <a:off x="8855601" y="3594354"/>
                <a:ext cx="1077791" cy="229587"/>
              </a:xfrm>
              <a:prstGeom prst="rect">
                <a:avLst/>
              </a:prstGeom>
              <a:noFill/>
            </p:spPr>
            <p:txBody>
              <a:bodyPr wrap="square" rtlCol="0">
                <a:spAutoFit/>
              </a:bodyPr>
              <a:lstStyle/>
              <a:p>
                <a:pPr algn="ctr"/>
                <a:r>
                  <a:rPr lang="en-US" sz="1050" dirty="0"/>
                  <a:t>3D Decoder</a:t>
                </a:r>
              </a:p>
            </p:txBody>
          </p:sp>
          <p:sp>
            <p:nvSpPr>
              <p:cNvPr id="507" name="Double Brace 343">
                <a:extLst>
                  <a:ext uri="{FF2B5EF4-FFF2-40B4-BE49-F238E27FC236}">
                    <a16:creationId xmlns="" xmlns:a16="http://schemas.microsoft.com/office/drawing/2014/main" id="{81C04B9D-07F5-42B7-A28D-A61225F53B1B}"/>
                  </a:ext>
                </a:extLst>
              </p:cNvPr>
              <p:cNvSpPr/>
              <p:nvPr/>
            </p:nvSpPr>
            <p:spPr>
              <a:xfrm>
                <a:off x="3681133" y="2779382"/>
                <a:ext cx="3869353"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08" name="Connector: Elbow 344">
                <a:extLst>
                  <a:ext uri="{FF2B5EF4-FFF2-40B4-BE49-F238E27FC236}">
                    <a16:creationId xmlns="" xmlns:a16="http://schemas.microsoft.com/office/drawing/2014/main" id="{CD236BE2-44F5-49E5-83B5-9F751CDB23CD}"/>
                  </a:ext>
                </a:extLst>
              </p:cNvPr>
              <p:cNvCxnSpPr>
                <a:cxnSpLocks/>
                <a:stCxn id="524" idx="1"/>
                <a:endCxn id="468" idx="0"/>
              </p:cNvCxnSpPr>
              <p:nvPr/>
            </p:nvCxnSpPr>
            <p:spPr>
              <a:xfrm rot="16200000" flipH="1">
                <a:off x="7050016" y="287239"/>
                <a:ext cx="365527" cy="5597049"/>
              </a:xfrm>
              <a:prstGeom prst="bentConnector3">
                <a:avLst>
                  <a:gd name="adj1" fmla="val -56547"/>
                </a:avLst>
              </a:prstGeom>
              <a:ln w="22225">
                <a:solidFill>
                  <a:schemeClr val="accent5">
                    <a:alpha val="7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9" name="Straight Arrow Connector 345">
                <a:extLst>
                  <a:ext uri="{FF2B5EF4-FFF2-40B4-BE49-F238E27FC236}">
                    <a16:creationId xmlns="" xmlns:a16="http://schemas.microsoft.com/office/drawing/2014/main" id="{6A87E90F-750A-4938-B825-762F4B080972}"/>
                  </a:ext>
                </a:extLst>
              </p:cNvPr>
              <p:cNvCxnSpPr>
                <a:cxnSpLocks/>
              </p:cNvCxnSpPr>
              <p:nvPr/>
            </p:nvCxnSpPr>
            <p:spPr>
              <a:xfrm>
                <a:off x="9775177" y="3378953"/>
                <a:ext cx="526208" cy="3921"/>
              </a:xfrm>
              <a:prstGeom prst="straightConnector1">
                <a:avLst/>
              </a:prstGeom>
              <a:ln w="22225">
                <a:solidFill>
                  <a:schemeClr val="accent5">
                    <a:alpha val="7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0" name="Oval 346">
                <a:extLst>
                  <a:ext uri="{FF2B5EF4-FFF2-40B4-BE49-F238E27FC236}">
                    <a16:creationId xmlns="" xmlns:a16="http://schemas.microsoft.com/office/drawing/2014/main" id="{C40DEE74-0891-4064-B4FB-0D74FB8DFB2E}"/>
                  </a:ext>
                </a:extLst>
              </p:cNvPr>
              <p:cNvSpPr/>
              <p:nvPr/>
            </p:nvSpPr>
            <p:spPr>
              <a:xfrm>
                <a:off x="9925741" y="3268528"/>
                <a:ext cx="211127" cy="211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grpSp>
            <p:nvGrpSpPr>
              <p:cNvPr id="511" name="Group 12"/>
              <p:cNvGrpSpPr/>
              <p:nvPr/>
            </p:nvGrpSpPr>
            <p:grpSpPr>
              <a:xfrm>
                <a:off x="4724521" y="2903000"/>
                <a:ext cx="933280" cy="924307"/>
                <a:chOff x="1295840" y="4882393"/>
                <a:chExt cx="1032179" cy="1022255"/>
              </a:xfrm>
            </p:grpSpPr>
            <p:sp>
              <p:nvSpPr>
                <p:cNvPr id="545"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6"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47" name="Picture 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548"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9"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2" name="Group 19"/>
              <p:cNvGrpSpPr/>
              <p:nvPr/>
            </p:nvGrpSpPr>
            <p:grpSpPr>
              <a:xfrm>
                <a:off x="5579271" y="2903000"/>
                <a:ext cx="982500" cy="924307"/>
                <a:chOff x="2134488" y="4882393"/>
                <a:chExt cx="1086615" cy="1022255"/>
              </a:xfrm>
            </p:grpSpPr>
            <p:sp>
              <p:nvSpPr>
                <p:cNvPr id="538"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39" name="Group 18"/>
                <p:cNvGrpSpPr/>
                <p:nvPr/>
              </p:nvGrpSpPr>
              <p:grpSpPr>
                <a:xfrm>
                  <a:off x="2134488" y="4882393"/>
                  <a:ext cx="1086615" cy="1022255"/>
                  <a:chOff x="2134488" y="4882393"/>
                  <a:chExt cx="1086615" cy="1022255"/>
                </a:xfrm>
              </p:grpSpPr>
              <p:sp>
                <p:nvSpPr>
                  <p:cNvPr id="540"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41" name="Group 17"/>
                  <p:cNvGrpSpPr/>
                  <p:nvPr/>
                </p:nvGrpSpPr>
                <p:grpSpPr>
                  <a:xfrm>
                    <a:off x="2134488" y="4882393"/>
                    <a:ext cx="1086615" cy="1022253"/>
                    <a:chOff x="2134488" y="4882393"/>
                    <a:chExt cx="1086615" cy="1022253"/>
                  </a:xfrm>
                </p:grpSpPr>
                <p:pic>
                  <p:nvPicPr>
                    <p:cNvPr id="542"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543"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4"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513" name="Group 22"/>
              <p:cNvGrpSpPr/>
              <p:nvPr/>
            </p:nvGrpSpPr>
            <p:grpSpPr>
              <a:xfrm>
                <a:off x="3863215" y="2903000"/>
                <a:ext cx="910845" cy="924307"/>
                <a:chOff x="449942" y="4882393"/>
                <a:chExt cx="1007367" cy="1022255"/>
              </a:xfrm>
            </p:grpSpPr>
            <p:sp>
              <p:nvSpPr>
                <p:cNvPr id="533"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4"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35" name="Picture 2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536"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7"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4" name="Group 23"/>
              <p:cNvGrpSpPr/>
              <p:nvPr/>
            </p:nvGrpSpPr>
            <p:grpSpPr>
              <a:xfrm>
                <a:off x="6422579" y="2904015"/>
                <a:ext cx="915711" cy="924307"/>
                <a:chOff x="2960480" y="4883515"/>
                <a:chExt cx="1012749" cy="1022255"/>
              </a:xfrm>
            </p:grpSpPr>
            <p:sp>
              <p:nvSpPr>
                <p:cNvPr id="528"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9"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30" name="Picture 2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531"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2"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5" name="Group 25"/>
              <p:cNvGrpSpPr/>
              <p:nvPr/>
            </p:nvGrpSpPr>
            <p:grpSpPr>
              <a:xfrm>
                <a:off x="10380346" y="2920721"/>
                <a:ext cx="903609" cy="924307"/>
                <a:chOff x="7345630" y="4901991"/>
                <a:chExt cx="999364" cy="1022255"/>
              </a:xfrm>
            </p:grpSpPr>
            <p:sp>
              <p:nvSpPr>
                <p:cNvPr id="523" name="Parallelogram 239">
                  <a:extLst>
                    <a:ext uri="{FF2B5EF4-FFF2-40B4-BE49-F238E27FC236}">
                      <a16:creationId xmlns="" xmlns:a16="http://schemas.microsoft.com/office/drawing/2014/main" id="{46AB2DA2-CBDF-4490-8023-D43787864F1A}"/>
                    </a:ext>
                  </a:extLst>
                </p:cNvPr>
                <p:cNvSpPr/>
                <p:nvPr/>
              </p:nvSpPr>
              <p:spPr>
                <a:xfrm>
                  <a:off x="7345630" y="5573478"/>
                  <a:ext cx="999364"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24" name="Parallelogram 240">
                  <a:extLst>
                    <a:ext uri="{FF2B5EF4-FFF2-40B4-BE49-F238E27FC236}">
                      <a16:creationId xmlns="" xmlns:a16="http://schemas.microsoft.com/office/drawing/2014/main" id="{5B7105AB-0C2B-44BB-A47C-DE6F91DFC842}"/>
                    </a:ext>
                  </a:extLst>
                </p:cNvPr>
                <p:cNvSpPr/>
                <p:nvPr/>
              </p:nvSpPr>
              <p:spPr>
                <a:xfrm rot="5400000" flipV="1">
                  <a:off x="6954128" y="5293503"/>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25"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l="23197" t="25536" r="23552" b="19774"/>
                <a:stretch/>
              </p:blipFill>
              <p:spPr>
                <a:xfrm>
                  <a:off x="7441015" y="5065729"/>
                  <a:ext cx="746149" cy="719394"/>
                </a:xfrm>
                <a:prstGeom prst="rect">
                  <a:avLst/>
                </a:prstGeom>
              </p:spPr>
            </p:pic>
            <p:sp>
              <p:nvSpPr>
                <p:cNvPr id="526" name="Parallelogram 241">
                  <a:extLst>
                    <a:ext uri="{FF2B5EF4-FFF2-40B4-BE49-F238E27FC236}">
                      <a16:creationId xmlns="" xmlns:a16="http://schemas.microsoft.com/office/drawing/2014/main" id="{50F88526-4127-41B1-9286-E98B7EB1662B}"/>
                    </a:ext>
                  </a:extLst>
                </p:cNvPr>
                <p:cNvSpPr/>
                <p:nvPr/>
              </p:nvSpPr>
              <p:spPr>
                <a:xfrm>
                  <a:off x="7345630" y="4901991"/>
                  <a:ext cx="999363"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7" name="Parallelogram 242">
                  <a:extLst>
                    <a:ext uri="{FF2B5EF4-FFF2-40B4-BE49-F238E27FC236}">
                      <a16:creationId xmlns="" xmlns:a16="http://schemas.microsoft.com/office/drawing/2014/main" id="{BE790103-21EF-45E6-A39C-5CE541770580}"/>
                    </a:ext>
                  </a:extLst>
                </p:cNvPr>
                <p:cNvSpPr/>
                <p:nvPr/>
              </p:nvSpPr>
              <p:spPr>
                <a:xfrm rot="5400000" flipV="1">
                  <a:off x="7707179" y="5293497"/>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16" name="TextBox 174">
                <a:extLst>
                  <a:ext uri="{FF2B5EF4-FFF2-40B4-BE49-F238E27FC236}">
                    <a16:creationId xmlns="" xmlns:a16="http://schemas.microsoft.com/office/drawing/2014/main" id="{FF4A411D-CDAF-4C3C-AF44-67354FC0F0BE}"/>
                  </a:ext>
                </a:extLst>
              </p:cNvPr>
              <p:cNvSpPr txBox="1"/>
              <p:nvPr/>
            </p:nvSpPr>
            <p:spPr>
              <a:xfrm>
                <a:off x="7598242" y="3601610"/>
                <a:ext cx="1077791" cy="229587"/>
              </a:xfrm>
              <a:prstGeom prst="rect">
                <a:avLst/>
              </a:prstGeom>
              <a:noFill/>
            </p:spPr>
            <p:txBody>
              <a:bodyPr wrap="square" rtlCol="0">
                <a:spAutoFit/>
              </a:bodyPr>
              <a:lstStyle/>
              <a:p>
                <a:pPr algn="ctr"/>
                <a:r>
                  <a:rPr lang="en-US" sz="1050" dirty="0"/>
                  <a:t>3D Encoder</a:t>
                </a:r>
              </a:p>
            </p:txBody>
          </p:sp>
          <p:pic>
            <p:nvPicPr>
              <p:cNvPr id="518"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6449883" y="3847350"/>
                <a:ext cx="764518" cy="213156"/>
              </a:xfrm>
              <a:prstGeom prst="rect">
                <a:avLst/>
              </a:prstGeom>
            </p:spPr>
          </p:pic>
          <p:pic>
            <p:nvPicPr>
              <p:cNvPr id="519"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5624422" y="3848145"/>
                <a:ext cx="730413" cy="213156"/>
              </a:xfrm>
              <a:prstGeom prst="rect">
                <a:avLst/>
              </a:prstGeom>
            </p:spPr>
          </p:pic>
          <p:pic>
            <p:nvPicPr>
              <p:cNvPr id="520"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167182" y="3867393"/>
                <a:ext cx="156314" cy="156314"/>
              </a:xfrm>
              <a:prstGeom prst="rect">
                <a:avLst/>
              </a:prstGeom>
            </p:spPr>
          </p:pic>
          <p:pic>
            <p:nvPicPr>
              <p:cNvPr id="521"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947741" y="3861139"/>
                <a:ext cx="167683" cy="164841"/>
              </a:xfrm>
              <a:prstGeom prst="rect">
                <a:avLst/>
              </a:prstGeom>
            </p:spPr>
          </p:pic>
          <p:sp>
            <p:nvSpPr>
              <p:cNvPr id="522" name="Oval 136">
                <a:extLst>
                  <a:ext uri="{FF2B5EF4-FFF2-40B4-BE49-F238E27FC236}">
                    <a16:creationId xmlns="" xmlns:a16="http://schemas.microsoft.com/office/drawing/2014/main" id="{D0B20908-1FBD-43E6-88A3-001076958A29}"/>
                  </a:ext>
                </a:extLst>
              </p:cNvPr>
              <p:cNvSpPr/>
              <p:nvPr/>
            </p:nvSpPr>
            <p:spPr>
              <a:xfrm>
                <a:off x="8625451" y="3103245"/>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1" name="矩形 550"/>
          <p:cNvSpPr/>
          <p:nvPr/>
        </p:nvSpPr>
        <p:spPr>
          <a:xfrm>
            <a:off x="821583" y="4504341"/>
            <a:ext cx="5813130" cy="1477328"/>
          </a:xfrm>
          <a:prstGeom prst="rect">
            <a:avLst/>
          </a:prstGeom>
        </p:spPr>
        <p:txBody>
          <a:bodyPr wrap="none">
            <a:spAutoFit/>
          </a:bodyPr>
          <a:lstStyle/>
          <a:p>
            <a:pPr indent="-182880">
              <a:buFont typeface="Arial" panose="020B0604020202020204" pitchFamily="34" charset="0"/>
              <a:buChar char="•"/>
            </a:pPr>
            <a:r>
              <a:rPr lang="en-US" altLang="zh-CN" dirty="0" smtClean="0">
                <a:cs typeface="Times New Roman" panose="02020603050405020304" pitchFamily="18" charset="0"/>
              </a:rPr>
              <a:t>V-Net</a:t>
            </a:r>
            <a:r>
              <a:rPr lang="en-US" altLang="zh-CN" dirty="0" smtClean="0">
                <a:cs typeface="Times New Roman" panose="02020603050405020304" pitchFamily="18" charset="0"/>
              </a:rPr>
              <a:t>: coarse shape prediction</a:t>
            </a:r>
          </a:p>
          <a:p>
            <a:pPr indent="-182880">
              <a:buFont typeface="Arial" panose="020B0604020202020204" pitchFamily="34" charset="0"/>
              <a:buChar char="•"/>
            </a:pPr>
            <a:r>
              <a:rPr lang="en-US" altLang="zh-CN" dirty="0" smtClean="0">
                <a:cs typeface="Times New Roman" panose="02020603050405020304" pitchFamily="18" charset="0"/>
              </a:rPr>
              <a:t>P-Net</a:t>
            </a:r>
            <a:r>
              <a:rPr lang="en-US" altLang="zh-CN" dirty="0" smtClean="0">
                <a:cs typeface="Times New Roman" panose="02020603050405020304" pitchFamily="18" charset="0"/>
              </a:rPr>
              <a:t>: object pose and camera parameters estimation</a:t>
            </a:r>
          </a:p>
          <a:p>
            <a:pPr indent="-182880">
              <a:buFont typeface="Arial" panose="020B0604020202020204" pitchFamily="34" charset="0"/>
              <a:buChar char="•"/>
            </a:pPr>
            <a:r>
              <a:rPr lang="en-US" altLang="zh-CN" dirty="0" smtClean="0">
                <a:cs typeface="Times New Roman" panose="02020603050405020304" pitchFamily="18" charset="0"/>
              </a:rPr>
              <a:t>S-Net</a:t>
            </a:r>
            <a:r>
              <a:rPr lang="en-US" altLang="zh-CN" dirty="0" smtClean="0">
                <a:cs typeface="Times New Roman" panose="02020603050405020304" pitchFamily="18" charset="0"/>
              </a:rPr>
              <a:t>: silhouette prediction</a:t>
            </a:r>
          </a:p>
          <a:p>
            <a:pPr indent="-182880">
              <a:buFont typeface="Arial" panose="020B0604020202020204" pitchFamily="34" charset="0"/>
              <a:buChar char="•"/>
            </a:pPr>
            <a:r>
              <a:rPr lang="en-US" altLang="zh-CN" dirty="0" smtClean="0">
                <a:cs typeface="Times New Roman" panose="02020603050405020304" pitchFamily="18" charset="0"/>
              </a:rPr>
              <a:t>PSVH </a:t>
            </a:r>
            <a:r>
              <a:rPr lang="en-US" altLang="zh-CN" dirty="0" smtClean="0">
                <a:cs typeface="Times New Roman" panose="02020603050405020304" pitchFamily="18" charset="0"/>
              </a:rPr>
              <a:t>layer: visual hull generation</a:t>
            </a:r>
          </a:p>
          <a:p>
            <a:pPr indent="-182880">
              <a:buFont typeface="Arial" panose="020B0604020202020204" pitchFamily="34" charset="0"/>
              <a:buChar char="•"/>
            </a:pPr>
            <a:r>
              <a:rPr lang="en-US" altLang="zh-CN" dirty="0" smtClean="0">
                <a:cs typeface="Times New Roman" panose="02020603050405020304" pitchFamily="18" charset="0"/>
              </a:rPr>
              <a:t>R-Net</a:t>
            </a:r>
            <a:r>
              <a:rPr lang="en-US" altLang="zh-CN" dirty="0" smtClean="0">
                <a:cs typeface="Times New Roman" panose="02020603050405020304" pitchFamily="18" charset="0"/>
              </a:rPr>
              <a:t>: coarse shape refinement</a:t>
            </a:r>
            <a:endParaRPr lang="en-US" altLang="zh-CN" dirty="0">
              <a:cs typeface="Times New Roman" panose="02020603050405020304" pitchFamily="18" charset="0"/>
            </a:endParaRPr>
          </a:p>
        </p:txBody>
      </p:sp>
      <p:grpSp>
        <p:nvGrpSpPr>
          <p:cNvPr id="8" name="组 7"/>
          <p:cNvGrpSpPr/>
          <p:nvPr/>
        </p:nvGrpSpPr>
        <p:grpSpPr>
          <a:xfrm>
            <a:off x="731626" y="2554320"/>
            <a:ext cx="2255098" cy="1569942"/>
            <a:chOff x="731626" y="2554320"/>
            <a:chExt cx="2255098" cy="1569942"/>
          </a:xfrm>
        </p:grpSpPr>
        <p:sp>
          <p:nvSpPr>
            <p:cNvPr id="10"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130" name="Group 213"/>
              <p:cNvGrpSpPr/>
              <p:nvPr/>
            </p:nvGrpSpPr>
            <p:grpSpPr>
              <a:xfrm>
                <a:off x="9773500" y="3443925"/>
                <a:ext cx="1746265" cy="1729475"/>
                <a:chOff x="1295840" y="4882393"/>
                <a:chExt cx="1032179" cy="1022255"/>
              </a:xfrm>
            </p:grpSpPr>
            <p:sp>
              <p:nvSpPr>
                <p:cNvPr id="135"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6"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7" name="Picture 2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138"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9"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131"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34" name="Pictur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6060" y="3060382"/>
                <a:ext cx="593438" cy="593437"/>
              </a:xfrm>
              <a:prstGeom prst="rect">
                <a:avLst/>
              </a:prstGeom>
              <a:scene3d>
                <a:camera prst="isometricRightUp">
                  <a:rot lat="2700000" lon="18899998" rev="0"/>
                </a:camera>
                <a:lightRig rig="threePt" dir="t"/>
              </a:scene3d>
            </p:spPr>
          </p:pic>
        </p:grpSp>
        <p:pic>
          <p:nvPicPr>
            <p:cNvPr id="124"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5" name="组 4"/>
          <p:cNvGrpSpPr/>
          <p:nvPr/>
        </p:nvGrpSpPr>
        <p:grpSpPr>
          <a:xfrm>
            <a:off x="731627" y="1371760"/>
            <a:ext cx="3975162" cy="1121352"/>
            <a:chOff x="731627" y="1371760"/>
            <a:chExt cx="3975162" cy="1121352"/>
          </a:xfrm>
        </p:grpSpPr>
        <p:sp>
          <p:nvSpPr>
            <p:cNvPr id="14" name="Rectangle: Rounded Corners 27">
              <a:extLst>
                <a:ext uri="{FF2B5EF4-FFF2-40B4-BE49-F238E27FC236}">
                  <a16:creationId xmlns="" xmlns:a16="http://schemas.microsoft.com/office/drawing/2014/main" id="{7ACC6C2F-03AA-459B-BA91-99C3D2398C68}"/>
                </a:ext>
              </a:extLst>
            </p:cNvPr>
            <p:cNvSpPr/>
            <p:nvPr/>
          </p:nvSpPr>
          <p:spPr>
            <a:xfrm>
              <a:off x="731627" y="1371760"/>
              <a:ext cx="3975162" cy="1101013"/>
            </a:xfrm>
            <a:prstGeom prst="roundRect">
              <a:avLst>
                <a:gd name="adj" fmla="val 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86">
              <a:extLst>
                <a:ext uri="{FF2B5EF4-FFF2-40B4-BE49-F238E27FC236}">
                  <a16:creationId xmlns="" xmlns:a16="http://schemas.microsoft.com/office/drawing/2014/main" id="{96F3ECA9-6077-4AC5-9199-28CA4593D69A}"/>
                </a:ext>
              </a:extLst>
            </p:cNvPr>
            <p:cNvSpPr/>
            <p:nvPr/>
          </p:nvSpPr>
          <p:spPr>
            <a:xfrm rot="16200000" flipV="1">
              <a:off x="2340243" y="1711448"/>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187">
              <a:extLst>
                <a:ext uri="{FF2B5EF4-FFF2-40B4-BE49-F238E27FC236}">
                  <a16:creationId xmlns="" xmlns:a16="http://schemas.microsoft.com/office/drawing/2014/main" id="{F0E36D09-296C-4C39-BD13-E7DA6BD45A56}"/>
                </a:ext>
              </a:extLst>
            </p:cNvPr>
            <p:cNvSpPr/>
            <p:nvPr/>
          </p:nvSpPr>
          <p:spPr>
            <a:xfrm rot="16200000" flipV="1">
              <a:off x="2288715" y="162259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88">
              <a:extLst>
                <a:ext uri="{FF2B5EF4-FFF2-40B4-BE49-F238E27FC236}">
                  <a16:creationId xmlns="" xmlns:a16="http://schemas.microsoft.com/office/drawing/2014/main" id="{ED2AC563-F537-4081-BB9C-DBB54B81B021}"/>
                </a:ext>
              </a:extLst>
            </p:cNvPr>
            <p:cNvSpPr/>
            <p:nvPr/>
          </p:nvSpPr>
          <p:spPr>
            <a:xfrm rot="16200000" flipV="1">
              <a:off x="2315915" y="166047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89">
              <a:extLst>
                <a:ext uri="{FF2B5EF4-FFF2-40B4-BE49-F238E27FC236}">
                  <a16:creationId xmlns="" xmlns:a16="http://schemas.microsoft.com/office/drawing/2014/main" id="{4D8CE943-D0E0-4D4D-BEF4-CDD903D810E8}"/>
                </a:ext>
              </a:extLst>
            </p:cNvPr>
            <p:cNvSpPr/>
            <p:nvPr/>
          </p:nvSpPr>
          <p:spPr>
            <a:xfrm rot="16200000" flipV="1">
              <a:off x="2426699" y="1863330"/>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190">
              <a:extLst>
                <a:ext uri="{FF2B5EF4-FFF2-40B4-BE49-F238E27FC236}">
                  <a16:creationId xmlns="" xmlns:a16="http://schemas.microsoft.com/office/drawing/2014/main" id="{E7F010B6-D0F9-4DB1-9CC5-C5F376BB4DCF}"/>
                </a:ext>
              </a:extLst>
            </p:cNvPr>
            <p:cNvSpPr/>
            <p:nvPr/>
          </p:nvSpPr>
          <p:spPr>
            <a:xfrm rot="16200000" flipV="1">
              <a:off x="2396432" y="1811816"/>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91">
              <a:extLst>
                <a:ext uri="{FF2B5EF4-FFF2-40B4-BE49-F238E27FC236}">
                  <a16:creationId xmlns="" xmlns:a16="http://schemas.microsoft.com/office/drawing/2014/main" id="{54959567-69C6-4963-880C-4F989D25A6C3}"/>
                </a:ext>
              </a:extLst>
            </p:cNvPr>
            <p:cNvSpPr/>
            <p:nvPr/>
          </p:nvSpPr>
          <p:spPr>
            <a:xfrm rot="16200000" flipV="1">
              <a:off x="2367425" y="1768595"/>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192">
              <a:extLst>
                <a:ext uri="{FF2B5EF4-FFF2-40B4-BE49-F238E27FC236}">
                  <a16:creationId xmlns="" xmlns:a16="http://schemas.microsoft.com/office/drawing/2014/main" id="{0C9C1BBC-87B3-4B5A-A932-3CD54C471274}"/>
                </a:ext>
              </a:extLst>
            </p:cNvPr>
            <p:cNvSpPr/>
            <p:nvPr/>
          </p:nvSpPr>
          <p:spPr>
            <a:xfrm rot="16200000" flipV="1">
              <a:off x="1932520" y="1716323"/>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93">
              <a:extLst>
                <a:ext uri="{FF2B5EF4-FFF2-40B4-BE49-F238E27FC236}">
                  <a16:creationId xmlns="" xmlns:a16="http://schemas.microsoft.com/office/drawing/2014/main" id="{1BDF7430-683B-4E8D-A526-719A1A94DD39}"/>
                </a:ext>
              </a:extLst>
            </p:cNvPr>
            <p:cNvSpPr/>
            <p:nvPr/>
          </p:nvSpPr>
          <p:spPr>
            <a:xfrm rot="16200000" flipV="1">
              <a:off x="1961618" y="1759311"/>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94">
              <a:extLst>
                <a:ext uri="{FF2B5EF4-FFF2-40B4-BE49-F238E27FC236}">
                  <a16:creationId xmlns="" xmlns:a16="http://schemas.microsoft.com/office/drawing/2014/main" id="{B0F6CC5F-225C-4174-A8D2-95EDAFD9FDA6}"/>
                </a:ext>
              </a:extLst>
            </p:cNvPr>
            <p:cNvSpPr/>
            <p:nvPr/>
          </p:nvSpPr>
          <p:spPr>
            <a:xfrm rot="16200000" flipV="1">
              <a:off x="1911964" y="1675806"/>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195">
              <a:extLst>
                <a:ext uri="{FF2B5EF4-FFF2-40B4-BE49-F238E27FC236}">
                  <a16:creationId xmlns="" xmlns:a16="http://schemas.microsoft.com/office/drawing/2014/main" id="{133F6B08-5DA3-43A1-B0D4-31941BBA20E2}"/>
                </a:ext>
              </a:extLst>
            </p:cNvPr>
            <p:cNvSpPr/>
            <p:nvPr/>
          </p:nvSpPr>
          <p:spPr>
            <a:xfrm rot="16200000" flipV="1">
              <a:off x="1886915" y="1628408"/>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117">
              <a:extLst>
                <a:ext uri="{FF2B5EF4-FFF2-40B4-BE49-F238E27FC236}">
                  <a16:creationId xmlns="" xmlns:a16="http://schemas.microsoft.com/office/drawing/2014/main" id="{CB6223C5-2A16-41BE-A17E-E0A2763D512E}"/>
                </a:ext>
              </a:extLst>
            </p:cNvPr>
            <p:cNvSpPr/>
            <p:nvPr/>
          </p:nvSpPr>
          <p:spPr>
            <a:xfrm>
              <a:off x="2624112" y="1558948"/>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8">
              <a:extLst>
                <a:ext uri="{FF2B5EF4-FFF2-40B4-BE49-F238E27FC236}">
                  <a16:creationId xmlns="" xmlns:a16="http://schemas.microsoft.com/office/drawing/2014/main" id="{870BD787-7AA7-41DE-8A0D-7D6477559125}"/>
                </a:ext>
              </a:extLst>
            </p:cNvPr>
            <p:cNvSpPr/>
            <p:nvPr/>
          </p:nvSpPr>
          <p:spPr>
            <a:xfrm>
              <a:off x="2661737" y="1640729"/>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20">
              <a:extLst>
                <a:ext uri="{FF2B5EF4-FFF2-40B4-BE49-F238E27FC236}">
                  <a16:creationId xmlns="" xmlns:a16="http://schemas.microsoft.com/office/drawing/2014/main" id="{B4E23DAC-4FAA-4274-9ADF-BF6D6330BE90}"/>
                </a:ext>
              </a:extLst>
            </p:cNvPr>
            <p:cNvSpPr/>
            <p:nvPr/>
          </p:nvSpPr>
          <p:spPr>
            <a:xfrm>
              <a:off x="2702524" y="1722487"/>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121">
              <a:extLst>
                <a:ext uri="{FF2B5EF4-FFF2-40B4-BE49-F238E27FC236}">
                  <a16:creationId xmlns="" xmlns:a16="http://schemas.microsoft.com/office/drawing/2014/main" id="{F25E0147-AE90-4BBF-B164-D0FA24868366}"/>
                </a:ext>
              </a:extLst>
            </p:cNvPr>
            <p:cNvSpPr/>
            <p:nvPr/>
          </p:nvSpPr>
          <p:spPr>
            <a:xfrm>
              <a:off x="2749760" y="1816312"/>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23">
              <a:extLst>
                <a:ext uri="{FF2B5EF4-FFF2-40B4-BE49-F238E27FC236}">
                  <a16:creationId xmlns="" xmlns:a16="http://schemas.microsoft.com/office/drawing/2014/main" id="{8248A83A-42A4-4E8E-AD0E-3784292D1AF0}"/>
                </a:ext>
              </a:extLst>
            </p:cNvPr>
            <p:cNvSpPr/>
            <p:nvPr/>
          </p:nvSpPr>
          <p:spPr>
            <a:xfrm>
              <a:off x="2790491" y="1900873"/>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24">
              <a:extLst>
                <a:ext uri="{FF2B5EF4-FFF2-40B4-BE49-F238E27FC236}">
                  <a16:creationId xmlns="" xmlns:a16="http://schemas.microsoft.com/office/drawing/2014/main" id="{7D7AC23A-F7AB-4C72-9952-B3EE168C3E7E}"/>
                </a:ext>
              </a:extLst>
            </p:cNvPr>
            <p:cNvSpPr/>
            <p:nvPr/>
          </p:nvSpPr>
          <p:spPr>
            <a:xfrm>
              <a:off x="2831613" y="198328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25">
              <a:extLst>
                <a:ext uri="{FF2B5EF4-FFF2-40B4-BE49-F238E27FC236}">
                  <a16:creationId xmlns="" xmlns:a16="http://schemas.microsoft.com/office/drawing/2014/main" id="{B36AACD5-8D22-4C61-82A8-EFFF66FD170F}"/>
                </a:ext>
              </a:extLst>
            </p:cNvPr>
            <p:cNvSpPr/>
            <p:nvPr/>
          </p:nvSpPr>
          <p:spPr>
            <a:xfrm>
              <a:off x="2869356" y="206531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ube 131">
              <a:extLst>
                <a:ext uri="{FF2B5EF4-FFF2-40B4-BE49-F238E27FC236}">
                  <a16:creationId xmlns="" xmlns:a16="http://schemas.microsoft.com/office/drawing/2014/main" id="{BB616FC5-7F34-4B36-A3D0-34D6EB09EACA}"/>
                </a:ext>
              </a:extLst>
            </p:cNvPr>
            <p:cNvSpPr/>
            <p:nvPr/>
          </p:nvSpPr>
          <p:spPr>
            <a:xfrm flipH="1">
              <a:off x="3009184" y="1749866"/>
              <a:ext cx="216315" cy="198629"/>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ube 132">
              <a:extLst>
                <a:ext uri="{FF2B5EF4-FFF2-40B4-BE49-F238E27FC236}">
                  <a16:creationId xmlns="" xmlns:a16="http://schemas.microsoft.com/office/drawing/2014/main" id="{1F26648D-9E96-4DF2-B1C2-4D669F3AAA0D}"/>
                </a:ext>
              </a:extLst>
            </p:cNvPr>
            <p:cNvSpPr/>
            <p:nvPr/>
          </p:nvSpPr>
          <p:spPr>
            <a:xfrm flipH="1">
              <a:off x="3162545" y="1710747"/>
              <a:ext cx="288726" cy="274008"/>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ube 134">
              <a:extLst>
                <a:ext uri="{FF2B5EF4-FFF2-40B4-BE49-F238E27FC236}">
                  <a16:creationId xmlns="" xmlns:a16="http://schemas.microsoft.com/office/drawing/2014/main" id="{F00EB844-0248-492E-9A01-4D6846AD061E}"/>
                </a:ext>
              </a:extLst>
            </p:cNvPr>
            <p:cNvSpPr/>
            <p:nvPr/>
          </p:nvSpPr>
          <p:spPr>
            <a:xfrm flipH="1">
              <a:off x="3354274" y="1650741"/>
              <a:ext cx="374589" cy="377500"/>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159">
              <a:extLst>
                <a:ext uri="{FF2B5EF4-FFF2-40B4-BE49-F238E27FC236}">
                  <a16:creationId xmlns="" xmlns:a16="http://schemas.microsoft.com/office/drawing/2014/main" id="{6BF66021-A273-4EA5-9187-5E6E3BBDE7A6}"/>
                </a:ext>
              </a:extLst>
            </p:cNvPr>
            <p:cNvSpPr txBox="1"/>
            <p:nvPr/>
          </p:nvSpPr>
          <p:spPr>
            <a:xfrm>
              <a:off x="1726040" y="2081702"/>
              <a:ext cx="1077791" cy="229587"/>
            </a:xfrm>
            <a:prstGeom prst="rect">
              <a:avLst/>
            </a:prstGeom>
            <a:noFill/>
          </p:spPr>
          <p:txBody>
            <a:bodyPr wrap="square" rtlCol="0">
              <a:spAutoFit/>
            </a:bodyPr>
            <a:lstStyle/>
            <a:p>
              <a:pPr algn="ctr"/>
              <a:r>
                <a:rPr lang="en-US" sz="1050" dirty="0"/>
                <a:t>2D Encoder</a:t>
              </a:r>
            </a:p>
          </p:txBody>
        </p:sp>
        <p:sp>
          <p:nvSpPr>
            <p:cNvPr id="96" name="TextBox 160">
              <a:extLst>
                <a:ext uri="{FF2B5EF4-FFF2-40B4-BE49-F238E27FC236}">
                  <a16:creationId xmlns="" xmlns:a16="http://schemas.microsoft.com/office/drawing/2014/main" id="{4A45CCCF-10A6-4F1F-8498-16AC5E8769BA}"/>
                </a:ext>
              </a:extLst>
            </p:cNvPr>
            <p:cNvSpPr txBox="1"/>
            <p:nvPr/>
          </p:nvSpPr>
          <p:spPr>
            <a:xfrm>
              <a:off x="2734379" y="2080130"/>
              <a:ext cx="1294317" cy="229587"/>
            </a:xfrm>
            <a:prstGeom prst="rect">
              <a:avLst/>
            </a:prstGeom>
            <a:noFill/>
          </p:spPr>
          <p:txBody>
            <a:bodyPr wrap="square" rtlCol="0">
              <a:spAutoFit/>
            </a:bodyPr>
            <a:lstStyle/>
            <a:p>
              <a:pPr algn="ctr"/>
              <a:r>
                <a:rPr lang="en-US" sz="1050" dirty="0"/>
                <a:t>3D Decoder</a:t>
              </a:r>
            </a:p>
          </p:txBody>
        </p:sp>
        <p:grpSp>
          <p:nvGrpSpPr>
            <p:cNvPr id="108" name="Group 220"/>
            <p:cNvGrpSpPr/>
            <p:nvPr/>
          </p:nvGrpSpPr>
          <p:grpSpPr>
            <a:xfrm>
              <a:off x="3814946" y="1465008"/>
              <a:ext cx="841519" cy="860794"/>
              <a:chOff x="457945" y="4882393"/>
              <a:chExt cx="999364" cy="1022255"/>
            </a:xfrm>
          </p:grpSpPr>
          <p:sp>
            <p:nvSpPr>
              <p:cNvPr id="145" name="Parallelogram 222">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6" name="Parallelogram 223">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7" name="Picture 22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83715" y="5104108"/>
                <a:ext cx="852143" cy="715192"/>
              </a:xfrm>
              <a:prstGeom prst="rect">
                <a:avLst/>
              </a:prstGeom>
            </p:spPr>
          </p:pic>
          <p:sp>
            <p:nvSpPr>
              <p:cNvPr id="148" name="Parallelogram 22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9" name="Parallelogram 226">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113" name="Picture 2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109" y="1534416"/>
              <a:ext cx="749129" cy="749129"/>
            </a:xfrm>
            <a:prstGeom prst="rect">
              <a:avLst/>
            </a:prstGeom>
          </p:spPr>
        </p:pic>
        <p:pic>
          <p:nvPicPr>
            <p:cNvPr id="123" name="Picture 229">
              <a:extLst>
                <a:ext uri="{FF2B5EF4-FFF2-40B4-BE49-F238E27FC236}">
                  <a16:creationId xmlns="" xmlns:a16="http://schemas.microsoft.com/office/drawing/2014/main" id="{AA485B93-4D9C-47CF-A9A7-327CA33B9D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90986" y="2336798"/>
              <a:ext cx="156314" cy="156314"/>
            </a:xfrm>
            <a:prstGeom prst="rect">
              <a:avLst/>
            </a:prstGeom>
          </p:spPr>
        </p:pic>
      </p:grpSp>
      <p:grpSp>
        <p:nvGrpSpPr>
          <p:cNvPr id="7" name="组 6"/>
          <p:cNvGrpSpPr/>
          <p:nvPr/>
        </p:nvGrpSpPr>
        <p:grpSpPr>
          <a:xfrm>
            <a:off x="7806029" y="1377046"/>
            <a:ext cx="3775101" cy="1079781"/>
            <a:chOff x="7806029" y="1377046"/>
            <a:chExt cx="3775101" cy="1079781"/>
          </a:xfrm>
        </p:grpSpPr>
        <p:sp>
          <p:nvSpPr>
            <p:cNvPr id="11" name="Rectangle: Rounded Corners 369">
              <a:extLst>
                <a:ext uri="{FF2B5EF4-FFF2-40B4-BE49-F238E27FC236}">
                  <a16:creationId xmlns="" xmlns:a16="http://schemas.microsoft.com/office/drawing/2014/main" id="{181C6F30-6574-456F-B4C2-AA107D251C7D}"/>
                </a:ext>
              </a:extLst>
            </p:cNvPr>
            <p:cNvSpPr/>
            <p:nvPr/>
          </p:nvSpPr>
          <p:spPr>
            <a:xfrm>
              <a:off x="7806029" y="1377046"/>
              <a:ext cx="3775101" cy="1079781"/>
            </a:xfrm>
            <a:prstGeom prst="roundRect">
              <a:avLst>
                <a:gd name="adj" fmla="val 0"/>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4">
              <a:extLst>
                <a:ext uri="{FF2B5EF4-FFF2-40B4-BE49-F238E27FC236}">
                  <a16:creationId xmlns="" xmlns:a16="http://schemas.microsoft.com/office/drawing/2014/main" id="{29200063-79D8-46D6-8777-2F0CDCEA8EB2}"/>
                </a:ext>
              </a:extLst>
            </p:cNvPr>
            <p:cNvSpPr/>
            <p:nvPr/>
          </p:nvSpPr>
          <p:spPr>
            <a:xfrm rot="16200000" flipV="1">
              <a:off x="9392437" y="1687819"/>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5">
              <a:extLst>
                <a:ext uri="{FF2B5EF4-FFF2-40B4-BE49-F238E27FC236}">
                  <a16:creationId xmlns="" xmlns:a16="http://schemas.microsoft.com/office/drawing/2014/main" id="{4141BA5A-9F83-485C-866D-04BE877D8A46}"/>
                </a:ext>
              </a:extLst>
            </p:cNvPr>
            <p:cNvSpPr/>
            <p:nvPr/>
          </p:nvSpPr>
          <p:spPr>
            <a:xfrm rot="16200000" flipV="1">
              <a:off x="9345215" y="159896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6">
              <a:extLst>
                <a:ext uri="{FF2B5EF4-FFF2-40B4-BE49-F238E27FC236}">
                  <a16:creationId xmlns="" xmlns:a16="http://schemas.microsoft.com/office/drawing/2014/main" id="{A53443BA-4B91-49F3-A598-B1AB7D8C74F8}"/>
                </a:ext>
              </a:extLst>
            </p:cNvPr>
            <p:cNvSpPr/>
            <p:nvPr/>
          </p:nvSpPr>
          <p:spPr>
            <a:xfrm rot="16200000" flipV="1">
              <a:off x="9368109" y="163684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7">
              <a:extLst>
                <a:ext uri="{FF2B5EF4-FFF2-40B4-BE49-F238E27FC236}">
                  <a16:creationId xmlns="" xmlns:a16="http://schemas.microsoft.com/office/drawing/2014/main" id="{E417A68E-6392-45BD-A143-6302537D4A4E}"/>
                </a:ext>
              </a:extLst>
            </p:cNvPr>
            <p:cNvSpPr/>
            <p:nvPr/>
          </p:nvSpPr>
          <p:spPr>
            <a:xfrm rot="16200000" flipV="1">
              <a:off x="9478893" y="183970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8">
              <a:extLst>
                <a:ext uri="{FF2B5EF4-FFF2-40B4-BE49-F238E27FC236}">
                  <a16:creationId xmlns="" xmlns:a16="http://schemas.microsoft.com/office/drawing/2014/main" id="{0A365918-3B6C-4760-A1E0-0CCA57B40478}"/>
                </a:ext>
              </a:extLst>
            </p:cNvPr>
            <p:cNvSpPr/>
            <p:nvPr/>
          </p:nvSpPr>
          <p:spPr>
            <a:xfrm rot="16200000" flipV="1">
              <a:off x="9448626" y="178818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9">
              <a:extLst>
                <a:ext uri="{FF2B5EF4-FFF2-40B4-BE49-F238E27FC236}">
                  <a16:creationId xmlns="" xmlns:a16="http://schemas.microsoft.com/office/drawing/2014/main" id="{A2AFAD32-69C1-43E1-B9C8-880E50B908A8}"/>
                </a:ext>
              </a:extLst>
            </p:cNvPr>
            <p:cNvSpPr/>
            <p:nvPr/>
          </p:nvSpPr>
          <p:spPr>
            <a:xfrm rot="16200000" flipV="1">
              <a:off x="9419618" y="174496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0">
              <a:extLst>
                <a:ext uri="{FF2B5EF4-FFF2-40B4-BE49-F238E27FC236}">
                  <a16:creationId xmlns="" xmlns:a16="http://schemas.microsoft.com/office/drawing/2014/main" id="{8810EA21-52B8-40DE-891E-819A56A85E99}"/>
                </a:ext>
              </a:extLst>
            </p:cNvPr>
            <p:cNvSpPr/>
            <p:nvPr/>
          </p:nvSpPr>
          <p:spPr>
            <a:xfrm rot="16200000" flipV="1">
              <a:off x="8984714" y="169269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1">
              <a:extLst>
                <a:ext uri="{FF2B5EF4-FFF2-40B4-BE49-F238E27FC236}">
                  <a16:creationId xmlns="" xmlns:a16="http://schemas.microsoft.com/office/drawing/2014/main" id="{F9812AEF-C0EA-4288-A97C-4F17D1CFBE36}"/>
                </a:ext>
              </a:extLst>
            </p:cNvPr>
            <p:cNvSpPr/>
            <p:nvPr/>
          </p:nvSpPr>
          <p:spPr>
            <a:xfrm rot="16200000" flipV="1">
              <a:off x="9013812" y="1735683"/>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2">
              <a:extLst>
                <a:ext uri="{FF2B5EF4-FFF2-40B4-BE49-F238E27FC236}">
                  <a16:creationId xmlns="" xmlns:a16="http://schemas.microsoft.com/office/drawing/2014/main" id="{DB3BF501-84CB-4B01-96D9-1EF150626219}"/>
                </a:ext>
              </a:extLst>
            </p:cNvPr>
            <p:cNvSpPr/>
            <p:nvPr/>
          </p:nvSpPr>
          <p:spPr>
            <a:xfrm rot="16200000" flipV="1">
              <a:off x="8964158" y="1652178"/>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13">
              <a:extLst>
                <a:ext uri="{FF2B5EF4-FFF2-40B4-BE49-F238E27FC236}">
                  <a16:creationId xmlns="" xmlns:a16="http://schemas.microsoft.com/office/drawing/2014/main" id="{9F272DD9-08DB-4E93-AE2A-160256DD25B2}"/>
                </a:ext>
              </a:extLst>
            </p:cNvPr>
            <p:cNvSpPr/>
            <p:nvPr/>
          </p:nvSpPr>
          <p:spPr>
            <a:xfrm rot="16200000" flipV="1">
              <a:off x="8939109" y="160478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9">
              <a:extLst>
                <a:ext uri="{FF2B5EF4-FFF2-40B4-BE49-F238E27FC236}">
                  <a16:creationId xmlns="" xmlns:a16="http://schemas.microsoft.com/office/drawing/2014/main" id="{1CB4C55A-6B42-4712-B226-656BAB623CCF}"/>
                </a:ext>
              </a:extLst>
            </p:cNvPr>
            <p:cNvSpPr/>
            <p:nvPr/>
          </p:nvSpPr>
          <p:spPr>
            <a:xfrm rot="5400000" flipV="1">
              <a:off x="10029628" y="1706045"/>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22">
              <a:extLst>
                <a:ext uri="{FF2B5EF4-FFF2-40B4-BE49-F238E27FC236}">
                  <a16:creationId xmlns="" xmlns:a16="http://schemas.microsoft.com/office/drawing/2014/main" id="{A78B349E-2D37-4961-87D7-F28E26FCBF59}"/>
                </a:ext>
              </a:extLst>
            </p:cNvPr>
            <p:cNvSpPr/>
            <p:nvPr/>
          </p:nvSpPr>
          <p:spPr>
            <a:xfrm rot="5400000" flipV="1">
              <a:off x="9978100" y="160427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26">
              <a:extLst>
                <a:ext uri="{FF2B5EF4-FFF2-40B4-BE49-F238E27FC236}">
                  <a16:creationId xmlns="" xmlns:a16="http://schemas.microsoft.com/office/drawing/2014/main" id="{C3FE1BA9-A0C7-41B7-A2C2-7008619ABD45}"/>
                </a:ext>
              </a:extLst>
            </p:cNvPr>
            <p:cNvSpPr/>
            <p:nvPr/>
          </p:nvSpPr>
          <p:spPr>
            <a:xfrm rot="5400000" flipV="1">
              <a:off x="10005300" y="164215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27">
              <a:extLst>
                <a:ext uri="{FF2B5EF4-FFF2-40B4-BE49-F238E27FC236}">
                  <a16:creationId xmlns="" xmlns:a16="http://schemas.microsoft.com/office/drawing/2014/main" id="{1A4E1E7B-CB23-42EF-97E8-4F1931BE885D}"/>
                </a:ext>
              </a:extLst>
            </p:cNvPr>
            <p:cNvSpPr/>
            <p:nvPr/>
          </p:nvSpPr>
          <p:spPr>
            <a:xfrm rot="5400000" flipV="1">
              <a:off x="10116084" y="185792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28">
              <a:extLst>
                <a:ext uri="{FF2B5EF4-FFF2-40B4-BE49-F238E27FC236}">
                  <a16:creationId xmlns="" xmlns:a16="http://schemas.microsoft.com/office/drawing/2014/main" id="{3D0B0E6D-E61F-45A8-B8C0-6B5DB4A08917}"/>
                </a:ext>
              </a:extLst>
            </p:cNvPr>
            <p:cNvSpPr/>
            <p:nvPr/>
          </p:nvSpPr>
          <p:spPr>
            <a:xfrm rot="5400000" flipV="1">
              <a:off x="10085817" y="1806413"/>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29">
              <a:extLst>
                <a:ext uri="{FF2B5EF4-FFF2-40B4-BE49-F238E27FC236}">
                  <a16:creationId xmlns="" xmlns:a16="http://schemas.microsoft.com/office/drawing/2014/main" id="{B9849ACF-786F-475C-BC13-178303CA9DBC}"/>
                </a:ext>
              </a:extLst>
            </p:cNvPr>
            <p:cNvSpPr/>
            <p:nvPr/>
          </p:nvSpPr>
          <p:spPr>
            <a:xfrm rot="5400000" flipV="1">
              <a:off x="10056810" y="176319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30">
              <a:extLst>
                <a:ext uri="{FF2B5EF4-FFF2-40B4-BE49-F238E27FC236}">
                  <a16:creationId xmlns="" xmlns:a16="http://schemas.microsoft.com/office/drawing/2014/main" id="{D81B6410-D898-447C-B96A-EBC448A327F0}"/>
                </a:ext>
              </a:extLst>
            </p:cNvPr>
            <p:cNvSpPr/>
            <p:nvPr/>
          </p:nvSpPr>
          <p:spPr>
            <a:xfrm rot="5400000" flipV="1">
              <a:off x="10374907" y="1711787"/>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5">
              <a:extLst>
                <a:ext uri="{FF2B5EF4-FFF2-40B4-BE49-F238E27FC236}">
                  <a16:creationId xmlns="" xmlns:a16="http://schemas.microsoft.com/office/drawing/2014/main" id="{9B751A7A-A43B-4136-849B-54A47978E4F0}"/>
                </a:ext>
              </a:extLst>
            </p:cNvPr>
            <p:cNvSpPr/>
            <p:nvPr/>
          </p:nvSpPr>
          <p:spPr>
            <a:xfrm rot="5400000" flipV="1">
              <a:off x="10404004" y="175477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56">
              <a:extLst>
                <a:ext uri="{FF2B5EF4-FFF2-40B4-BE49-F238E27FC236}">
                  <a16:creationId xmlns="" xmlns:a16="http://schemas.microsoft.com/office/drawing/2014/main" id="{752A17C7-8905-4F17-8F46-C0916CA7D4E4}"/>
                </a:ext>
              </a:extLst>
            </p:cNvPr>
            <p:cNvSpPr/>
            <p:nvPr/>
          </p:nvSpPr>
          <p:spPr>
            <a:xfrm rot="5400000" flipV="1">
              <a:off x="10354351" y="167127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58">
              <a:extLst>
                <a:ext uri="{FF2B5EF4-FFF2-40B4-BE49-F238E27FC236}">
                  <a16:creationId xmlns="" xmlns:a16="http://schemas.microsoft.com/office/drawing/2014/main" id="{4EE2EA0F-3394-4792-B7E0-34FF59177B92}"/>
                </a:ext>
              </a:extLst>
            </p:cNvPr>
            <p:cNvSpPr/>
            <p:nvPr/>
          </p:nvSpPr>
          <p:spPr>
            <a:xfrm rot="5400000" flipV="1">
              <a:off x="10329302" y="1623872"/>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7">
              <a:extLst>
                <a:ext uri="{FF2B5EF4-FFF2-40B4-BE49-F238E27FC236}">
                  <a16:creationId xmlns="" xmlns:a16="http://schemas.microsoft.com/office/drawing/2014/main" id="{DE5754C7-1628-47B5-8F8C-450BC69E9541}"/>
                </a:ext>
              </a:extLst>
            </p:cNvPr>
            <p:cNvSpPr/>
            <p:nvPr/>
          </p:nvSpPr>
          <p:spPr>
            <a:xfrm>
              <a:off x="9668845" y="1531755"/>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249">
              <a:extLst>
                <a:ext uri="{FF2B5EF4-FFF2-40B4-BE49-F238E27FC236}">
                  <a16:creationId xmlns="" xmlns:a16="http://schemas.microsoft.com/office/drawing/2014/main" id="{A0C7C1AE-4350-4E2E-8C7D-92AB55DF4B85}"/>
                </a:ext>
              </a:extLst>
            </p:cNvPr>
            <p:cNvSpPr/>
            <p:nvPr/>
          </p:nvSpPr>
          <p:spPr>
            <a:xfrm>
              <a:off x="9707045" y="1613536"/>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250">
              <a:extLst>
                <a:ext uri="{FF2B5EF4-FFF2-40B4-BE49-F238E27FC236}">
                  <a16:creationId xmlns="" xmlns:a16="http://schemas.microsoft.com/office/drawing/2014/main" id="{E45E25B4-6D60-4AFA-853F-1990DBCAD0E5}"/>
                </a:ext>
              </a:extLst>
            </p:cNvPr>
            <p:cNvSpPr/>
            <p:nvPr/>
          </p:nvSpPr>
          <p:spPr>
            <a:xfrm>
              <a:off x="9747832" y="1695294"/>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251">
              <a:extLst>
                <a:ext uri="{FF2B5EF4-FFF2-40B4-BE49-F238E27FC236}">
                  <a16:creationId xmlns="" xmlns:a16="http://schemas.microsoft.com/office/drawing/2014/main" id="{C54DDAF5-18B1-46D2-BDBD-97384A40B3CF}"/>
                </a:ext>
              </a:extLst>
            </p:cNvPr>
            <p:cNvSpPr/>
            <p:nvPr/>
          </p:nvSpPr>
          <p:spPr>
            <a:xfrm>
              <a:off x="9795067" y="1789120"/>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52">
              <a:extLst>
                <a:ext uri="{FF2B5EF4-FFF2-40B4-BE49-F238E27FC236}">
                  <a16:creationId xmlns="" xmlns:a16="http://schemas.microsoft.com/office/drawing/2014/main" id="{AF1D1A7B-EA3C-4D6C-99BE-35B2FB0372ED}"/>
                </a:ext>
              </a:extLst>
            </p:cNvPr>
            <p:cNvSpPr/>
            <p:nvPr/>
          </p:nvSpPr>
          <p:spPr>
            <a:xfrm>
              <a:off x="9835799" y="1873681"/>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253">
              <a:extLst>
                <a:ext uri="{FF2B5EF4-FFF2-40B4-BE49-F238E27FC236}">
                  <a16:creationId xmlns="" xmlns:a16="http://schemas.microsoft.com/office/drawing/2014/main" id="{9E88DDC0-17DB-4586-A666-E561BD3E5C55}"/>
                </a:ext>
              </a:extLst>
            </p:cNvPr>
            <p:cNvSpPr/>
            <p:nvPr/>
          </p:nvSpPr>
          <p:spPr>
            <a:xfrm>
              <a:off x="9876920" y="1956089"/>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254">
              <a:extLst>
                <a:ext uri="{FF2B5EF4-FFF2-40B4-BE49-F238E27FC236}">
                  <a16:creationId xmlns="" xmlns:a16="http://schemas.microsoft.com/office/drawing/2014/main" id="{B29DB30C-823D-495A-BCF0-6272B740CDE0}"/>
                </a:ext>
              </a:extLst>
            </p:cNvPr>
            <p:cNvSpPr/>
            <p:nvPr/>
          </p:nvSpPr>
          <p:spPr>
            <a:xfrm>
              <a:off x="9917535" y="2038118"/>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1">
              <a:extLst>
                <a:ext uri="{FF2B5EF4-FFF2-40B4-BE49-F238E27FC236}">
                  <a16:creationId xmlns="" xmlns:a16="http://schemas.microsoft.com/office/drawing/2014/main" id="{DB9B4982-F9C8-48CD-801A-12E8B21ABC86}"/>
                </a:ext>
              </a:extLst>
            </p:cNvPr>
            <p:cNvSpPr txBox="1"/>
            <p:nvPr/>
          </p:nvSpPr>
          <p:spPr>
            <a:xfrm>
              <a:off x="8690997" y="2051844"/>
              <a:ext cx="1277350" cy="229587"/>
            </a:xfrm>
            <a:prstGeom prst="rect">
              <a:avLst/>
            </a:prstGeom>
            <a:noFill/>
          </p:spPr>
          <p:txBody>
            <a:bodyPr wrap="square" rtlCol="0">
              <a:spAutoFit/>
            </a:bodyPr>
            <a:lstStyle/>
            <a:p>
              <a:pPr algn="ctr"/>
              <a:r>
                <a:rPr lang="en-US" sz="1050" dirty="0"/>
                <a:t>2D Encoder</a:t>
              </a:r>
            </a:p>
          </p:txBody>
        </p:sp>
        <p:sp>
          <p:nvSpPr>
            <p:cNvPr id="97" name="TextBox 161">
              <a:extLst>
                <a:ext uri="{FF2B5EF4-FFF2-40B4-BE49-F238E27FC236}">
                  <a16:creationId xmlns="" xmlns:a16="http://schemas.microsoft.com/office/drawing/2014/main" id="{868CFE42-0A5B-4A70-81E6-39B90A4A54E5}"/>
                </a:ext>
              </a:extLst>
            </p:cNvPr>
            <p:cNvSpPr txBox="1"/>
            <p:nvPr/>
          </p:nvSpPr>
          <p:spPr>
            <a:xfrm>
              <a:off x="9754235" y="2052051"/>
              <a:ext cx="1277350" cy="229587"/>
            </a:xfrm>
            <a:prstGeom prst="rect">
              <a:avLst/>
            </a:prstGeom>
            <a:noFill/>
          </p:spPr>
          <p:txBody>
            <a:bodyPr wrap="square" rtlCol="0">
              <a:spAutoFit/>
            </a:bodyPr>
            <a:lstStyle/>
            <a:p>
              <a:pPr algn="ctr"/>
              <a:r>
                <a:rPr lang="en-US" sz="1050" dirty="0"/>
                <a:t>2D Decoder</a:t>
              </a:r>
            </a:p>
          </p:txBody>
        </p:sp>
        <p:pic>
          <p:nvPicPr>
            <p:cNvPr id="110"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744" y="1498164"/>
              <a:ext cx="749129" cy="749129"/>
            </a:xfrm>
            <a:prstGeom prst="rect">
              <a:avLst/>
            </a:prstGeom>
          </p:spPr>
        </p:pic>
        <p:pic>
          <p:nvPicPr>
            <p:cNvPr id="111"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2021" y="1490995"/>
              <a:ext cx="756299" cy="756299"/>
            </a:xfrm>
            <a:prstGeom prst="rect">
              <a:avLst/>
            </a:prstGeom>
          </p:spPr>
        </p:pic>
        <p:pic>
          <p:nvPicPr>
            <p:cNvPr id="125" name="Picture 234">
              <a:extLst>
                <a:ext uri="{FF2B5EF4-FFF2-40B4-BE49-F238E27FC236}">
                  <a16:creationId xmlns="" xmlns:a16="http://schemas.microsoft.com/office/drawing/2014/main" id="{F04CC009-9F75-4A5F-81A0-8059F6732D4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1021120" y="2266593"/>
              <a:ext cx="179051" cy="164841"/>
            </a:xfrm>
            <a:prstGeom prst="rect">
              <a:avLst/>
            </a:prstGeom>
          </p:spPr>
        </p:pic>
      </p:grpSp>
      <p:grpSp>
        <p:nvGrpSpPr>
          <p:cNvPr id="6" name="组 5"/>
          <p:cNvGrpSpPr/>
          <p:nvPr/>
        </p:nvGrpSpPr>
        <p:grpSpPr>
          <a:xfrm>
            <a:off x="4771298" y="1371760"/>
            <a:ext cx="3043540" cy="1095541"/>
            <a:chOff x="4771298" y="1371760"/>
            <a:chExt cx="3043540" cy="1095541"/>
          </a:xfrm>
        </p:grpSpPr>
        <p:sp>
          <p:nvSpPr>
            <p:cNvPr id="12" name="Rectangle: Rounded Corners 368">
              <a:extLst>
                <a:ext uri="{FF2B5EF4-FFF2-40B4-BE49-F238E27FC236}">
                  <a16:creationId xmlns="" xmlns:a16="http://schemas.microsoft.com/office/drawing/2014/main" id="{E6C82080-2C52-4034-89B9-E915A1BC80FF}"/>
                </a:ext>
              </a:extLst>
            </p:cNvPr>
            <p:cNvSpPr/>
            <p:nvPr/>
          </p:nvSpPr>
          <p:spPr>
            <a:xfrm>
              <a:off x="4771298" y="1371760"/>
              <a:ext cx="2984852" cy="1095541"/>
            </a:xfrm>
            <a:prstGeom prst="roundRect">
              <a:avLst>
                <a:gd name="adj" fmla="val 0"/>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38">
              <a:extLst>
                <a:ext uri="{FF2B5EF4-FFF2-40B4-BE49-F238E27FC236}">
                  <a16:creationId xmlns="" xmlns:a16="http://schemas.microsoft.com/office/drawing/2014/main" id="{E7DFEF42-471A-42F5-B532-91EC32EAB52D}"/>
                </a:ext>
              </a:extLst>
            </p:cNvPr>
            <p:cNvGrpSpPr/>
            <p:nvPr/>
          </p:nvGrpSpPr>
          <p:grpSpPr>
            <a:xfrm>
              <a:off x="7261293" y="1809551"/>
              <a:ext cx="456757" cy="467219"/>
              <a:chOff x="936625" y="4341651"/>
              <a:chExt cx="673100" cy="688518"/>
            </a:xfrm>
            <a:scene3d>
              <a:camera prst="orthographicFront">
                <a:rot lat="0" lon="0" rev="0"/>
              </a:camera>
              <a:lightRig rig="threePt" dir="t"/>
            </a:scene3d>
          </p:grpSpPr>
          <p:sp>
            <p:nvSpPr>
              <p:cNvPr id="183" name="Parallelogram 145">
                <a:extLst>
                  <a:ext uri="{FF2B5EF4-FFF2-40B4-BE49-F238E27FC236}">
                    <a16:creationId xmlns="" xmlns:a16="http://schemas.microsoft.com/office/drawing/2014/main" id="{E6F2A7F4-7BAA-4494-91B9-BAEC9C296C82}"/>
                  </a:ext>
                </a:extLst>
              </p:cNvPr>
              <p:cNvSpPr/>
              <p:nvPr/>
            </p:nvSpPr>
            <p:spPr>
              <a:xfrm>
                <a:off x="936625" y="4793916"/>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4" name="Parallelogram 146">
                <a:extLst>
                  <a:ext uri="{FF2B5EF4-FFF2-40B4-BE49-F238E27FC236}">
                    <a16:creationId xmlns="" xmlns:a16="http://schemas.microsoft.com/office/drawing/2014/main" id="{58ADE0B2-AC8E-4209-99B2-6E996448D063}"/>
                  </a:ext>
                </a:extLst>
              </p:cNvPr>
              <p:cNvSpPr/>
              <p:nvPr/>
            </p:nvSpPr>
            <p:spPr>
              <a:xfrm rot="5400000" flipV="1">
                <a:off x="672936" y="4605344"/>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5" name="Parallelogram 147">
                <a:extLst>
                  <a:ext uri="{FF2B5EF4-FFF2-40B4-BE49-F238E27FC236}">
                    <a16:creationId xmlns="" xmlns:a16="http://schemas.microsoft.com/office/drawing/2014/main" id="{A41A3EC3-B3EB-4531-96C1-728488B6840E}"/>
                  </a:ext>
                </a:extLst>
              </p:cNvPr>
              <p:cNvSpPr/>
              <p:nvPr/>
            </p:nvSpPr>
            <p:spPr>
              <a:xfrm>
                <a:off x="936625" y="4341651"/>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6" name="Parallelogram 148">
                <a:extLst>
                  <a:ext uri="{FF2B5EF4-FFF2-40B4-BE49-F238E27FC236}">
                    <a16:creationId xmlns="" xmlns:a16="http://schemas.microsoft.com/office/drawing/2014/main" id="{4759BB4D-A19C-4AD6-A444-3F68F3137F9F}"/>
                  </a:ext>
                </a:extLst>
              </p:cNvPr>
              <p:cNvSpPr/>
              <p:nvPr/>
            </p:nvSpPr>
            <p:spPr>
              <a:xfrm rot="5400000" flipV="1">
                <a:off x="1180139" y="4605343"/>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6" name="TextBox 149">
              <a:extLst>
                <a:ext uri="{FF2B5EF4-FFF2-40B4-BE49-F238E27FC236}">
                  <a16:creationId xmlns="" xmlns:a16="http://schemas.microsoft.com/office/drawing/2014/main" id="{118D9EFC-626C-4998-A64F-8BF5655847F8}"/>
                </a:ext>
              </a:extLst>
            </p:cNvPr>
            <p:cNvSpPr txBox="1"/>
            <p:nvPr/>
          </p:nvSpPr>
          <p:spPr>
            <a:xfrm>
              <a:off x="7320192" y="1544616"/>
              <a:ext cx="494646" cy="22262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(R,T)</a:t>
              </a:r>
            </a:p>
          </p:txBody>
        </p:sp>
        <p:sp>
          <p:nvSpPr>
            <p:cNvPr id="37" name="Rectangle 169">
              <a:extLst>
                <a:ext uri="{FF2B5EF4-FFF2-40B4-BE49-F238E27FC236}">
                  <a16:creationId xmlns="" xmlns:a16="http://schemas.microsoft.com/office/drawing/2014/main" id="{7ED47BBC-7886-43D7-B414-10C327310C2D}"/>
                </a:ext>
              </a:extLst>
            </p:cNvPr>
            <p:cNvSpPr/>
            <p:nvPr/>
          </p:nvSpPr>
          <p:spPr>
            <a:xfrm rot="16200000" flipV="1">
              <a:off x="6399439" y="1723768"/>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70">
              <a:extLst>
                <a:ext uri="{FF2B5EF4-FFF2-40B4-BE49-F238E27FC236}">
                  <a16:creationId xmlns="" xmlns:a16="http://schemas.microsoft.com/office/drawing/2014/main" id="{9861EE07-59A2-4CAF-AE5F-88CBAB1058C8}"/>
                </a:ext>
              </a:extLst>
            </p:cNvPr>
            <p:cNvSpPr/>
            <p:nvPr/>
          </p:nvSpPr>
          <p:spPr>
            <a:xfrm rot="16200000" flipV="1">
              <a:off x="6347911" y="1634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71">
              <a:extLst>
                <a:ext uri="{FF2B5EF4-FFF2-40B4-BE49-F238E27FC236}">
                  <a16:creationId xmlns="" xmlns:a16="http://schemas.microsoft.com/office/drawing/2014/main" id="{9ACC368A-5BAD-4941-9051-0C5848A5A71A}"/>
                </a:ext>
              </a:extLst>
            </p:cNvPr>
            <p:cNvSpPr/>
            <p:nvPr/>
          </p:nvSpPr>
          <p:spPr>
            <a:xfrm rot="16200000" flipV="1">
              <a:off x="6375111" y="167279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72">
              <a:extLst>
                <a:ext uri="{FF2B5EF4-FFF2-40B4-BE49-F238E27FC236}">
                  <a16:creationId xmlns="" xmlns:a16="http://schemas.microsoft.com/office/drawing/2014/main" id="{F6DA72FF-5880-44D4-AA0E-7E8081A70259}"/>
                </a:ext>
              </a:extLst>
            </p:cNvPr>
            <p:cNvSpPr/>
            <p:nvPr/>
          </p:nvSpPr>
          <p:spPr>
            <a:xfrm rot="16200000" flipV="1">
              <a:off x="6485895" y="1875650"/>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73">
              <a:extLst>
                <a:ext uri="{FF2B5EF4-FFF2-40B4-BE49-F238E27FC236}">
                  <a16:creationId xmlns="" xmlns:a16="http://schemas.microsoft.com/office/drawing/2014/main" id="{954C7CAD-BD69-46B2-BE28-BC7FDAB5969A}"/>
                </a:ext>
              </a:extLst>
            </p:cNvPr>
            <p:cNvSpPr/>
            <p:nvPr/>
          </p:nvSpPr>
          <p:spPr>
            <a:xfrm rot="16200000" flipV="1">
              <a:off x="6455627" y="1824136"/>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78">
              <a:extLst>
                <a:ext uri="{FF2B5EF4-FFF2-40B4-BE49-F238E27FC236}">
                  <a16:creationId xmlns="" xmlns:a16="http://schemas.microsoft.com/office/drawing/2014/main" id="{9E80AA96-07BA-494B-AB38-381D39DD6382}"/>
                </a:ext>
              </a:extLst>
            </p:cNvPr>
            <p:cNvSpPr/>
            <p:nvPr/>
          </p:nvSpPr>
          <p:spPr>
            <a:xfrm rot="16200000" flipV="1">
              <a:off x="6426620" y="1780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79">
              <a:extLst>
                <a:ext uri="{FF2B5EF4-FFF2-40B4-BE49-F238E27FC236}">
                  <a16:creationId xmlns="" xmlns:a16="http://schemas.microsoft.com/office/drawing/2014/main" id="{9083CA97-E3F6-41C0-9581-34BED0E6778E}"/>
                </a:ext>
              </a:extLst>
            </p:cNvPr>
            <p:cNvSpPr/>
            <p:nvPr/>
          </p:nvSpPr>
          <p:spPr>
            <a:xfrm rot="16200000" flipV="1">
              <a:off x="5991716" y="1728643"/>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80">
              <a:extLst>
                <a:ext uri="{FF2B5EF4-FFF2-40B4-BE49-F238E27FC236}">
                  <a16:creationId xmlns="" xmlns:a16="http://schemas.microsoft.com/office/drawing/2014/main" id="{8DE71D28-EF27-42DA-8A33-D15DF20936EF}"/>
                </a:ext>
              </a:extLst>
            </p:cNvPr>
            <p:cNvSpPr/>
            <p:nvPr/>
          </p:nvSpPr>
          <p:spPr>
            <a:xfrm rot="16200000" flipV="1">
              <a:off x="6020813" y="1771632"/>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81">
              <a:extLst>
                <a:ext uri="{FF2B5EF4-FFF2-40B4-BE49-F238E27FC236}">
                  <a16:creationId xmlns="" xmlns:a16="http://schemas.microsoft.com/office/drawing/2014/main" id="{D1D2EE61-2D9F-4C58-8763-5A33D39531F5}"/>
                </a:ext>
              </a:extLst>
            </p:cNvPr>
            <p:cNvSpPr/>
            <p:nvPr/>
          </p:nvSpPr>
          <p:spPr>
            <a:xfrm rot="16200000" flipV="1">
              <a:off x="5971160" y="1688127"/>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182">
              <a:extLst>
                <a:ext uri="{FF2B5EF4-FFF2-40B4-BE49-F238E27FC236}">
                  <a16:creationId xmlns="" xmlns:a16="http://schemas.microsoft.com/office/drawing/2014/main" id="{36849609-3249-4626-BEFF-02DF59DA18DC}"/>
                </a:ext>
              </a:extLst>
            </p:cNvPr>
            <p:cNvSpPr/>
            <p:nvPr/>
          </p:nvSpPr>
          <p:spPr>
            <a:xfrm rot="16200000" flipV="1">
              <a:off x="5946111" y="1640729"/>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99">
              <a:extLst>
                <a:ext uri="{FF2B5EF4-FFF2-40B4-BE49-F238E27FC236}">
                  <a16:creationId xmlns="" xmlns:a16="http://schemas.microsoft.com/office/drawing/2014/main" id="{159FA92C-368B-46B3-AA2A-E2C1150EA993}"/>
                </a:ext>
              </a:extLst>
            </p:cNvPr>
            <p:cNvSpPr/>
            <p:nvPr/>
          </p:nvSpPr>
          <p:spPr>
            <a:xfrm>
              <a:off x="6677274" y="1550543"/>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00">
              <a:extLst>
                <a:ext uri="{FF2B5EF4-FFF2-40B4-BE49-F238E27FC236}">
                  <a16:creationId xmlns="" xmlns:a16="http://schemas.microsoft.com/office/drawing/2014/main" id="{BF1DCF64-078B-4E70-89A6-C812E2BC42EF}"/>
                </a:ext>
              </a:extLst>
            </p:cNvPr>
            <p:cNvSpPr/>
            <p:nvPr/>
          </p:nvSpPr>
          <p:spPr>
            <a:xfrm>
              <a:off x="6715474" y="1632324"/>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101">
              <a:extLst>
                <a:ext uri="{FF2B5EF4-FFF2-40B4-BE49-F238E27FC236}">
                  <a16:creationId xmlns="" xmlns:a16="http://schemas.microsoft.com/office/drawing/2014/main" id="{9615623E-53ED-445D-9CD1-A16144B00265}"/>
                </a:ext>
              </a:extLst>
            </p:cNvPr>
            <p:cNvSpPr/>
            <p:nvPr/>
          </p:nvSpPr>
          <p:spPr>
            <a:xfrm>
              <a:off x="6756260" y="1714082"/>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102">
              <a:extLst>
                <a:ext uri="{FF2B5EF4-FFF2-40B4-BE49-F238E27FC236}">
                  <a16:creationId xmlns="" xmlns:a16="http://schemas.microsoft.com/office/drawing/2014/main" id="{F66BA8E9-372F-4B7C-9A9E-CD176FF1401A}"/>
                </a:ext>
              </a:extLst>
            </p:cNvPr>
            <p:cNvSpPr/>
            <p:nvPr/>
          </p:nvSpPr>
          <p:spPr>
            <a:xfrm>
              <a:off x="6803496" y="1807908"/>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103">
              <a:extLst>
                <a:ext uri="{FF2B5EF4-FFF2-40B4-BE49-F238E27FC236}">
                  <a16:creationId xmlns="" xmlns:a16="http://schemas.microsoft.com/office/drawing/2014/main" id="{5148F1A1-D78C-41CF-BB07-545B976E6F51}"/>
                </a:ext>
              </a:extLst>
            </p:cNvPr>
            <p:cNvSpPr/>
            <p:nvPr/>
          </p:nvSpPr>
          <p:spPr>
            <a:xfrm>
              <a:off x="6844228" y="1892469"/>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14">
              <a:extLst>
                <a:ext uri="{FF2B5EF4-FFF2-40B4-BE49-F238E27FC236}">
                  <a16:creationId xmlns="" xmlns:a16="http://schemas.microsoft.com/office/drawing/2014/main" id="{1692EE02-0766-4B64-A9EE-C71AF0F1822F}"/>
                </a:ext>
              </a:extLst>
            </p:cNvPr>
            <p:cNvSpPr/>
            <p:nvPr/>
          </p:nvSpPr>
          <p:spPr>
            <a:xfrm>
              <a:off x="6885349" y="1974877"/>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115">
              <a:extLst>
                <a:ext uri="{FF2B5EF4-FFF2-40B4-BE49-F238E27FC236}">
                  <a16:creationId xmlns="" xmlns:a16="http://schemas.microsoft.com/office/drawing/2014/main" id="{6AAD8367-01D6-44FA-9A44-54BE2B1F6582}"/>
                </a:ext>
              </a:extLst>
            </p:cNvPr>
            <p:cNvSpPr/>
            <p:nvPr/>
          </p:nvSpPr>
          <p:spPr>
            <a:xfrm>
              <a:off x="6919073" y="2056906"/>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157">
              <a:extLst>
                <a:ext uri="{FF2B5EF4-FFF2-40B4-BE49-F238E27FC236}">
                  <a16:creationId xmlns="" xmlns:a16="http://schemas.microsoft.com/office/drawing/2014/main" id="{78FE545F-1B7C-4893-B495-9CCE5FE042A0}"/>
                </a:ext>
              </a:extLst>
            </p:cNvPr>
            <p:cNvSpPr txBox="1"/>
            <p:nvPr/>
          </p:nvSpPr>
          <p:spPr>
            <a:xfrm>
              <a:off x="5723425" y="2124444"/>
              <a:ext cx="1176304" cy="229587"/>
            </a:xfrm>
            <a:prstGeom prst="rect">
              <a:avLst/>
            </a:prstGeom>
            <a:noFill/>
          </p:spPr>
          <p:txBody>
            <a:bodyPr wrap="square" rtlCol="0">
              <a:spAutoFit/>
            </a:bodyPr>
            <a:lstStyle/>
            <a:p>
              <a:pPr algn="ctr"/>
              <a:r>
                <a:rPr lang="en-US" sz="1050" dirty="0"/>
                <a:t>Regressor</a:t>
              </a:r>
            </a:p>
          </p:txBody>
        </p:sp>
        <p:grpSp>
          <p:nvGrpSpPr>
            <p:cNvPr id="103" name="Group 370">
              <a:extLst>
                <a:ext uri="{FF2B5EF4-FFF2-40B4-BE49-F238E27FC236}">
                  <a16:creationId xmlns="" xmlns:a16="http://schemas.microsoft.com/office/drawing/2014/main" id="{CCD48C49-381F-43BA-97FB-3F31F5051A11}"/>
                </a:ext>
              </a:extLst>
            </p:cNvPr>
            <p:cNvGrpSpPr/>
            <p:nvPr/>
          </p:nvGrpSpPr>
          <p:grpSpPr>
            <a:xfrm>
              <a:off x="7039739" y="1530727"/>
              <a:ext cx="294375" cy="377948"/>
              <a:chOff x="2668322" y="3820856"/>
              <a:chExt cx="760678" cy="976634"/>
            </a:xfrm>
          </p:grpSpPr>
          <p:cxnSp>
            <p:nvCxnSpPr>
              <p:cNvPr id="172" name="Straight Connector 371">
                <a:extLst>
                  <a:ext uri="{FF2B5EF4-FFF2-40B4-BE49-F238E27FC236}">
                    <a16:creationId xmlns="" xmlns:a16="http://schemas.microsoft.com/office/drawing/2014/main" id="{0F03C1B0-06BE-4B3B-A54D-BF69806FA3C9}"/>
                  </a:ext>
                </a:extLst>
              </p:cNvPr>
              <p:cNvCxnSpPr>
                <a:cxnSpLocks/>
              </p:cNvCxnSpPr>
              <p:nvPr/>
            </p:nvCxnSpPr>
            <p:spPr>
              <a:xfrm flipV="1">
                <a:off x="2921794" y="3820856"/>
                <a:ext cx="507206" cy="461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372">
                <a:extLst>
                  <a:ext uri="{FF2B5EF4-FFF2-40B4-BE49-F238E27FC236}">
                    <a16:creationId xmlns="" xmlns:a16="http://schemas.microsoft.com/office/drawing/2014/main" id="{151AA62E-5CA8-44D8-B332-5A999D6B57BF}"/>
                  </a:ext>
                </a:extLst>
              </p:cNvPr>
              <p:cNvCxnSpPr>
                <a:cxnSpLocks/>
              </p:cNvCxnSpPr>
              <p:nvPr/>
            </p:nvCxnSpPr>
            <p:spPr>
              <a:xfrm>
                <a:off x="2934158" y="4106191"/>
                <a:ext cx="464742" cy="3756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4" name="Straight Connector 373">
                <a:extLst>
                  <a:ext uri="{FF2B5EF4-FFF2-40B4-BE49-F238E27FC236}">
                    <a16:creationId xmlns="" xmlns:a16="http://schemas.microsoft.com/office/drawing/2014/main" id="{7EEC03EC-BED8-45A7-A954-FA5C521A2391}"/>
                  </a:ext>
                </a:extLst>
              </p:cNvPr>
              <p:cNvCxnSpPr>
                <a:cxnSpLocks/>
              </p:cNvCxnSpPr>
              <p:nvPr/>
            </p:nvCxnSpPr>
            <p:spPr>
              <a:xfrm>
                <a:off x="2716269" y="4237968"/>
                <a:ext cx="78789" cy="5595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374">
                <a:extLst>
                  <a:ext uri="{FF2B5EF4-FFF2-40B4-BE49-F238E27FC236}">
                    <a16:creationId xmlns="" xmlns:a16="http://schemas.microsoft.com/office/drawing/2014/main" id="{537EA8CB-EF28-4CC3-AE5C-B34BDD7E041A}"/>
                  </a:ext>
                </a:extLst>
              </p:cNvPr>
              <p:cNvCxnSpPr>
                <a:cxnSpLocks/>
              </p:cNvCxnSpPr>
              <p:nvPr/>
            </p:nvCxnSpPr>
            <p:spPr>
              <a:xfrm>
                <a:off x="2671728" y="3894085"/>
                <a:ext cx="132060" cy="31013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375">
                <a:extLst>
                  <a:ext uri="{FF2B5EF4-FFF2-40B4-BE49-F238E27FC236}">
                    <a16:creationId xmlns="" xmlns:a16="http://schemas.microsoft.com/office/drawing/2014/main" id="{93F408E8-4F64-452E-B524-EA6E9746BE7F}"/>
                  </a:ext>
                </a:extLst>
              </p:cNvPr>
              <p:cNvCxnSpPr>
                <a:cxnSpLocks/>
              </p:cNvCxnSpPr>
              <p:nvPr/>
            </p:nvCxnSpPr>
            <p:spPr>
              <a:xfrm>
                <a:off x="2921794" y="3866994"/>
                <a:ext cx="17917" cy="24304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376">
                <a:extLst>
                  <a:ext uri="{FF2B5EF4-FFF2-40B4-BE49-F238E27FC236}">
                    <a16:creationId xmlns="" xmlns:a16="http://schemas.microsoft.com/office/drawing/2014/main" id="{97F452C0-02E3-41F0-B749-2F5DE2230225}"/>
                  </a:ext>
                </a:extLst>
              </p:cNvPr>
              <p:cNvCxnSpPr>
                <a:cxnSpLocks/>
              </p:cNvCxnSpPr>
              <p:nvPr/>
            </p:nvCxnSpPr>
            <p:spPr>
              <a:xfrm flipV="1">
                <a:off x="2717681" y="411718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377">
                <a:extLst>
                  <a:ext uri="{FF2B5EF4-FFF2-40B4-BE49-F238E27FC236}">
                    <a16:creationId xmlns="" xmlns:a16="http://schemas.microsoft.com/office/drawing/2014/main" id="{770F6FDC-5BAC-45F1-84D4-81A1AFB02C89}"/>
                  </a:ext>
                </a:extLst>
              </p:cNvPr>
              <p:cNvCxnSpPr>
                <a:cxnSpLocks/>
              </p:cNvCxnSpPr>
              <p:nvPr/>
            </p:nvCxnSpPr>
            <p:spPr>
              <a:xfrm flipV="1">
                <a:off x="2714613" y="385985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378">
                <a:extLst>
                  <a:ext uri="{FF2B5EF4-FFF2-40B4-BE49-F238E27FC236}">
                    <a16:creationId xmlns="" xmlns:a16="http://schemas.microsoft.com/office/drawing/2014/main" id="{1D8167B7-5482-4974-BE7C-F2784074D41C}"/>
                  </a:ext>
                </a:extLst>
              </p:cNvPr>
              <p:cNvCxnSpPr>
                <a:cxnSpLocks/>
              </p:cNvCxnSpPr>
              <p:nvPr/>
            </p:nvCxnSpPr>
            <p:spPr>
              <a:xfrm flipH="1" flipV="1">
                <a:off x="2710466" y="3983078"/>
                <a:ext cx="5803" cy="2462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379">
                <a:extLst>
                  <a:ext uri="{FF2B5EF4-FFF2-40B4-BE49-F238E27FC236}">
                    <a16:creationId xmlns="" xmlns:a16="http://schemas.microsoft.com/office/drawing/2014/main" id="{65EAEBE8-4A85-40E6-8BA7-011FBA1BE3B4}"/>
                  </a:ext>
                </a:extLst>
              </p:cNvPr>
              <p:cNvCxnSpPr>
                <a:cxnSpLocks/>
              </p:cNvCxnSpPr>
              <p:nvPr/>
            </p:nvCxnSpPr>
            <p:spPr>
              <a:xfrm>
                <a:off x="2671728" y="3894085"/>
                <a:ext cx="259024" cy="21439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1" name="Straight Connector 380">
                <a:extLst>
                  <a:ext uri="{FF2B5EF4-FFF2-40B4-BE49-F238E27FC236}">
                    <a16:creationId xmlns="" xmlns:a16="http://schemas.microsoft.com/office/drawing/2014/main" id="{9704A16E-5184-4504-A516-E7428C43FAF8}"/>
                  </a:ext>
                </a:extLst>
              </p:cNvPr>
              <p:cNvCxnSpPr>
                <a:cxnSpLocks/>
              </p:cNvCxnSpPr>
              <p:nvPr/>
            </p:nvCxnSpPr>
            <p:spPr>
              <a:xfrm flipV="1">
                <a:off x="2668322" y="3866994"/>
                <a:ext cx="253472" cy="291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381">
                <a:extLst>
                  <a:ext uri="{FF2B5EF4-FFF2-40B4-BE49-F238E27FC236}">
                    <a16:creationId xmlns="" xmlns:a16="http://schemas.microsoft.com/office/drawing/2014/main" id="{3FF83826-A6B6-4E91-BD84-5AD79DD94F73}"/>
                  </a:ext>
                </a:extLst>
              </p:cNvPr>
              <p:cNvCxnSpPr>
                <a:cxnSpLocks/>
              </p:cNvCxnSpPr>
              <p:nvPr/>
            </p:nvCxnSpPr>
            <p:spPr>
              <a:xfrm>
                <a:off x="2668322" y="3894085"/>
                <a:ext cx="47947" cy="3510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112" name="Picture 2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673" y="1534416"/>
              <a:ext cx="749129" cy="749129"/>
            </a:xfrm>
            <a:prstGeom prst="rect">
              <a:avLst/>
            </a:prstGeom>
          </p:spPr>
        </p:pic>
        <p:pic>
          <p:nvPicPr>
            <p:cNvPr id="128" name="Picture 2">
              <a:extLst>
                <a:ext uri="{FF2B5EF4-FFF2-40B4-BE49-F238E27FC236}">
                  <a16:creationId xmlns="" xmlns:a16="http://schemas.microsoft.com/office/drawing/2014/main" id="{A5F18808-5DFA-4FFE-B680-38A08782AE1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27907" y1="44000" x2="27907" y2="44000"/>
                        </a14:backgroundRemoval>
                      </a14:imgEffect>
                    </a14:imgLayer>
                  </a14:imgProps>
                </a:ext>
              </a:extLst>
            </a:blip>
            <a:stretch>
              <a:fillRect/>
            </a:stretch>
          </p:blipFill>
          <p:spPr>
            <a:xfrm>
              <a:off x="7232540" y="2311092"/>
              <a:ext cx="122210" cy="142104"/>
            </a:xfrm>
            <a:prstGeom prst="rect">
              <a:avLst/>
            </a:prstGeom>
          </p:spPr>
        </p:pic>
      </p:grpSp>
      <p:grpSp>
        <p:nvGrpSpPr>
          <p:cNvPr id="367" name="组 366"/>
          <p:cNvGrpSpPr/>
          <p:nvPr/>
        </p:nvGrpSpPr>
        <p:grpSpPr>
          <a:xfrm>
            <a:off x="3043787" y="2567252"/>
            <a:ext cx="8537343" cy="1555220"/>
            <a:chOff x="3043787" y="2567252"/>
            <a:chExt cx="8537343" cy="1555220"/>
          </a:xfrm>
        </p:grpSpPr>
        <p:sp>
          <p:nvSpPr>
            <p:cNvPr id="13" name="Rectangle: Rounded Corners 367">
              <a:extLst>
                <a:ext uri="{FF2B5EF4-FFF2-40B4-BE49-F238E27FC236}">
                  <a16:creationId xmlns="" xmlns:a16="http://schemas.microsoft.com/office/drawing/2014/main" id="{C740FE48-249B-44AD-AE94-8B1B075011F0}"/>
                </a:ext>
              </a:extLst>
            </p:cNvPr>
            <p:cNvSpPr/>
            <p:nvPr/>
          </p:nvSpPr>
          <p:spPr>
            <a:xfrm>
              <a:off x="3043787" y="2567252"/>
              <a:ext cx="8537343"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36">
              <a:extLst>
                <a:ext uri="{FF2B5EF4-FFF2-40B4-BE49-F238E27FC236}">
                  <a16:creationId xmlns="" xmlns:a16="http://schemas.microsoft.com/office/drawing/2014/main" id="{D0B20908-1FBD-43E6-88A3-001076958A29}"/>
                </a:ext>
              </a:extLst>
            </p:cNvPr>
            <p:cNvSpPr/>
            <p:nvPr/>
          </p:nvSpPr>
          <p:spPr>
            <a:xfrm>
              <a:off x="8669607" y="3190066"/>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39">
              <a:extLst>
                <a:ext uri="{FF2B5EF4-FFF2-40B4-BE49-F238E27FC236}">
                  <a16:creationId xmlns="" xmlns:a16="http://schemas.microsoft.com/office/drawing/2014/main" id="{E187718B-578D-49C9-A82E-C698D46F9907}"/>
                </a:ext>
              </a:extLst>
            </p:cNvPr>
            <p:cNvSpPr/>
            <p:nvPr/>
          </p:nvSpPr>
          <p:spPr>
            <a:xfrm>
              <a:off x="8710394" y="3271824"/>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140">
              <a:extLst>
                <a:ext uri="{FF2B5EF4-FFF2-40B4-BE49-F238E27FC236}">
                  <a16:creationId xmlns="" xmlns:a16="http://schemas.microsoft.com/office/drawing/2014/main" id="{6CF9FAA4-B234-4C2F-9664-9D1FD9869FD7}"/>
                </a:ext>
              </a:extLst>
            </p:cNvPr>
            <p:cNvSpPr/>
            <p:nvPr/>
          </p:nvSpPr>
          <p:spPr>
            <a:xfrm>
              <a:off x="8757629" y="3365650"/>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141">
              <a:extLst>
                <a:ext uri="{FF2B5EF4-FFF2-40B4-BE49-F238E27FC236}">
                  <a16:creationId xmlns="" xmlns:a16="http://schemas.microsoft.com/office/drawing/2014/main" id="{BDD05735-6925-4F62-8B70-11F288F454BB}"/>
                </a:ext>
              </a:extLst>
            </p:cNvPr>
            <p:cNvSpPr/>
            <p:nvPr/>
          </p:nvSpPr>
          <p:spPr>
            <a:xfrm>
              <a:off x="8798361" y="3450211"/>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42">
              <a:extLst>
                <a:ext uri="{FF2B5EF4-FFF2-40B4-BE49-F238E27FC236}">
                  <a16:creationId xmlns="" xmlns:a16="http://schemas.microsoft.com/office/drawing/2014/main" id="{90A1AFF7-AD0C-4FBC-993D-8792D284B3F0}"/>
                </a:ext>
              </a:extLst>
            </p:cNvPr>
            <p:cNvSpPr/>
            <p:nvPr/>
          </p:nvSpPr>
          <p:spPr>
            <a:xfrm>
              <a:off x="8839482" y="3532619"/>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3">
              <a:extLst>
                <a:ext uri="{FF2B5EF4-FFF2-40B4-BE49-F238E27FC236}">
                  <a16:creationId xmlns="" xmlns:a16="http://schemas.microsoft.com/office/drawing/2014/main" id="{B2FA2B49-7A4A-4C7A-892F-A255FC8D9676}"/>
                </a:ext>
              </a:extLst>
            </p:cNvPr>
            <p:cNvSpPr/>
            <p:nvPr/>
          </p:nvSpPr>
          <p:spPr>
            <a:xfrm>
              <a:off x="8880096" y="3614648"/>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ube 144">
              <a:extLst>
                <a:ext uri="{FF2B5EF4-FFF2-40B4-BE49-F238E27FC236}">
                  <a16:creationId xmlns="" xmlns:a16="http://schemas.microsoft.com/office/drawing/2014/main" id="{54476D96-E4B8-44FF-9676-0433220389C7}"/>
                </a:ext>
              </a:extLst>
            </p:cNvPr>
            <p:cNvSpPr/>
            <p:nvPr/>
          </p:nvSpPr>
          <p:spPr>
            <a:xfrm flipH="1">
              <a:off x="9019315" y="3286196"/>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ube 150">
              <a:extLst>
                <a:ext uri="{FF2B5EF4-FFF2-40B4-BE49-F238E27FC236}">
                  <a16:creationId xmlns="" xmlns:a16="http://schemas.microsoft.com/office/drawing/2014/main" id="{12CBCAB3-17D2-4B1D-AC35-763B1A93EC58}"/>
                </a:ext>
              </a:extLst>
            </p:cNvPr>
            <p:cNvSpPr/>
            <p:nvPr/>
          </p:nvSpPr>
          <p:spPr>
            <a:xfrm flipH="1">
              <a:off x="9172676" y="3247077"/>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ube 151">
              <a:extLst>
                <a:ext uri="{FF2B5EF4-FFF2-40B4-BE49-F238E27FC236}">
                  <a16:creationId xmlns="" xmlns:a16="http://schemas.microsoft.com/office/drawing/2014/main" id="{141A1828-0608-4FE5-A871-AB4FD6378A85}"/>
                </a:ext>
              </a:extLst>
            </p:cNvPr>
            <p:cNvSpPr/>
            <p:nvPr/>
          </p:nvSpPr>
          <p:spPr>
            <a:xfrm flipH="1">
              <a:off x="9364404" y="3187071"/>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ube 152">
              <a:extLst>
                <a:ext uri="{FF2B5EF4-FFF2-40B4-BE49-F238E27FC236}">
                  <a16:creationId xmlns="" xmlns:a16="http://schemas.microsoft.com/office/drawing/2014/main" id="{7BE0B1C8-C895-409C-B2FD-C1D34F6F00D0}"/>
                </a:ext>
              </a:extLst>
            </p:cNvPr>
            <p:cNvSpPr/>
            <p:nvPr/>
          </p:nvSpPr>
          <p:spPr>
            <a:xfrm flipH="1">
              <a:off x="7801987" y="3176404"/>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ube 153">
              <a:extLst>
                <a:ext uri="{FF2B5EF4-FFF2-40B4-BE49-F238E27FC236}">
                  <a16:creationId xmlns="" xmlns:a16="http://schemas.microsoft.com/office/drawing/2014/main" id="{B9877FEB-4A38-496D-B58C-FB921EBBE8AB}"/>
                </a:ext>
              </a:extLst>
            </p:cNvPr>
            <p:cNvSpPr/>
            <p:nvPr/>
          </p:nvSpPr>
          <p:spPr>
            <a:xfrm flipH="1">
              <a:off x="8074348" y="3232000"/>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ube 154">
              <a:extLst>
                <a:ext uri="{FF2B5EF4-FFF2-40B4-BE49-F238E27FC236}">
                  <a16:creationId xmlns="" xmlns:a16="http://schemas.microsoft.com/office/drawing/2014/main" id="{DEA32CCA-96A0-467F-915D-EBA318D3BA60}"/>
                </a:ext>
              </a:extLst>
            </p:cNvPr>
            <p:cNvSpPr/>
            <p:nvPr/>
          </p:nvSpPr>
          <p:spPr>
            <a:xfrm flipH="1">
              <a:off x="8295868" y="3272049"/>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165">
              <a:extLst>
                <a:ext uri="{FF2B5EF4-FFF2-40B4-BE49-F238E27FC236}">
                  <a16:creationId xmlns="" xmlns:a16="http://schemas.microsoft.com/office/drawing/2014/main" id="{3AD69041-180C-434B-9399-03AFEAAFD593}"/>
                </a:ext>
              </a:extLst>
            </p:cNvPr>
            <p:cNvSpPr txBox="1"/>
            <p:nvPr/>
          </p:nvSpPr>
          <p:spPr>
            <a:xfrm>
              <a:off x="8855601" y="3594354"/>
              <a:ext cx="1077791" cy="229587"/>
            </a:xfrm>
            <a:prstGeom prst="rect">
              <a:avLst/>
            </a:prstGeom>
            <a:noFill/>
          </p:spPr>
          <p:txBody>
            <a:bodyPr wrap="square" rtlCol="0">
              <a:spAutoFit/>
            </a:bodyPr>
            <a:lstStyle/>
            <a:p>
              <a:pPr algn="ctr"/>
              <a:r>
                <a:rPr lang="en-US" sz="1050" dirty="0"/>
                <a:t>3D Decoder</a:t>
              </a:r>
            </a:p>
          </p:txBody>
        </p:sp>
        <p:sp>
          <p:nvSpPr>
            <p:cNvPr id="99" name="Double Brace 343">
              <a:extLst>
                <a:ext uri="{FF2B5EF4-FFF2-40B4-BE49-F238E27FC236}">
                  <a16:creationId xmlns="" xmlns:a16="http://schemas.microsoft.com/office/drawing/2014/main" id="{81C04B9D-07F5-42B7-A28D-A61225F53B1B}"/>
                </a:ext>
              </a:extLst>
            </p:cNvPr>
            <p:cNvSpPr/>
            <p:nvPr/>
          </p:nvSpPr>
          <p:spPr>
            <a:xfrm>
              <a:off x="3681133" y="2779382"/>
              <a:ext cx="3869353"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0" name="Connector: Elbow 344">
              <a:extLst>
                <a:ext uri="{FF2B5EF4-FFF2-40B4-BE49-F238E27FC236}">
                  <a16:creationId xmlns="" xmlns:a16="http://schemas.microsoft.com/office/drawing/2014/main" id="{CD236BE2-44F5-49E5-83B5-9F751CDB23CD}"/>
                </a:ext>
              </a:extLst>
            </p:cNvPr>
            <p:cNvCxnSpPr>
              <a:cxnSpLocks/>
              <a:stCxn id="158" idx="1"/>
              <a:endCxn id="102" idx="0"/>
            </p:cNvCxnSpPr>
            <p:nvPr/>
          </p:nvCxnSpPr>
          <p:spPr>
            <a:xfrm rot="16200000" flipH="1">
              <a:off x="7050016" y="287239"/>
              <a:ext cx="365527" cy="5597049"/>
            </a:xfrm>
            <a:prstGeom prst="bentConnector3">
              <a:avLst>
                <a:gd name="adj1" fmla="val -56547"/>
              </a:avLst>
            </a:prstGeom>
            <a:ln w="22225">
              <a:solidFill>
                <a:schemeClr val="accent5">
                  <a:alpha val="7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1" name="Straight Arrow Connector 345">
              <a:extLst>
                <a:ext uri="{FF2B5EF4-FFF2-40B4-BE49-F238E27FC236}">
                  <a16:creationId xmlns="" xmlns:a16="http://schemas.microsoft.com/office/drawing/2014/main" id="{6A87E90F-750A-4938-B825-762F4B080972}"/>
                </a:ext>
              </a:extLst>
            </p:cNvPr>
            <p:cNvCxnSpPr>
              <a:cxnSpLocks/>
            </p:cNvCxnSpPr>
            <p:nvPr/>
          </p:nvCxnSpPr>
          <p:spPr>
            <a:xfrm>
              <a:off x="9775177" y="3378953"/>
              <a:ext cx="526208" cy="3921"/>
            </a:xfrm>
            <a:prstGeom prst="straightConnector1">
              <a:avLst/>
            </a:prstGeom>
            <a:ln w="22225">
              <a:solidFill>
                <a:schemeClr val="accent5">
                  <a:alpha val="7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Oval 346">
              <a:extLst>
                <a:ext uri="{FF2B5EF4-FFF2-40B4-BE49-F238E27FC236}">
                  <a16:creationId xmlns="" xmlns:a16="http://schemas.microsoft.com/office/drawing/2014/main" id="{C40DEE74-0891-4064-B4FB-0D74FB8DFB2E}"/>
                </a:ext>
              </a:extLst>
            </p:cNvPr>
            <p:cNvSpPr/>
            <p:nvPr/>
          </p:nvSpPr>
          <p:spPr>
            <a:xfrm>
              <a:off x="9925741" y="3268528"/>
              <a:ext cx="211127" cy="211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grpSp>
          <p:nvGrpSpPr>
            <p:cNvPr id="104" name="Group 12"/>
            <p:cNvGrpSpPr/>
            <p:nvPr/>
          </p:nvGrpSpPr>
          <p:grpSpPr>
            <a:xfrm>
              <a:off x="4724521" y="2903000"/>
              <a:ext cx="933280" cy="924307"/>
              <a:chOff x="1295840" y="4882393"/>
              <a:chExt cx="1032179" cy="1022255"/>
            </a:xfrm>
          </p:grpSpPr>
          <p:sp>
            <p:nvSpPr>
              <p:cNvPr id="167"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8"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9" name="Picture 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170"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1"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5" name="Group 19"/>
            <p:cNvGrpSpPr/>
            <p:nvPr/>
          </p:nvGrpSpPr>
          <p:grpSpPr>
            <a:xfrm>
              <a:off x="5579271" y="2903000"/>
              <a:ext cx="982500" cy="924307"/>
              <a:chOff x="2134488" y="4882393"/>
              <a:chExt cx="1086615" cy="1022255"/>
            </a:xfrm>
          </p:grpSpPr>
          <p:sp>
            <p:nvSpPr>
              <p:cNvPr id="160"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1" name="Group 18"/>
              <p:cNvGrpSpPr/>
              <p:nvPr/>
            </p:nvGrpSpPr>
            <p:grpSpPr>
              <a:xfrm>
                <a:off x="2134488" y="4882393"/>
                <a:ext cx="1086615" cy="1022255"/>
                <a:chOff x="2134488" y="4882393"/>
                <a:chExt cx="1086615" cy="1022255"/>
              </a:xfrm>
            </p:grpSpPr>
            <p:sp>
              <p:nvSpPr>
                <p:cNvPr id="162"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3" name="Group 17"/>
                <p:cNvGrpSpPr/>
                <p:nvPr/>
              </p:nvGrpSpPr>
              <p:grpSpPr>
                <a:xfrm>
                  <a:off x="2134488" y="4882393"/>
                  <a:ext cx="1086615" cy="1022253"/>
                  <a:chOff x="2134488" y="4882393"/>
                  <a:chExt cx="1086615" cy="1022253"/>
                </a:xfrm>
              </p:grpSpPr>
              <p:pic>
                <p:nvPicPr>
                  <p:cNvPr id="164"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165"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6"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106" name="Group 22"/>
            <p:cNvGrpSpPr/>
            <p:nvPr/>
          </p:nvGrpSpPr>
          <p:grpSpPr>
            <a:xfrm>
              <a:off x="3863215" y="2903000"/>
              <a:ext cx="910845" cy="924307"/>
              <a:chOff x="449942" y="4882393"/>
              <a:chExt cx="1007367" cy="1022255"/>
            </a:xfrm>
          </p:grpSpPr>
          <p:sp>
            <p:nvSpPr>
              <p:cNvPr id="155"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7" name="Picture 2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158"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9"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7" name="Group 23"/>
            <p:cNvGrpSpPr/>
            <p:nvPr/>
          </p:nvGrpSpPr>
          <p:grpSpPr>
            <a:xfrm>
              <a:off x="6422579" y="2904015"/>
              <a:ext cx="915711" cy="924307"/>
              <a:chOff x="2960480" y="4883515"/>
              <a:chExt cx="1012749" cy="1022255"/>
            </a:xfrm>
          </p:grpSpPr>
          <p:sp>
            <p:nvSpPr>
              <p:cNvPr id="150"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1"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2" name="Picture 2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153"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9" name="Group 25"/>
            <p:cNvGrpSpPr/>
            <p:nvPr/>
          </p:nvGrpSpPr>
          <p:grpSpPr>
            <a:xfrm>
              <a:off x="10380346" y="2920721"/>
              <a:ext cx="903609" cy="924307"/>
              <a:chOff x="7345630" y="4901991"/>
              <a:chExt cx="999364" cy="1022255"/>
            </a:xfrm>
          </p:grpSpPr>
          <p:sp>
            <p:nvSpPr>
              <p:cNvPr id="140" name="Parallelogram 239">
                <a:extLst>
                  <a:ext uri="{FF2B5EF4-FFF2-40B4-BE49-F238E27FC236}">
                    <a16:creationId xmlns="" xmlns:a16="http://schemas.microsoft.com/office/drawing/2014/main" id="{46AB2DA2-CBDF-4490-8023-D43787864F1A}"/>
                  </a:ext>
                </a:extLst>
              </p:cNvPr>
              <p:cNvSpPr/>
              <p:nvPr/>
            </p:nvSpPr>
            <p:spPr>
              <a:xfrm>
                <a:off x="7345630" y="5573478"/>
                <a:ext cx="999364"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1" name="Parallelogram 240">
                <a:extLst>
                  <a:ext uri="{FF2B5EF4-FFF2-40B4-BE49-F238E27FC236}">
                    <a16:creationId xmlns="" xmlns:a16="http://schemas.microsoft.com/office/drawing/2014/main" id="{5B7105AB-0C2B-44BB-A47C-DE6F91DFC842}"/>
                  </a:ext>
                </a:extLst>
              </p:cNvPr>
              <p:cNvSpPr/>
              <p:nvPr/>
            </p:nvSpPr>
            <p:spPr>
              <a:xfrm rot="5400000" flipV="1">
                <a:off x="6954128" y="5293503"/>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2"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l="23197" t="25536" r="23552" b="19774"/>
              <a:stretch/>
            </p:blipFill>
            <p:spPr>
              <a:xfrm>
                <a:off x="7441015" y="5065729"/>
                <a:ext cx="746149" cy="719394"/>
              </a:xfrm>
              <a:prstGeom prst="rect">
                <a:avLst/>
              </a:prstGeom>
            </p:spPr>
          </p:pic>
          <p:sp>
            <p:nvSpPr>
              <p:cNvPr id="143" name="Parallelogram 241">
                <a:extLst>
                  <a:ext uri="{FF2B5EF4-FFF2-40B4-BE49-F238E27FC236}">
                    <a16:creationId xmlns="" xmlns:a16="http://schemas.microsoft.com/office/drawing/2014/main" id="{50F88526-4127-41B1-9286-E98B7EB1662B}"/>
                  </a:ext>
                </a:extLst>
              </p:cNvPr>
              <p:cNvSpPr/>
              <p:nvPr/>
            </p:nvSpPr>
            <p:spPr>
              <a:xfrm>
                <a:off x="7345630" y="4901991"/>
                <a:ext cx="999363"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4" name="Parallelogram 242">
                <a:extLst>
                  <a:ext uri="{FF2B5EF4-FFF2-40B4-BE49-F238E27FC236}">
                    <a16:creationId xmlns="" xmlns:a16="http://schemas.microsoft.com/office/drawing/2014/main" id="{BE790103-21EF-45E6-A39C-5CE541770580}"/>
                  </a:ext>
                </a:extLst>
              </p:cNvPr>
              <p:cNvSpPr/>
              <p:nvPr/>
            </p:nvSpPr>
            <p:spPr>
              <a:xfrm rot="5400000" flipV="1">
                <a:off x="7707179" y="5293497"/>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15" name="TextBox 174">
              <a:extLst>
                <a:ext uri="{FF2B5EF4-FFF2-40B4-BE49-F238E27FC236}">
                  <a16:creationId xmlns="" xmlns:a16="http://schemas.microsoft.com/office/drawing/2014/main" id="{FF4A411D-CDAF-4C3C-AF44-67354FC0F0BE}"/>
                </a:ext>
              </a:extLst>
            </p:cNvPr>
            <p:cNvSpPr txBox="1"/>
            <p:nvPr/>
          </p:nvSpPr>
          <p:spPr>
            <a:xfrm>
              <a:off x="7598242" y="3601610"/>
              <a:ext cx="1077791" cy="229587"/>
            </a:xfrm>
            <a:prstGeom prst="rect">
              <a:avLst/>
            </a:prstGeom>
            <a:noFill/>
          </p:spPr>
          <p:txBody>
            <a:bodyPr wrap="square" rtlCol="0">
              <a:spAutoFit/>
            </a:bodyPr>
            <a:lstStyle/>
            <a:p>
              <a:pPr algn="ctr"/>
              <a:r>
                <a:rPr lang="en-US" sz="1050" dirty="0"/>
                <a:t>3D Encoder</a:t>
              </a:r>
            </a:p>
          </p:txBody>
        </p:sp>
        <p:pic>
          <p:nvPicPr>
            <p:cNvPr id="121"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6449883" y="3847350"/>
              <a:ext cx="764518" cy="213156"/>
            </a:xfrm>
            <a:prstGeom prst="rect">
              <a:avLst/>
            </a:prstGeom>
          </p:spPr>
        </p:pic>
        <p:pic>
          <p:nvPicPr>
            <p:cNvPr id="122"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5624422" y="3848145"/>
              <a:ext cx="730413" cy="213156"/>
            </a:xfrm>
            <a:prstGeom prst="rect">
              <a:avLst/>
            </a:prstGeom>
          </p:spPr>
        </p:pic>
        <p:pic>
          <p:nvPicPr>
            <p:cNvPr id="126"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167182" y="3867393"/>
              <a:ext cx="156314" cy="156314"/>
            </a:xfrm>
            <a:prstGeom prst="rect">
              <a:avLst/>
            </a:prstGeom>
          </p:spPr>
        </p:pic>
        <p:pic>
          <p:nvPicPr>
            <p:cNvPr id="127"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947741" y="3861139"/>
              <a:ext cx="167683" cy="164841"/>
            </a:xfrm>
            <a:prstGeom prst="rect">
              <a:avLst/>
            </a:prstGeom>
          </p:spPr>
        </p:pic>
        <p:sp>
          <p:nvSpPr>
            <p:cNvPr id="129" name="Oval 136">
              <a:extLst>
                <a:ext uri="{FF2B5EF4-FFF2-40B4-BE49-F238E27FC236}">
                  <a16:creationId xmlns="" xmlns:a16="http://schemas.microsoft.com/office/drawing/2014/main" id="{D0B20908-1FBD-43E6-88A3-001076958A29}"/>
                </a:ext>
              </a:extLst>
            </p:cNvPr>
            <p:cNvSpPr/>
            <p:nvPr/>
          </p:nvSpPr>
          <p:spPr>
            <a:xfrm>
              <a:off x="8625451" y="3103245"/>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标题 1"/>
          <p:cNvSpPr>
            <a:spLocks noGrp="1"/>
          </p:cNvSpPr>
          <p:nvPr>
            <p:ph type="title"/>
          </p:nvPr>
        </p:nvSpPr>
        <p:spPr/>
        <p:txBody>
          <a:bodyPr/>
          <a:lstStyle/>
          <a:p>
            <a:r>
              <a:rPr kumimoji="1" lang="en-US" altLang="zh-CN" dirty="0" smtClean="0">
                <a:latin typeface="Calibri" charset="0"/>
                <a:ea typeface="Calibri" charset="0"/>
                <a:cs typeface="Calibri" charset="0"/>
              </a:rPr>
              <a:t>Components</a:t>
            </a:r>
            <a:endParaRPr kumimoji="1" lang="zh-CN" altLang="en-US" dirty="0">
              <a:latin typeface="Calibri" charset="0"/>
              <a:ea typeface="Calibri" charset="0"/>
              <a:cs typeface="Calibri" charset="0"/>
            </a:endParaRPr>
          </a:p>
        </p:txBody>
      </p:sp>
    </p:spTree>
    <p:extLst>
      <p:ext uri="{BB962C8B-B14F-4D97-AF65-F5344CB8AC3E}">
        <p14:creationId xmlns:p14="http://schemas.microsoft.com/office/powerpoint/2010/main" val="899150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51"/>
                                        </p:tgtEl>
                                        <p:attrNameLst>
                                          <p:attrName>style.opacity</p:attrName>
                                        </p:attrNameLst>
                                      </p:cBhvr>
                                      <p:to>
                                        <p:strVal val="0.25"/>
                                      </p:to>
                                    </p:set>
                                    <p:animEffect filter="image" prLst="opacity: 0.25">
                                      <p:cBhvr rctx="IE">
                                        <p:cTn id="7" dur="indefinite"/>
                                        <p:tgtEl>
                                          <p:spTgt spid="551"/>
                                        </p:tgtEl>
                                      </p:cBhvr>
                                    </p:animEffect>
                                  </p:childTnLst>
                                </p:cTn>
                              </p:par>
                              <p:par>
                                <p:cTn id="8" presetID="9" presetClass="emph" presetSubtype="0" nodeType="withEffect">
                                  <p:stCondLst>
                                    <p:cond delay="0"/>
                                  </p:stCondLst>
                                  <p:childTnLst>
                                    <p:set>
                                      <p:cBhvr rctx="PPT">
                                        <p:cTn id="9" dur="indefinite"/>
                                        <p:tgtEl>
                                          <p:spTgt spid="550"/>
                                        </p:tgtEl>
                                        <p:attrNameLst>
                                          <p:attrName>style.opacity</p:attrName>
                                        </p:attrNameLst>
                                      </p:cBhvr>
                                      <p:to>
                                        <p:strVal val="0.25"/>
                                      </p:to>
                                    </p:set>
                                    <p:animEffect filter="image" prLst="opacity: 0.25">
                                      <p:cBhvr rctx="IE">
                                        <p:cTn id="10" dur="indefinite"/>
                                        <p:tgtEl>
                                          <p:spTgt spid="550"/>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
                                      </p:to>
                                    </p:set>
                                    <p:animEffect filter="image" prLst="opacity: 0">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8"/>
                                        </p:tgtEl>
                                        <p:attrNameLst>
                                          <p:attrName>style.opacity</p:attrName>
                                        </p:attrNameLst>
                                      </p:cBhvr>
                                      <p:to>
                                        <p:strVal val="0"/>
                                      </p:to>
                                    </p:set>
                                    <p:animEffect filter="image" prLst="opacity: 0">
                                      <p:cBhvr rctx="IE">
                                        <p:cTn id="16" dur="indefinite"/>
                                        <p:tgtEl>
                                          <p:spTgt spid="8"/>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0"/>
                                      </p:to>
                                    </p:set>
                                    <p:animEffect filter="image" prLst="opacity: 0">
                                      <p:cBhvr rctx="IE">
                                        <p:cTn id="19" dur="indefinite"/>
                                        <p:tgtEl>
                                          <p:spTgt spid="7"/>
                                        </p:tgtEl>
                                      </p:cBhvr>
                                    </p:animEffect>
                                  </p:childTnLst>
                                </p:cTn>
                              </p:par>
                              <p:par>
                                <p:cTn id="20" presetID="9" presetClass="emph" presetSubtype="0" nodeType="withEffect">
                                  <p:stCondLst>
                                    <p:cond delay="0"/>
                                  </p:stCondLst>
                                  <p:childTnLst>
                                    <p:set>
                                      <p:cBhvr rctx="PPT">
                                        <p:cTn id="21" dur="indefinite"/>
                                        <p:tgtEl>
                                          <p:spTgt spid="6"/>
                                        </p:tgtEl>
                                        <p:attrNameLst>
                                          <p:attrName>style.opacity</p:attrName>
                                        </p:attrNameLst>
                                      </p:cBhvr>
                                      <p:to>
                                        <p:strVal val="0"/>
                                      </p:to>
                                    </p:set>
                                    <p:animEffect filter="image" prLst="opacity: 0">
                                      <p:cBhvr rctx="IE">
                                        <p:cTn id="22" dur="indefinite"/>
                                        <p:tgtEl>
                                          <p:spTgt spid="6"/>
                                        </p:tgtEl>
                                      </p:cBhvr>
                                    </p:animEffect>
                                  </p:childTnLst>
                                </p:cTn>
                              </p:par>
                              <p:par>
                                <p:cTn id="23" presetID="9" presetClass="emph" presetSubtype="0" nodeType="withEffect">
                                  <p:stCondLst>
                                    <p:cond delay="0"/>
                                  </p:stCondLst>
                                  <p:endCondLst>
                                    <p:cond evt="onNext" delay="0">
                                      <p:tgtEl>
                                        <p:sldTgt/>
                                      </p:tgtEl>
                                    </p:cond>
                                  </p:endCondLst>
                                  <p:childTnLst>
                                    <p:set>
                                      <p:cBhvr rctx="PPT">
                                        <p:cTn id="24" dur="indefinite"/>
                                        <p:tgtEl>
                                          <p:spTgt spid="367"/>
                                        </p:tgtEl>
                                        <p:attrNameLst>
                                          <p:attrName>style.opacity</p:attrName>
                                        </p:attrNameLst>
                                      </p:cBhvr>
                                      <p:to>
                                        <p:strVal val="0"/>
                                      </p:to>
                                    </p:set>
                                    <p:animEffect filter="image" prLst="opacity: 0">
                                      <p:cBhvr rctx="IE">
                                        <p:cTn id="25" dur="indefinite"/>
                                        <p:tgtEl>
                                          <p:spTgt spid="367"/>
                                        </p:tgtEl>
                                      </p:cBhvr>
                                    </p:animEffect>
                                  </p:childTnLst>
                                </p:cTn>
                              </p:par>
                              <p:par>
                                <p:cTn id="26" presetID="9" presetClass="emph" presetSubtype="0" nodeType="withEffect">
                                  <p:stCondLst>
                                    <p:cond delay="0"/>
                                  </p:stCondLst>
                                  <p:childTnLst>
                                    <p:set>
                                      <p:cBhvr rctx="PPT">
                                        <p:cTn id="27" dur="indefinite"/>
                                        <p:tgtEl>
                                          <p:spTgt spid="191">
                                            <p:txEl>
                                              <p:pRg st="0" end="0"/>
                                            </p:txEl>
                                          </p:spTgt>
                                        </p:tgtEl>
                                        <p:attrNameLst>
                                          <p:attrName>style.opacity</p:attrName>
                                        </p:attrNameLst>
                                      </p:cBhvr>
                                      <p:to>
                                        <p:strVal val="0"/>
                                      </p:to>
                                    </p:set>
                                    <p:animEffect filter="image" prLst="opacity: 0">
                                      <p:cBhvr rctx="IE">
                                        <p:cTn id="28" dur="indefinite"/>
                                        <p:tgtEl>
                                          <p:spTgt spid="191">
                                            <p:txEl>
                                              <p:pRg st="0" end="0"/>
                                            </p:txEl>
                                          </p:spTgt>
                                        </p:tgtEl>
                                      </p:cBhvr>
                                    </p:animEffect>
                                  </p:childTnLst>
                                </p:cTn>
                              </p:par>
                              <p:par>
                                <p:cTn id="29" presetID="9" presetClass="emph" presetSubtype="0" nodeType="withEffect">
                                  <p:stCondLst>
                                    <p:cond delay="0"/>
                                  </p:stCondLst>
                                  <p:childTnLst>
                                    <p:set>
                                      <p:cBhvr rctx="PPT">
                                        <p:cTn id="30" dur="indefinite"/>
                                        <p:tgtEl>
                                          <p:spTgt spid="191">
                                            <p:txEl>
                                              <p:pRg st="1" end="1"/>
                                            </p:txEl>
                                          </p:spTgt>
                                        </p:tgtEl>
                                        <p:attrNameLst>
                                          <p:attrName>style.opacity</p:attrName>
                                        </p:attrNameLst>
                                      </p:cBhvr>
                                      <p:to>
                                        <p:strVal val="0"/>
                                      </p:to>
                                    </p:set>
                                    <p:animEffect filter="image" prLst="opacity: 0">
                                      <p:cBhvr rctx="IE">
                                        <p:cTn id="31" dur="indefinite"/>
                                        <p:tgtEl>
                                          <p:spTgt spid="191">
                                            <p:txEl>
                                              <p:pRg st="1" end="1"/>
                                            </p:txEl>
                                          </p:spTgt>
                                        </p:tgtEl>
                                      </p:cBhvr>
                                    </p:animEffect>
                                  </p:childTnLst>
                                </p:cTn>
                              </p:par>
                              <p:par>
                                <p:cTn id="32" presetID="9" presetClass="emph" presetSubtype="0" nodeType="withEffect">
                                  <p:stCondLst>
                                    <p:cond delay="0"/>
                                  </p:stCondLst>
                                  <p:childTnLst>
                                    <p:set>
                                      <p:cBhvr rctx="PPT">
                                        <p:cTn id="33" dur="indefinite"/>
                                        <p:tgtEl>
                                          <p:spTgt spid="191">
                                            <p:txEl>
                                              <p:pRg st="2" end="2"/>
                                            </p:txEl>
                                          </p:spTgt>
                                        </p:tgtEl>
                                        <p:attrNameLst>
                                          <p:attrName>style.opacity</p:attrName>
                                        </p:attrNameLst>
                                      </p:cBhvr>
                                      <p:to>
                                        <p:strVal val="0"/>
                                      </p:to>
                                    </p:set>
                                    <p:animEffect filter="image" prLst="opacity: 0">
                                      <p:cBhvr rctx="IE">
                                        <p:cTn id="34" dur="indefinite"/>
                                        <p:tgtEl>
                                          <p:spTgt spid="191">
                                            <p:txEl>
                                              <p:pRg st="2" end="2"/>
                                            </p:txEl>
                                          </p:spTgt>
                                        </p:tgtEl>
                                      </p:cBhvr>
                                    </p:animEffect>
                                  </p:childTnLst>
                                </p:cTn>
                              </p:par>
                              <p:par>
                                <p:cTn id="35" presetID="9" presetClass="emph" presetSubtype="0" nodeType="withEffect">
                                  <p:stCondLst>
                                    <p:cond delay="0"/>
                                  </p:stCondLst>
                                  <p:childTnLst>
                                    <p:set>
                                      <p:cBhvr rctx="PPT">
                                        <p:cTn id="36" dur="indefinite"/>
                                        <p:tgtEl>
                                          <p:spTgt spid="191">
                                            <p:txEl>
                                              <p:pRg st="3" end="3"/>
                                            </p:txEl>
                                          </p:spTgt>
                                        </p:tgtEl>
                                        <p:attrNameLst>
                                          <p:attrName>style.opacity</p:attrName>
                                        </p:attrNameLst>
                                      </p:cBhvr>
                                      <p:to>
                                        <p:strVal val="0"/>
                                      </p:to>
                                    </p:set>
                                    <p:animEffect filter="image" prLst="opacity: 0">
                                      <p:cBhvr rctx="IE">
                                        <p:cTn id="37" dur="indefinite"/>
                                        <p:tgtEl>
                                          <p:spTgt spid="191">
                                            <p:txEl>
                                              <p:pRg st="3" end="3"/>
                                            </p:txEl>
                                          </p:spTgt>
                                        </p:tgtEl>
                                      </p:cBhvr>
                                    </p:animEffect>
                                  </p:childTnLst>
                                </p:cTn>
                              </p:par>
                              <p:par>
                                <p:cTn id="38" presetID="9" presetClass="emph" presetSubtype="0" nodeType="withEffect">
                                  <p:stCondLst>
                                    <p:cond delay="0"/>
                                  </p:stCondLst>
                                  <p:endCondLst>
                                    <p:cond evt="onNext" delay="0">
                                      <p:tgtEl>
                                        <p:sldTgt/>
                                      </p:tgtEl>
                                    </p:cond>
                                  </p:endCondLst>
                                  <p:childTnLst>
                                    <p:set>
                                      <p:cBhvr rctx="PPT">
                                        <p:cTn id="39" dur="indefinite"/>
                                        <p:tgtEl>
                                          <p:spTgt spid="191">
                                            <p:txEl>
                                              <p:pRg st="4" end="4"/>
                                            </p:txEl>
                                          </p:spTgt>
                                        </p:tgtEl>
                                        <p:attrNameLst>
                                          <p:attrName>style.opacity</p:attrName>
                                        </p:attrNameLst>
                                      </p:cBhvr>
                                      <p:to>
                                        <p:strVal val="0"/>
                                      </p:to>
                                    </p:set>
                                    <p:animEffect filter="image" prLst="opacity: 0">
                                      <p:cBhvr rctx="IE">
                                        <p:cTn id="40" dur="indefinite"/>
                                        <p:tgtEl>
                                          <p:spTgt spid="19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67"/>
                                        </p:tgtEl>
                                        <p:attrNameLst>
                                          <p:attrName>style.visibility</p:attrName>
                                        </p:attrNameLst>
                                      </p:cBhvr>
                                      <p:to>
                                        <p:strVal val="visible"/>
                                      </p:to>
                                    </p:set>
                                    <p:animEffect transition="in" filter="fade">
                                      <p:cBhvr>
                                        <p:cTn id="45" dur="500"/>
                                        <p:tgtEl>
                                          <p:spTgt spid="367"/>
                                        </p:tgtEl>
                                      </p:cBhvr>
                                    </p:animEffect>
                                  </p:childTnLst>
                                </p:cTn>
                              </p:par>
                              <p:par>
                                <p:cTn id="46" presetID="10" presetClass="entr" presetSubtype="0" fill="hold" nodeType="withEffect">
                                  <p:stCondLst>
                                    <p:cond delay="0"/>
                                  </p:stCondLst>
                                  <p:childTnLst>
                                    <p:set>
                                      <p:cBhvr>
                                        <p:cTn id="47" dur="1" fill="hold">
                                          <p:stCondLst>
                                            <p:cond delay="0"/>
                                          </p:stCondLst>
                                        </p:cTn>
                                        <p:tgtEl>
                                          <p:spTgt spid="191">
                                            <p:txEl>
                                              <p:pRg st="4" end="4"/>
                                            </p:txEl>
                                          </p:spTgt>
                                        </p:tgtEl>
                                        <p:attrNameLst>
                                          <p:attrName>style.visibility</p:attrName>
                                        </p:attrNameLst>
                                      </p:cBhvr>
                                      <p:to>
                                        <p:strVal val="visible"/>
                                      </p:to>
                                    </p:set>
                                    <p:animEffect transition="in" filter="fade">
                                      <p:cBhvr>
                                        <p:cTn id="48" dur="500"/>
                                        <p:tgtEl>
                                          <p:spTgt spid="191">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67"/>
                                        </p:tgtEl>
                                      </p:cBhvr>
                                    </p:animEffect>
                                    <p:set>
                                      <p:cBhvr>
                                        <p:cTn id="53" dur="1" fill="hold">
                                          <p:stCondLst>
                                            <p:cond delay="499"/>
                                          </p:stCondLst>
                                        </p:cTn>
                                        <p:tgtEl>
                                          <p:spTgt spid="3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54" name="组 553"/>
          <p:cNvGrpSpPr>
            <a:grpSpLocks noChangeAspect="1"/>
          </p:cNvGrpSpPr>
          <p:nvPr/>
        </p:nvGrpSpPr>
        <p:grpSpPr>
          <a:xfrm>
            <a:off x="4164960" y="1818363"/>
            <a:ext cx="5637745" cy="3924855"/>
            <a:chOff x="731626" y="2554320"/>
            <a:chExt cx="2255098" cy="1569942"/>
          </a:xfrm>
        </p:grpSpPr>
        <p:sp>
          <p:nvSpPr>
            <p:cNvPr id="555"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6" name="Group 6">
              <a:extLst>
                <a:ext uri="{FF2B5EF4-FFF2-40B4-BE49-F238E27FC236}">
                  <a16:creationId xmlns="" xmlns:a16="http://schemas.microsoft.com/office/drawing/2014/main" id="{8E814918-E18D-48F6-87A3-B4713CC3959B}"/>
                </a:ext>
              </a:extLst>
            </p:cNvPr>
            <p:cNvGrpSpPr/>
            <p:nvPr/>
          </p:nvGrpSpPr>
          <p:grpSpPr>
            <a:xfrm>
              <a:off x="1319602" y="2740814"/>
              <a:ext cx="1358481" cy="1098060"/>
              <a:chOff x="8980865" y="3166085"/>
              <a:chExt cx="2483383" cy="2007315"/>
            </a:xfrm>
          </p:grpSpPr>
          <p:grpSp>
            <p:nvGrpSpPr>
              <p:cNvPr id="558" name="Group 213"/>
              <p:cNvGrpSpPr/>
              <p:nvPr/>
            </p:nvGrpSpPr>
            <p:grpSpPr>
              <a:xfrm>
                <a:off x="9773500" y="3443925"/>
                <a:ext cx="1690748" cy="1729475"/>
                <a:chOff x="1295840" y="4882393"/>
                <a:chExt cx="999364" cy="1022255"/>
              </a:xfrm>
            </p:grpSpPr>
            <p:sp>
              <p:nvSpPr>
                <p:cNvPr id="563"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4"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6"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7"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562" name="Picture 2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0865" y="3166085"/>
                <a:ext cx="448462" cy="448462"/>
              </a:xfrm>
              <a:prstGeom prst="rect">
                <a:avLst/>
              </a:prstGeom>
              <a:scene3d>
                <a:camera prst="isometricRightUp">
                  <a:rot lat="2700000" lon="18899998" rev="0"/>
                </a:camera>
                <a:lightRig rig="threePt" dir="t"/>
              </a:scene3d>
            </p:spPr>
          </p:pic>
        </p:grpSp>
        <p:pic>
          <p:nvPicPr>
            <p:cNvPr id="557"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007218" y="3861139"/>
              <a:ext cx="167683" cy="164841"/>
            </a:xfrm>
            <a:prstGeom prst="rect">
              <a:avLst/>
            </a:prstGeom>
          </p:spPr>
        </p:pic>
      </p:grpSp>
      <p:pic>
        <p:nvPicPr>
          <p:cNvPr id="583" name="Picture 21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6647700" y="2855422"/>
            <a:ext cx="2671351" cy="2230316"/>
          </a:xfrm>
          <a:prstGeom prst="rect">
            <a:avLst/>
          </a:prstGeom>
        </p:spPr>
      </p:pic>
      <p:pic>
        <p:nvPicPr>
          <p:cNvPr id="592" name="图片 59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6643376" y="2838523"/>
            <a:ext cx="2671352" cy="2230316"/>
          </a:xfrm>
          <a:custGeom>
            <a:avLst/>
            <a:gdLst>
              <a:gd name="connsiteX0" fmla="*/ 399192 w 2428502"/>
              <a:gd name="connsiteY0" fmla="*/ 0 h 2027560"/>
              <a:gd name="connsiteX1" fmla="*/ 1773185 w 2428502"/>
              <a:gd name="connsiteY1" fmla="*/ 1596468 h 2027560"/>
              <a:gd name="connsiteX2" fmla="*/ 1846547 w 2428502"/>
              <a:gd name="connsiteY2" fmla="*/ 1533329 h 2027560"/>
              <a:gd name="connsiteX3" fmla="*/ 2199538 w 2428502"/>
              <a:gd name="connsiteY3" fmla="*/ 1941971 h 2027560"/>
              <a:gd name="connsiteX4" fmla="*/ 2428502 w 2428502"/>
              <a:gd name="connsiteY4" fmla="*/ 1744189 h 2027560"/>
              <a:gd name="connsiteX5" fmla="*/ 2428501 w 2428502"/>
              <a:gd name="connsiteY5" fmla="*/ 2027560 h 2027560"/>
              <a:gd name="connsiteX6" fmla="*/ 0 w 2428502"/>
              <a:gd name="connsiteY6" fmla="*/ 2027560 h 2027560"/>
              <a:gd name="connsiteX7" fmla="*/ 0 w 2428502"/>
              <a:gd name="connsiteY7" fmla="*/ 0 h 2027560"/>
              <a:gd name="connsiteX8" fmla="*/ 2428501 w 2428502"/>
              <a:gd name="connsiteY8" fmla="*/ 0 h 2027560"/>
              <a:gd name="connsiteX9" fmla="*/ 2428501 w 2428502"/>
              <a:gd name="connsiteY9" fmla="*/ 20218 h 2027560"/>
              <a:gd name="connsiteX10" fmla="*/ 2411036 w 2428502"/>
              <a:gd name="connsiteY10" fmla="*/ 0 h 20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502" h="2027560">
                <a:moveTo>
                  <a:pt x="399192" y="0"/>
                </a:moveTo>
                <a:lnTo>
                  <a:pt x="1773185" y="1596468"/>
                </a:lnTo>
                <a:lnTo>
                  <a:pt x="1846547" y="1533329"/>
                </a:lnTo>
                <a:lnTo>
                  <a:pt x="2199538" y="1941971"/>
                </a:lnTo>
                <a:lnTo>
                  <a:pt x="2428502" y="1744189"/>
                </a:lnTo>
                <a:lnTo>
                  <a:pt x="2428501" y="2027560"/>
                </a:lnTo>
                <a:lnTo>
                  <a:pt x="0" y="2027560"/>
                </a:lnTo>
                <a:lnTo>
                  <a:pt x="0" y="0"/>
                </a:lnTo>
                <a:close/>
                <a:moveTo>
                  <a:pt x="2428501" y="0"/>
                </a:moveTo>
                <a:lnTo>
                  <a:pt x="2428501" y="20218"/>
                </a:lnTo>
                <a:lnTo>
                  <a:pt x="2411036" y="0"/>
                </a:lnTo>
                <a:close/>
              </a:path>
            </a:pathLst>
          </a:custGeom>
        </p:spPr>
      </p:pic>
      <p:grpSp>
        <p:nvGrpSpPr>
          <p:cNvPr id="8" name="组 7"/>
          <p:cNvGrpSpPr>
            <a:grpSpLocks noChangeAspect="1"/>
          </p:cNvGrpSpPr>
          <p:nvPr/>
        </p:nvGrpSpPr>
        <p:grpSpPr>
          <a:xfrm>
            <a:off x="731626" y="2554320"/>
            <a:ext cx="2255098" cy="1569942"/>
            <a:chOff x="731626" y="2554320"/>
            <a:chExt cx="2255098" cy="1569942"/>
          </a:xfrm>
        </p:grpSpPr>
        <p:sp>
          <p:nvSpPr>
            <p:cNvPr id="10"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130" name="Group 213"/>
              <p:cNvGrpSpPr/>
              <p:nvPr/>
            </p:nvGrpSpPr>
            <p:grpSpPr>
              <a:xfrm>
                <a:off x="9773500" y="3443925"/>
                <a:ext cx="1746265" cy="1729475"/>
                <a:chOff x="1295840" y="4882393"/>
                <a:chExt cx="1032179" cy="1022255"/>
              </a:xfrm>
            </p:grpSpPr>
            <p:sp>
              <p:nvSpPr>
                <p:cNvPr id="135"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6"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7" name="Picture 21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138"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9"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131"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34" name="Picture 2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597" y="3170641"/>
                <a:ext cx="443076" cy="443075"/>
              </a:xfrm>
              <a:prstGeom prst="rect">
                <a:avLst/>
              </a:prstGeom>
              <a:scene3d>
                <a:camera prst="isometricRightUp">
                  <a:rot lat="2700000" lon="18899998" rev="0"/>
                </a:camera>
                <a:lightRig rig="threePt" dir="t"/>
              </a:scene3d>
            </p:spPr>
          </p:pic>
        </p:grpSp>
        <p:pic>
          <p:nvPicPr>
            <p:cNvPr id="124"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007218" y="3861139"/>
              <a:ext cx="167683" cy="164841"/>
            </a:xfrm>
            <a:prstGeom prst="rect">
              <a:avLst/>
            </a:prstGeom>
          </p:spPr>
        </p:pic>
      </p:grpSp>
      <p:cxnSp>
        <p:nvCxnSpPr>
          <p:cNvPr id="570" name="Straight Connector 354">
            <a:extLst>
              <a:ext uri="{FF2B5EF4-FFF2-40B4-BE49-F238E27FC236}">
                <a16:creationId xmlns="" xmlns:a16="http://schemas.microsoft.com/office/drawing/2014/main" id="{E77FF3BC-BEEA-4377-94A7-DE45AEC43F43}"/>
              </a:ext>
            </a:extLst>
          </p:cNvPr>
          <p:cNvCxnSpPr>
            <a:cxnSpLocks/>
          </p:cNvCxnSpPr>
          <p:nvPr/>
        </p:nvCxnSpPr>
        <p:spPr>
          <a:xfrm>
            <a:off x="4835888" y="1943177"/>
            <a:ext cx="2436530" cy="2092591"/>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17" name="组 116"/>
          <p:cNvGrpSpPr/>
          <p:nvPr/>
        </p:nvGrpSpPr>
        <p:grpSpPr>
          <a:xfrm rot="513280">
            <a:off x="1415485" y="-261993"/>
            <a:ext cx="6957100" cy="4469976"/>
            <a:chOff x="2583889" y="610782"/>
            <a:chExt cx="5237217" cy="3048375"/>
          </a:xfrm>
        </p:grpSpPr>
        <p:cxnSp>
          <p:nvCxnSpPr>
            <p:cNvPr id="571" name="Straight Connector 353">
              <a:extLst>
                <a:ext uri="{FF2B5EF4-FFF2-40B4-BE49-F238E27FC236}">
                  <a16:creationId xmlns="" xmlns:a16="http://schemas.microsoft.com/office/drawing/2014/main" id="{FA26FD95-71C6-4E91-AF49-452A21C27A11}"/>
                </a:ext>
              </a:extLst>
            </p:cNvPr>
            <p:cNvCxnSpPr>
              <a:cxnSpLocks/>
            </p:cNvCxnSpPr>
            <p:nvPr/>
          </p:nvCxnSpPr>
          <p:spPr>
            <a:xfrm>
              <a:off x="5157783" y="2121848"/>
              <a:ext cx="2663323" cy="1537309"/>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88" name="Straight Connector 353">
              <a:extLst>
                <a:ext uri="{FF2B5EF4-FFF2-40B4-BE49-F238E27FC236}">
                  <a16:creationId xmlns="" xmlns:a16="http://schemas.microsoft.com/office/drawing/2014/main" id="{FA26FD95-71C6-4E91-AF49-452A21C27A11}"/>
                </a:ext>
              </a:extLst>
            </p:cNvPr>
            <p:cNvCxnSpPr>
              <a:cxnSpLocks/>
            </p:cNvCxnSpPr>
            <p:nvPr/>
          </p:nvCxnSpPr>
          <p:spPr>
            <a:xfrm>
              <a:off x="2583889" y="610782"/>
              <a:ext cx="2663323" cy="1537309"/>
            </a:xfrm>
            <a:prstGeom prst="line">
              <a:avLst/>
            </a:prstGeom>
            <a:ln w="15240">
              <a:solidFill>
                <a:schemeClr val="tx1">
                  <a:alpha val="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89" name="组 588"/>
          <p:cNvGrpSpPr/>
          <p:nvPr/>
        </p:nvGrpSpPr>
        <p:grpSpPr>
          <a:xfrm>
            <a:off x="2136462" y="-39507"/>
            <a:ext cx="5851152" cy="3975074"/>
            <a:chOff x="2583889" y="610782"/>
            <a:chExt cx="4955313" cy="3060428"/>
          </a:xfrm>
        </p:grpSpPr>
        <p:cxnSp>
          <p:nvCxnSpPr>
            <p:cNvPr id="590" name="Straight Connector 353">
              <a:extLst>
                <a:ext uri="{FF2B5EF4-FFF2-40B4-BE49-F238E27FC236}">
                  <a16:creationId xmlns="" xmlns:a16="http://schemas.microsoft.com/office/drawing/2014/main" id="{FA26FD95-71C6-4E91-AF49-452A21C27A11}"/>
                </a:ext>
              </a:extLst>
            </p:cNvPr>
            <p:cNvCxnSpPr>
              <a:cxnSpLocks/>
            </p:cNvCxnSpPr>
            <p:nvPr/>
          </p:nvCxnSpPr>
          <p:spPr>
            <a:xfrm>
              <a:off x="4875879" y="2133901"/>
              <a:ext cx="2663323" cy="1537309"/>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91" name="Straight Connector 353">
              <a:extLst>
                <a:ext uri="{FF2B5EF4-FFF2-40B4-BE49-F238E27FC236}">
                  <a16:creationId xmlns="" xmlns:a16="http://schemas.microsoft.com/office/drawing/2014/main" id="{FA26FD95-71C6-4E91-AF49-452A21C27A11}"/>
                </a:ext>
              </a:extLst>
            </p:cNvPr>
            <p:cNvCxnSpPr>
              <a:cxnSpLocks/>
            </p:cNvCxnSpPr>
            <p:nvPr/>
          </p:nvCxnSpPr>
          <p:spPr>
            <a:xfrm>
              <a:off x="2583889" y="610782"/>
              <a:ext cx="2663323" cy="1537309"/>
            </a:xfrm>
            <a:prstGeom prst="line">
              <a:avLst/>
            </a:prstGeom>
            <a:ln w="15240">
              <a:solidFill>
                <a:schemeClr val="tx1">
                  <a:alpha val="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596" name="图片 59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6647700" y="2855422"/>
            <a:ext cx="2671351" cy="2230316"/>
          </a:xfrm>
          <a:custGeom>
            <a:avLst/>
            <a:gdLst>
              <a:gd name="connsiteX0" fmla="*/ 2671351 w 2671351"/>
              <a:gd name="connsiteY0" fmla="*/ 1553680 h 2230316"/>
              <a:gd name="connsiteX1" fmla="*/ 2671351 w 2671351"/>
              <a:gd name="connsiteY1" fmla="*/ 2230316 h 2230316"/>
              <a:gd name="connsiteX2" fmla="*/ 1585549 w 2671351"/>
              <a:gd name="connsiteY2" fmla="*/ 2230316 h 2230316"/>
              <a:gd name="connsiteX3" fmla="*/ 21410 w 2671351"/>
              <a:gd name="connsiteY3" fmla="*/ 0 h 2230316"/>
              <a:gd name="connsiteX4" fmla="*/ 0 w 2671351"/>
              <a:gd name="connsiteY4" fmla="*/ 13342 h 2230316"/>
              <a:gd name="connsiteX5" fmla="*/ 0 w 2671351"/>
              <a:gd name="connsiteY5" fmla="*/ 0 h 2230316"/>
              <a:gd name="connsiteX6" fmla="*/ 197145 w 2671351"/>
              <a:gd name="connsiteY6" fmla="*/ 0 h 2230316"/>
              <a:gd name="connsiteX7" fmla="*/ 157989 w 2671351"/>
              <a:gd name="connsiteY7" fmla="*/ 24401 h 2230316"/>
              <a:gd name="connsiteX8" fmla="*/ 1532643 w 2671351"/>
              <a:gd name="connsiteY8" fmla="*/ 2230316 h 2230316"/>
              <a:gd name="connsiteX9" fmla="*/ 1409815 w 2671351"/>
              <a:gd name="connsiteY9" fmla="*/ 2230316 h 2230316"/>
              <a:gd name="connsiteX10" fmla="*/ 1460114 w 2671351"/>
              <a:gd name="connsiteY10" fmla="*/ 2198971 h 2230316"/>
              <a:gd name="connsiteX11" fmla="*/ 89787 w 2671351"/>
              <a:gd name="connsiteY11" fmla="*/ 0 h 2230316"/>
              <a:gd name="connsiteX12" fmla="*/ 2671351 w 2671351"/>
              <a:gd name="connsiteY12" fmla="*/ 0 h 2230316"/>
              <a:gd name="connsiteX13" fmla="*/ 2671351 w 2671351"/>
              <a:gd name="connsiteY13" fmla="*/ 694936 h 2230316"/>
              <a:gd name="connsiteX14" fmla="*/ 2238290 w 2671351"/>
              <a:gd name="connsiteY14" fmla="*/ 0 h 22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1351" h="2230316">
                <a:moveTo>
                  <a:pt x="2671351" y="1553680"/>
                </a:moveTo>
                <a:lnTo>
                  <a:pt x="2671351" y="2230316"/>
                </a:lnTo>
                <a:lnTo>
                  <a:pt x="1585549" y="2230316"/>
                </a:lnTo>
                <a:close/>
                <a:moveTo>
                  <a:pt x="21410" y="0"/>
                </a:moveTo>
                <a:lnTo>
                  <a:pt x="0" y="13342"/>
                </a:lnTo>
                <a:lnTo>
                  <a:pt x="0" y="0"/>
                </a:lnTo>
                <a:close/>
                <a:moveTo>
                  <a:pt x="197145" y="0"/>
                </a:moveTo>
                <a:lnTo>
                  <a:pt x="157989" y="24401"/>
                </a:lnTo>
                <a:lnTo>
                  <a:pt x="1532643" y="2230316"/>
                </a:lnTo>
                <a:lnTo>
                  <a:pt x="1409815" y="2230316"/>
                </a:lnTo>
                <a:lnTo>
                  <a:pt x="1460114" y="2198971"/>
                </a:lnTo>
                <a:lnTo>
                  <a:pt x="89787" y="0"/>
                </a:lnTo>
                <a:close/>
                <a:moveTo>
                  <a:pt x="2671351" y="0"/>
                </a:moveTo>
                <a:lnTo>
                  <a:pt x="2671351" y="694936"/>
                </a:lnTo>
                <a:lnTo>
                  <a:pt x="2238290" y="0"/>
                </a:lnTo>
                <a:close/>
              </a:path>
            </a:pathLst>
          </a:custGeom>
        </p:spPr>
      </p:pic>
    </p:spTree>
    <p:extLst>
      <p:ext uri="{BB962C8B-B14F-4D97-AF65-F5344CB8AC3E}">
        <p14:creationId xmlns:p14="http://schemas.microsoft.com/office/powerpoint/2010/main" val="565298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13 0.00046 L 0.41901 0.06296 " pathEditMode="relative" rAng="0" ptsTypes="AA">
                                      <p:cBhvr>
                                        <p:cTn id="6" dur="1000" fill="hold"/>
                                        <p:tgtEl>
                                          <p:spTgt spid="8"/>
                                        </p:tgtEl>
                                        <p:attrNameLst>
                                          <p:attrName>ppt_x</p:attrName>
                                          <p:attrName>ppt_y</p:attrName>
                                        </p:attrNameLst>
                                      </p:cBhvr>
                                      <p:rCtr x="20951" y="3125"/>
                                    </p:animMotion>
                                  </p:childTnLst>
                                </p:cTn>
                              </p:par>
                            </p:childTnLst>
                          </p:cTn>
                        </p:par>
                        <p:par>
                          <p:cTn id="7" fill="hold">
                            <p:stCondLst>
                              <p:cond delay="1000"/>
                            </p:stCondLst>
                            <p:childTnLst>
                              <p:par>
                                <p:cTn id="8" presetID="6" presetClass="emph" presetSubtype="0" fill="hold" nodeType="afterEffect">
                                  <p:stCondLst>
                                    <p:cond delay="0"/>
                                  </p:stCondLst>
                                  <p:childTnLst>
                                    <p:animScale>
                                      <p:cBhvr>
                                        <p:cTn id="9" dur="500" fill="hold"/>
                                        <p:tgtEl>
                                          <p:spTgt spid="8"/>
                                        </p:tgtEl>
                                      </p:cBhvr>
                                      <p:by x="250000" y="250000"/>
                                    </p:animScale>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554"/>
                                        </p:tgtEl>
                                        <p:attrNameLst>
                                          <p:attrName>style.visibility</p:attrName>
                                        </p:attrNameLst>
                                      </p:cBhvr>
                                      <p:to>
                                        <p:strVal val="visible"/>
                                      </p:to>
                                    </p:set>
                                    <p:animEffect transition="in" filter="fade">
                                      <p:cBhvr>
                                        <p:cTn id="13" dur="500"/>
                                        <p:tgtEl>
                                          <p:spTgt spid="554"/>
                                        </p:tgtEl>
                                      </p:cBhvr>
                                    </p:animEffect>
                                  </p:childTnLst>
                                </p:cTn>
                              </p:par>
                              <p:par>
                                <p:cTn id="14" presetID="10" presetClass="exit" presetSubtype="0" fill="hold"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70"/>
                                        </p:tgtEl>
                                        <p:attrNameLst>
                                          <p:attrName>style.visibility</p:attrName>
                                        </p:attrNameLst>
                                      </p:cBhvr>
                                      <p:to>
                                        <p:strVal val="visible"/>
                                      </p:to>
                                    </p:set>
                                    <p:animEffect transition="in" filter="wipe(left)">
                                      <p:cBhvr>
                                        <p:cTn id="21" dur="500"/>
                                        <p:tgtEl>
                                          <p:spTgt spid="57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96"/>
                                        </p:tgtEl>
                                        <p:attrNameLst>
                                          <p:attrName>style.visibility</p:attrName>
                                        </p:attrNameLst>
                                      </p:cBhvr>
                                      <p:to>
                                        <p:strVal val="visible"/>
                                      </p:to>
                                    </p:set>
                                    <p:animEffect transition="in" filter="wipe(left)">
                                      <p:cBhvr>
                                        <p:cTn id="25" dur="500"/>
                                        <p:tgtEl>
                                          <p:spTgt spid="59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7"/>
                                        </p:tgtEl>
                                        <p:attrNameLst>
                                          <p:attrName>style.visibility</p:attrName>
                                        </p:attrNameLst>
                                      </p:cBhvr>
                                      <p:to>
                                        <p:strVal val="visible"/>
                                      </p:to>
                                    </p:set>
                                  </p:childTnLst>
                                </p:cTn>
                              </p:par>
                              <p:par>
                                <p:cTn id="30" presetID="8" presetClass="emph" presetSubtype="0" fill="hold" nodeType="withEffect">
                                  <p:stCondLst>
                                    <p:cond delay="0"/>
                                  </p:stCondLst>
                                  <p:childTnLst>
                                    <p:animRot by="-540000">
                                      <p:cBhvr>
                                        <p:cTn id="31" dur="500" fill="hold"/>
                                        <p:tgtEl>
                                          <p:spTgt spid="117"/>
                                        </p:tgtEl>
                                        <p:attrNameLst>
                                          <p:attrName>r</p:attrName>
                                        </p:attrNameLst>
                                      </p:cBhvr>
                                    </p:animRot>
                                  </p:childTnLst>
                                </p:cTn>
                              </p:par>
                              <p:par>
                                <p:cTn id="32" presetID="22" presetClass="entr" presetSubtype="4" fill="hold" nodeType="withEffect">
                                  <p:stCondLst>
                                    <p:cond delay="0"/>
                                  </p:stCondLst>
                                  <p:childTnLst>
                                    <p:set>
                                      <p:cBhvr>
                                        <p:cTn id="33" dur="1" fill="hold">
                                          <p:stCondLst>
                                            <p:cond delay="0"/>
                                          </p:stCondLst>
                                        </p:cTn>
                                        <p:tgtEl>
                                          <p:spTgt spid="592"/>
                                        </p:tgtEl>
                                        <p:attrNameLst>
                                          <p:attrName>style.visibility</p:attrName>
                                        </p:attrNameLst>
                                      </p:cBhvr>
                                      <p:to>
                                        <p:strVal val="visible"/>
                                      </p:to>
                                    </p:set>
                                    <p:animEffect transition="in" filter="wipe(down)">
                                      <p:cBhvr>
                                        <p:cTn id="34" dur="500"/>
                                        <p:tgtEl>
                                          <p:spTgt spid="59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9"/>
                                        </p:tgtEl>
                                        <p:attrNameLst>
                                          <p:attrName>style.visibility</p:attrName>
                                        </p:attrNameLst>
                                      </p:cBhvr>
                                      <p:to>
                                        <p:strVal val="visible"/>
                                      </p:to>
                                    </p:set>
                                  </p:childTnLst>
                                </p:cTn>
                              </p:par>
                              <p:par>
                                <p:cTn id="39" presetID="8" presetClass="emph" presetSubtype="0" fill="hold" nodeType="withEffect">
                                  <p:stCondLst>
                                    <p:cond delay="0"/>
                                  </p:stCondLst>
                                  <p:childTnLst>
                                    <p:animRot by="-540000">
                                      <p:cBhvr>
                                        <p:cTn id="40" dur="500" fill="hold"/>
                                        <p:tgtEl>
                                          <p:spTgt spid="589"/>
                                        </p:tgtEl>
                                        <p:attrNameLst>
                                          <p:attrName>r</p:attrName>
                                        </p:attrNameLst>
                                      </p:cBhvr>
                                    </p:animRot>
                                  </p:childTnLst>
                                </p:cTn>
                              </p:par>
                              <p:par>
                                <p:cTn id="41" presetID="22" presetClass="entr" presetSubtype="4" fill="hold" nodeType="withEffect">
                                  <p:stCondLst>
                                    <p:cond delay="0"/>
                                  </p:stCondLst>
                                  <p:childTnLst>
                                    <p:set>
                                      <p:cBhvr>
                                        <p:cTn id="42" dur="1" fill="hold">
                                          <p:stCondLst>
                                            <p:cond delay="0"/>
                                          </p:stCondLst>
                                        </p:cTn>
                                        <p:tgtEl>
                                          <p:spTgt spid="583"/>
                                        </p:tgtEl>
                                        <p:attrNameLst>
                                          <p:attrName>style.visibility</p:attrName>
                                        </p:attrNameLst>
                                      </p:cBhvr>
                                      <p:to>
                                        <p:strVal val="visible"/>
                                      </p:to>
                                    </p:set>
                                    <p:animEffect transition="in" filter="wipe(down)">
                                      <p:cBhvr>
                                        <p:cTn id="43" dur="5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520824"/>
                <a:ext cx="10515600" cy="4930775"/>
              </a:xfrm>
            </p:spPr>
            <p:txBody>
              <a:bodyPr>
                <a:noAutofit/>
              </a:bodyPr>
              <a:lstStyle/>
              <a:p>
                <a:pPr marL="0" indent="0">
                  <a:buNone/>
                </a:pPr>
                <a:r>
                  <a:rPr lang="en-US" altLang="zh-CN" sz="2400" dirty="0" smtClean="0">
                    <a:latin typeface="Calibri" charset="0"/>
                    <a:ea typeface="Calibri" charset="0"/>
                    <a:cs typeface="Calibri" charset="0"/>
                  </a:rPr>
                  <a:t>The relationship between a 3D point </a:t>
                </a:r>
                <a14:m>
                  <m:oMath xmlns:m="http://schemas.openxmlformats.org/officeDocument/2006/math">
                    <m:r>
                      <a:rPr lang="en-US" altLang="zh-CN" sz="2400" b="0" i="1" smtClean="0">
                        <a:latin typeface="Cambria Math" charset="0"/>
                        <a:ea typeface="Calibri" charset="0"/>
                        <a:cs typeface="Calibri" charset="0"/>
                      </a:rPr>
                      <m:t>(</m:t>
                    </m:r>
                    <m:r>
                      <a:rPr lang="en-US" altLang="zh-CN" sz="2400" b="0" i="1" smtClean="0">
                        <a:latin typeface="Cambria Math" charset="0"/>
                        <a:ea typeface="Calibri" charset="0"/>
                        <a:cs typeface="Calibri" charset="0"/>
                      </a:rPr>
                      <m:t>𝑋</m:t>
                    </m:r>
                    <m:r>
                      <a:rPr lang="en-US" altLang="zh-CN" sz="2400" b="0" i="1" smtClean="0">
                        <a:latin typeface="Cambria Math" charset="0"/>
                        <a:ea typeface="Calibri" charset="0"/>
                        <a:cs typeface="Calibri" charset="0"/>
                      </a:rPr>
                      <m:t>,</m:t>
                    </m:r>
                    <m:r>
                      <a:rPr lang="en-US" altLang="zh-CN" sz="2400" b="0" i="1" smtClean="0">
                        <a:latin typeface="Cambria Math" charset="0"/>
                        <a:ea typeface="Calibri" charset="0"/>
                        <a:cs typeface="Calibri" charset="0"/>
                      </a:rPr>
                      <m:t>𝑌</m:t>
                    </m:r>
                    <m:r>
                      <a:rPr lang="en-US" altLang="zh-CN" sz="2400" b="0" i="1" smtClean="0">
                        <a:latin typeface="Cambria Math" charset="0"/>
                        <a:ea typeface="Calibri" charset="0"/>
                        <a:cs typeface="Calibri" charset="0"/>
                      </a:rPr>
                      <m:t>,</m:t>
                    </m:r>
                    <m:r>
                      <a:rPr lang="en-US" altLang="zh-CN" sz="2400" b="0" i="1" smtClean="0">
                        <a:latin typeface="Cambria Math" charset="0"/>
                        <a:ea typeface="Calibri" charset="0"/>
                        <a:cs typeface="Calibri" charset="0"/>
                      </a:rPr>
                      <m:t>𝑍</m:t>
                    </m:r>
                    <m:r>
                      <a:rPr lang="en-US" altLang="zh-CN" sz="2400" b="0" i="1" smtClean="0">
                        <a:latin typeface="Cambria Math" charset="0"/>
                        <a:ea typeface="Calibri" charset="0"/>
                        <a:cs typeface="Calibri" charset="0"/>
                      </a:rPr>
                      <m:t>)</m:t>
                    </m:r>
                  </m:oMath>
                </a14:m>
                <a:r>
                  <a:rPr lang="zh-CN" altLang="en-US" sz="2400" dirty="0" smtClean="0">
                    <a:latin typeface="Calibri" charset="0"/>
                    <a:ea typeface="Calibri" charset="0"/>
                    <a:cs typeface="Calibri" charset="0"/>
                  </a:rPr>
                  <a:t> </a:t>
                </a:r>
                <a:r>
                  <a:rPr lang="en-US" altLang="zh-CN" sz="2400" dirty="0" smtClean="0">
                    <a:latin typeface="Calibri" charset="0"/>
                    <a:ea typeface="Calibri" charset="0"/>
                    <a:cs typeface="Calibri" charset="0"/>
                  </a:rPr>
                  <a:t>and its projected pixel location </a:t>
                </a:r>
                <a14:m>
                  <m:oMath xmlns:m="http://schemas.openxmlformats.org/officeDocument/2006/math">
                    <m:r>
                      <a:rPr lang="en-US" altLang="zh-CN" sz="2400" b="0" i="1" smtClean="0">
                        <a:latin typeface="Cambria Math" charset="0"/>
                        <a:ea typeface="Calibri" charset="0"/>
                        <a:cs typeface="Calibri" charset="0"/>
                      </a:rPr>
                      <m:t>(</m:t>
                    </m:r>
                    <m:r>
                      <a:rPr lang="en-US" altLang="zh-CN" sz="2400" b="0" i="1" smtClean="0">
                        <a:latin typeface="Cambria Math" charset="0"/>
                        <a:ea typeface="Calibri" charset="0"/>
                        <a:cs typeface="Calibri" charset="0"/>
                      </a:rPr>
                      <m:t>𝑢</m:t>
                    </m:r>
                    <m:r>
                      <a:rPr lang="en-US" altLang="zh-CN" sz="2400" b="0" i="1" smtClean="0">
                        <a:latin typeface="Cambria Math" charset="0"/>
                        <a:ea typeface="Calibri" charset="0"/>
                        <a:cs typeface="Calibri" charset="0"/>
                      </a:rPr>
                      <m:t>,</m:t>
                    </m:r>
                    <m:r>
                      <a:rPr lang="en-US" altLang="zh-CN" sz="2400" b="0" i="1" smtClean="0">
                        <a:latin typeface="Cambria Math" charset="0"/>
                        <a:ea typeface="Calibri" charset="0"/>
                        <a:cs typeface="Calibri" charset="0"/>
                      </a:rPr>
                      <m:t>𝑣</m:t>
                    </m:r>
                    <m:r>
                      <a:rPr lang="en-US" altLang="zh-CN" sz="2400" b="0" i="1" smtClean="0">
                        <a:latin typeface="Cambria Math" charset="0"/>
                        <a:ea typeface="Calibri" charset="0"/>
                        <a:cs typeface="Calibri" charset="0"/>
                      </a:rPr>
                      <m:t>)</m:t>
                    </m:r>
                  </m:oMath>
                </a14:m>
                <a:r>
                  <a:rPr lang="zh-CN" altLang="en-US" sz="2400" dirty="0" smtClean="0">
                    <a:latin typeface="Calibri" charset="0"/>
                    <a:ea typeface="Calibri" charset="0"/>
                    <a:cs typeface="Calibri" charset="0"/>
                  </a:rPr>
                  <a:t> </a:t>
                </a:r>
                <a:r>
                  <a:rPr lang="en-US" altLang="zh-CN" sz="2400" dirty="0" smtClean="0">
                    <a:latin typeface="Calibri" charset="0"/>
                    <a:ea typeface="Calibri" charset="0"/>
                    <a:cs typeface="Calibri" charset="0"/>
                  </a:rPr>
                  <a:t>on the image is</a:t>
                </a:r>
              </a:p>
              <a:p>
                <a:pPr marL="0" indent="0">
                  <a:buNone/>
                </a:pPr>
                <a:r>
                  <a:rPr lang="en-US" altLang="zh-CN" sz="2400" dirty="0" smtClean="0">
                    <a:latin typeface="Calibri" charset="0"/>
                    <a:ea typeface="Calibri" charset="0"/>
                    <a:cs typeface="Calibri" charset="0"/>
                  </a:rPr>
                  <a:t>                                                                                                                     </a:t>
                </a:r>
                <a:r>
                  <a:rPr lang="en-US" altLang="zh-CN" sz="2400" b="1" dirty="0" smtClean="0">
                    <a:latin typeface="Calibri" charset="0"/>
                    <a:ea typeface="Calibri" charset="0"/>
                    <a:cs typeface="Calibri" charset="0"/>
                  </a:rPr>
                  <a:t>(1)</a:t>
                </a:r>
              </a:p>
              <a:p>
                <a:pPr marL="0" indent="0">
                  <a:buNone/>
                </a:pPr>
                <a:endParaRPr lang="en-US" altLang="zh-CN" sz="2400" dirty="0" smtClean="0">
                  <a:latin typeface="Calibri" charset="0"/>
                  <a:ea typeface="Calibri" charset="0"/>
                  <a:cs typeface="Calibri" charset="0"/>
                </a:endParaRPr>
              </a:p>
              <a:p>
                <a:pPr marL="0" indent="0">
                  <a:buNone/>
                </a:pPr>
                <a:endParaRPr lang="en-US" altLang="zh-CN" sz="2400" dirty="0" smtClean="0">
                  <a:latin typeface="Calibri" charset="0"/>
                  <a:ea typeface="Calibri" charset="0"/>
                  <a:cs typeface="Calibri" charset="0"/>
                </a:endParaRPr>
              </a:p>
              <a:p>
                <a:pPr marL="0" indent="0">
                  <a:buNone/>
                </a:pPr>
                <a:r>
                  <a:rPr lang="en-US" altLang="zh-CN" sz="2400" dirty="0" smtClean="0">
                    <a:latin typeface="Calibri" charset="0"/>
                    <a:ea typeface="Calibri" charset="0"/>
                    <a:cs typeface="Calibri" charset="0"/>
                  </a:rPr>
                  <a:t>Where the camera intrinsic matrix                                 ,                       is the rotation</a:t>
                </a:r>
                <a:endParaRPr lang="en-US" altLang="zh-CN" sz="2400" dirty="0">
                  <a:latin typeface="Calibri" charset="0"/>
                  <a:ea typeface="Calibri" charset="0"/>
                  <a:cs typeface="Calibri" charset="0"/>
                </a:endParaRPr>
              </a:p>
              <a:p>
                <a:pPr marL="0" indent="0">
                  <a:buNone/>
                </a:pPr>
                <a:endParaRPr lang="en-US" altLang="zh-CN" sz="2400" dirty="0" smtClean="0">
                  <a:latin typeface="Calibri" charset="0"/>
                  <a:ea typeface="Calibri" charset="0"/>
                  <a:cs typeface="Calibri" charset="0"/>
                </a:endParaRPr>
              </a:p>
              <a:p>
                <a:pPr marL="0" indent="0">
                  <a:buNone/>
                </a:pPr>
                <a:r>
                  <a:rPr lang="en-US" altLang="zh-CN" sz="2400" dirty="0" smtClean="0">
                    <a:latin typeface="Calibri" charset="0"/>
                    <a:ea typeface="Calibri" charset="0"/>
                    <a:cs typeface="Calibri" charset="0"/>
                  </a:rPr>
                  <a:t>matrix generated by three Euler angles, noted as                     ,                                          is the translation vector. For translation we estimate </a:t>
                </a:r>
                <a14:m>
                  <m:oMath xmlns:m="http://schemas.openxmlformats.org/officeDocument/2006/math">
                    <m:sSub>
                      <m:sSubPr>
                        <m:ctrlPr>
                          <a:rPr lang="en-US" altLang="zh-CN" sz="2400" b="0" i="1" smtClean="0">
                            <a:latin typeface="Cambria Math" charset="0"/>
                            <a:ea typeface="Calibri" charset="0"/>
                            <a:cs typeface="Calibri" charset="0"/>
                          </a:rPr>
                        </m:ctrlPr>
                      </m:sSubPr>
                      <m:e>
                        <m:r>
                          <a:rPr lang="en-US" altLang="zh-CN" sz="2400" b="0" i="1" smtClean="0">
                            <a:latin typeface="Cambria Math" charset="0"/>
                            <a:ea typeface="Calibri" charset="0"/>
                            <a:cs typeface="Calibri" charset="0"/>
                          </a:rPr>
                          <m:t>𝑡</m:t>
                        </m:r>
                      </m:e>
                      <m:sub>
                        <m:r>
                          <a:rPr lang="en-US" altLang="zh-CN" sz="2400" b="0" i="1" smtClean="0">
                            <a:latin typeface="Cambria Math" charset="0"/>
                            <a:ea typeface="Calibri" charset="0"/>
                            <a:cs typeface="Calibri" charset="0"/>
                          </a:rPr>
                          <m:t>𝑍</m:t>
                        </m:r>
                      </m:sub>
                    </m:sSub>
                  </m:oMath>
                </a14:m>
                <a:r>
                  <a:rPr lang="en-US" altLang="zh-CN" sz="2400" dirty="0" smtClean="0">
                    <a:latin typeface="Calibri" charset="0"/>
                    <a:ea typeface="Calibri" charset="0"/>
                    <a:cs typeface="Calibri" charset="0"/>
                  </a:rPr>
                  <a:t> and a 2D vector </a:t>
                </a:r>
                <a14:m>
                  <m:oMath xmlns:m="http://schemas.openxmlformats.org/officeDocument/2006/math">
                    <m:r>
                      <a:rPr lang="en-US" altLang="zh-CN" sz="2400" b="0" i="1" smtClean="0">
                        <a:latin typeface="Cambria Math" charset="0"/>
                        <a:ea typeface="Calibri" charset="0"/>
                        <a:cs typeface="Calibri" charset="0"/>
                      </a:rPr>
                      <m:t>[</m:t>
                    </m:r>
                    <m:sSub>
                      <m:sSubPr>
                        <m:ctrlPr>
                          <a:rPr lang="en-US" altLang="zh-CN" sz="2400" b="0" i="1" smtClean="0">
                            <a:latin typeface="Cambria Math" charset="0"/>
                            <a:ea typeface="Calibri" charset="0"/>
                            <a:cs typeface="Calibri" charset="0"/>
                          </a:rPr>
                        </m:ctrlPr>
                      </m:sSubPr>
                      <m:e>
                        <m:r>
                          <a:rPr lang="en-US" altLang="zh-CN" sz="2400" b="0" i="1" smtClean="0">
                            <a:latin typeface="Cambria Math" charset="0"/>
                            <a:ea typeface="Calibri" charset="0"/>
                            <a:cs typeface="Calibri" charset="0"/>
                          </a:rPr>
                          <m:t>𝑡</m:t>
                        </m:r>
                      </m:e>
                      <m:sub>
                        <m:r>
                          <a:rPr lang="en-US" altLang="zh-CN" sz="2400" b="0" i="1" smtClean="0">
                            <a:latin typeface="Cambria Math" charset="0"/>
                            <a:ea typeface="Calibri" charset="0"/>
                            <a:cs typeface="Calibri" charset="0"/>
                          </a:rPr>
                          <m:t>𝑢</m:t>
                        </m:r>
                      </m:sub>
                    </m:sSub>
                    <m:r>
                      <a:rPr lang="en-US" altLang="zh-CN" sz="2400" b="0" i="1" smtClean="0">
                        <a:latin typeface="Cambria Math" charset="0"/>
                        <a:ea typeface="Calibri" charset="0"/>
                        <a:cs typeface="Calibri" charset="0"/>
                      </a:rPr>
                      <m:t>, </m:t>
                    </m:r>
                    <m:sSub>
                      <m:sSubPr>
                        <m:ctrlPr>
                          <a:rPr lang="en-US" altLang="zh-CN" sz="2400" b="0" i="1" smtClean="0">
                            <a:latin typeface="Cambria Math" charset="0"/>
                            <a:ea typeface="Calibri" charset="0"/>
                            <a:cs typeface="Calibri" charset="0"/>
                          </a:rPr>
                        </m:ctrlPr>
                      </m:sSubPr>
                      <m:e>
                        <m:r>
                          <a:rPr lang="en-US" altLang="zh-CN" sz="2400" b="0" i="1" smtClean="0">
                            <a:latin typeface="Cambria Math" charset="0"/>
                            <a:ea typeface="Calibri" charset="0"/>
                            <a:cs typeface="Calibri" charset="0"/>
                          </a:rPr>
                          <m:t>𝑡</m:t>
                        </m:r>
                      </m:e>
                      <m:sub>
                        <m:r>
                          <a:rPr lang="en-US" altLang="zh-CN" sz="2400" b="0" i="1" smtClean="0">
                            <a:latin typeface="Cambria Math" charset="0"/>
                            <a:ea typeface="Calibri" charset="0"/>
                            <a:cs typeface="Calibri" charset="0"/>
                          </a:rPr>
                          <m:t>𝑣</m:t>
                        </m:r>
                      </m:sub>
                    </m:sSub>
                    <m:r>
                      <a:rPr lang="en-US" altLang="zh-CN" sz="2400" b="0" i="1" smtClean="0">
                        <a:latin typeface="Cambria Math" charset="0"/>
                        <a:ea typeface="Calibri" charset="0"/>
                        <a:cs typeface="Calibri" charset="0"/>
                      </a:rPr>
                      <m:t>]</m:t>
                    </m:r>
                  </m:oMath>
                </a14:m>
                <a:r>
                  <a:rPr lang="en-US" altLang="zh-CN" sz="2400" dirty="0" smtClean="0">
                    <a:latin typeface="Calibri" charset="0"/>
                    <a:ea typeface="Calibri" charset="0"/>
                    <a:cs typeface="Calibri" charset="0"/>
                  </a:rPr>
                  <a:t> which centralizes the object on image plane, and obtain </a:t>
                </a:r>
                <a14:m>
                  <m:oMath xmlns:m="http://schemas.openxmlformats.org/officeDocument/2006/math">
                    <m:r>
                      <a:rPr lang="en-US" altLang="zh-CN" sz="2400" b="0" i="1" smtClean="0">
                        <a:latin typeface="Cambria Math" charset="0"/>
                        <a:ea typeface="Calibri" charset="0"/>
                        <a:cs typeface="Calibri" charset="0"/>
                      </a:rPr>
                      <m:t>𝑡</m:t>
                    </m:r>
                  </m:oMath>
                </a14:m>
                <a:r>
                  <a:rPr lang="en-US" altLang="zh-CN" sz="2400" dirty="0" smtClean="0">
                    <a:latin typeface="Calibri" charset="0"/>
                    <a:ea typeface="Calibri" charset="0"/>
                    <a:cs typeface="Calibri" charset="0"/>
                  </a:rPr>
                  <a:t> via </a:t>
                </a:r>
                <a14:m>
                  <m:oMath xmlns:m="http://schemas.openxmlformats.org/officeDocument/2006/math">
                    <m:sSup>
                      <m:sSupPr>
                        <m:ctrlPr>
                          <a:rPr lang="en-US" altLang="zh-CN" sz="2400" b="0" i="1" smtClean="0">
                            <a:latin typeface="Cambria Math" charset="0"/>
                            <a:ea typeface="Calibri" charset="0"/>
                            <a:cs typeface="Calibri" charset="0"/>
                          </a:rPr>
                        </m:ctrlPr>
                      </m:sSupPr>
                      <m:e>
                        <m:d>
                          <m:dPr>
                            <m:begChr m:val="["/>
                            <m:endChr m:val="]"/>
                            <m:ctrlPr>
                              <a:rPr lang="en-US" altLang="zh-CN" sz="2400" b="0" i="1" smtClean="0">
                                <a:latin typeface="Cambria Math" charset="0"/>
                                <a:ea typeface="Calibri" charset="0"/>
                                <a:cs typeface="Calibri" charset="0"/>
                              </a:rPr>
                            </m:ctrlPr>
                          </m:dPr>
                          <m:e>
                            <m:f>
                              <m:fPr>
                                <m:ctrlPr>
                                  <a:rPr lang="en-US" altLang="zh-CN" sz="2400" b="0" i="1" smtClean="0">
                                    <a:latin typeface="Cambria Math" charset="0"/>
                                    <a:ea typeface="Calibri" charset="0"/>
                                    <a:cs typeface="Calibri" charset="0"/>
                                  </a:rPr>
                                </m:ctrlPr>
                              </m:fPr>
                              <m:num>
                                <m:sSub>
                                  <m:sSubPr>
                                    <m:ctrlPr>
                                      <a:rPr lang="en-US" altLang="zh-CN" sz="2400" b="0" i="1" smtClean="0">
                                        <a:latin typeface="Cambria Math" charset="0"/>
                                        <a:ea typeface="Calibri" charset="0"/>
                                        <a:cs typeface="Calibri" charset="0"/>
                                      </a:rPr>
                                    </m:ctrlPr>
                                  </m:sSubPr>
                                  <m:e>
                                    <m:r>
                                      <a:rPr lang="en-US" altLang="zh-CN" sz="2400" b="0" i="1" smtClean="0">
                                        <a:latin typeface="Cambria Math" charset="0"/>
                                        <a:ea typeface="Calibri" charset="0"/>
                                        <a:cs typeface="Calibri" charset="0"/>
                                      </a:rPr>
                                      <m:t>𝑡</m:t>
                                    </m:r>
                                  </m:e>
                                  <m:sub>
                                    <m:r>
                                      <a:rPr lang="en-US" altLang="zh-CN" sz="2400" b="0" i="1" smtClean="0">
                                        <a:latin typeface="Cambria Math" charset="0"/>
                                        <a:ea typeface="Calibri" charset="0"/>
                                        <a:cs typeface="Calibri" charset="0"/>
                                      </a:rPr>
                                      <m:t>𝑢</m:t>
                                    </m:r>
                                  </m:sub>
                                </m:sSub>
                              </m:num>
                              <m:den>
                                <m:r>
                                  <a:rPr lang="en-US" altLang="zh-CN" sz="2400" b="0" i="1" smtClean="0">
                                    <a:latin typeface="Cambria Math" charset="0"/>
                                    <a:ea typeface="Calibri" charset="0"/>
                                    <a:cs typeface="Calibri" charset="0"/>
                                  </a:rPr>
                                  <m:t>𝑓</m:t>
                                </m:r>
                              </m:den>
                            </m:f>
                            <m:r>
                              <a:rPr lang="en-US" altLang="zh-CN" sz="2400" b="0" i="1" smtClean="0">
                                <a:latin typeface="Cambria Math" charset="0"/>
                                <a:ea typeface="Calibri" charset="0"/>
                                <a:cs typeface="Calibri" charset="0"/>
                              </a:rPr>
                              <m:t>∗</m:t>
                            </m:r>
                            <m:sSub>
                              <m:sSubPr>
                                <m:ctrlPr>
                                  <a:rPr lang="en-US" altLang="zh-CN" sz="2400" b="0" i="1" smtClean="0">
                                    <a:latin typeface="Cambria Math" charset="0"/>
                                    <a:ea typeface="Calibri" charset="0"/>
                                    <a:cs typeface="Calibri" charset="0"/>
                                  </a:rPr>
                                </m:ctrlPr>
                              </m:sSubPr>
                              <m:e>
                                <m:r>
                                  <a:rPr lang="en-US" altLang="zh-CN" sz="2400" b="0" i="1" smtClean="0">
                                    <a:latin typeface="Cambria Math" charset="0"/>
                                    <a:ea typeface="Calibri" charset="0"/>
                                    <a:cs typeface="Calibri" charset="0"/>
                                  </a:rPr>
                                  <m:t>𝑡</m:t>
                                </m:r>
                              </m:e>
                              <m:sub>
                                <m:r>
                                  <a:rPr lang="en-US" altLang="zh-CN" sz="2400" b="0" i="1" smtClean="0">
                                    <a:latin typeface="Cambria Math" charset="0"/>
                                    <a:ea typeface="Calibri" charset="0"/>
                                    <a:cs typeface="Calibri" charset="0"/>
                                  </a:rPr>
                                  <m:t>𝑍</m:t>
                                </m:r>
                              </m:sub>
                            </m:sSub>
                            <m:r>
                              <a:rPr lang="en-US" altLang="zh-CN" sz="2400" b="0" i="1" smtClean="0">
                                <a:latin typeface="Cambria Math" charset="0"/>
                                <a:ea typeface="Calibri" charset="0"/>
                                <a:cs typeface="Calibri" charset="0"/>
                              </a:rPr>
                              <m:t>,</m:t>
                            </m:r>
                            <m:f>
                              <m:fPr>
                                <m:ctrlPr>
                                  <a:rPr lang="en-US" altLang="zh-CN" sz="2400" b="0" i="1" smtClean="0">
                                    <a:latin typeface="Cambria Math" charset="0"/>
                                    <a:ea typeface="Calibri" charset="0"/>
                                    <a:cs typeface="Calibri" charset="0"/>
                                  </a:rPr>
                                </m:ctrlPr>
                              </m:fPr>
                              <m:num>
                                <m:sSub>
                                  <m:sSubPr>
                                    <m:ctrlPr>
                                      <a:rPr lang="en-US" altLang="zh-CN" sz="2400" b="0" i="1" smtClean="0">
                                        <a:latin typeface="Cambria Math" charset="0"/>
                                        <a:ea typeface="Calibri" charset="0"/>
                                        <a:cs typeface="Calibri" charset="0"/>
                                      </a:rPr>
                                    </m:ctrlPr>
                                  </m:sSubPr>
                                  <m:e>
                                    <m:r>
                                      <a:rPr lang="en-US" altLang="zh-CN" sz="2400" b="0" i="1" smtClean="0">
                                        <a:latin typeface="Cambria Math" charset="0"/>
                                        <a:ea typeface="Calibri" charset="0"/>
                                        <a:cs typeface="Calibri" charset="0"/>
                                      </a:rPr>
                                      <m:t>𝑡</m:t>
                                    </m:r>
                                  </m:e>
                                  <m:sub>
                                    <m:r>
                                      <a:rPr lang="en-US" altLang="zh-CN" sz="2400" b="0" i="1" smtClean="0">
                                        <a:latin typeface="Cambria Math" charset="0"/>
                                        <a:ea typeface="Calibri" charset="0"/>
                                        <a:cs typeface="Calibri" charset="0"/>
                                      </a:rPr>
                                      <m:t>𝑣</m:t>
                                    </m:r>
                                  </m:sub>
                                </m:sSub>
                              </m:num>
                              <m:den>
                                <m:r>
                                  <a:rPr lang="en-US" altLang="zh-CN" sz="2400" b="0" i="1" smtClean="0">
                                    <a:latin typeface="Cambria Math" charset="0"/>
                                    <a:ea typeface="Calibri" charset="0"/>
                                    <a:cs typeface="Calibri" charset="0"/>
                                  </a:rPr>
                                  <m:t>𝑓</m:t>
                                </m:r>
                              </m:den>
                            </m:f>
                            <m:r>
                              <a:rPr lang="en-US" altLang="zh-CN" sz="2400" b="0" i="1" smtClean="0">
                                <a:latin typeface="Cambria Math" charset="0"/>
                                <a:ea typeface="Calibri" charset="0"/>
                                <a:cs typeface="Calibri" charset="0"/>
                              </a:rPr>
                              <m:t>∗</m:t>
                            </m:r>
                            <m:sSub>
                              <m:sSubPr>
                                <m:ctrlPr>
                                  <a:rPr lang="en-US" altLang="zh-CN" sz="2400" b="0" i="1" smtClean="0">
                                    <a:latin typeface="Cambria Math" charset="0"/>
                                    <a:ea typeface="Calibri" charset="0"/>
                                    <a:cs typeface="Calibri" charset="0"/>
                                  </a:rPr>
                                </m:ctrlPr>
                              </m:sSubPr>
                              <m:e>
                                <m:r>
                                  <a:rPr lang="en-US" altLang="zh-CN" sz="2400" b="0" i="1" smtClean="0">
                                    <a:latin typeface="Cambria Math" charset="0"/>
                                    <a:ea typeface="Calibri" charset="0"/>
                                    <a:cs typeface="Calibri" charset="0"/>
                                  </a:rPr>
                                  <m:t>𝑡</m:t>
                                </m:r>
                              </m:e>
                              <m:sub>
                                <m:r>
                                  <a:rPr lang="en-US" altLang="zh-CN" sz="2400" b="0" i="1" smtClean="0">
                                    <a:latin typeface="Cambria Math" charset="0"/>
                                    <a:ea typeface="Calibri" charset="0"/>
                                    <a:cs typeface="Calibri" charset="0"/>
                                  </a:rPr>
                                  <m:t>𝑍</m:t>
                                </m:r>
                              </m:sub>
                            </m:sSub>
                            <m:r>
                              <a:rPr lang="en-US" altLang="zh-CN" sz="2400" b="0" i="1" smtClean="0">
                                <a:latin typeface="Cambria Math" charset="0"/>
                                <a:ea typeface="Calibri" charset="0"/>
                                <a:cs typeface="Calibri" charset="0"/>
                              </a:rPr>
                              <m:t>,</m:t>
                            </m:r>
                            <m:sSub>
                              <m:sSubPr>
                                <m:ctrlPr>
                                  <a:rPr lang="en-US" altLang="zh-CN" sz="2400" b="0" i="1" smtClean="0">
                                    <a:latin typeface="Cambria Math" charset="0"/>
                                    <a:ea typeface="Calibri" charset="0"/>
                                    <a:cs typeface="Calibri" charset="0"/>
                                  </a:rPr>
                                </m:ctrlPr>
                              </m:sSubPr>
                              <m:e>
                                <m:r>
                                  <a:rPr lang="en-US" altLang="zh-CN" sz="2400" b="0" i="1" smtClean="0">
                                    <a:latin typeface="Cambria Math" charset="0"/>
                                    <a:ea typeface="Calibri" charset="0"/>
                                    <a:cs typeface="Calibri" charset="0"/>
                                  </a:rPr>
                                  <m:t>𝑡</m:t>
                                </m:r>
                              </m:e>
                              <m:sub>
                                <m:r>
                                  <a:rPr lang="en-US" altLang="zh-CN" sz="2400" b="0" i="1" smtClean="0">
                                    <a:latin typeface="Cambria Math" charset="0"/>
                                    <a:ea typeface="Calibri" charset="0"/>
                                    <a:cs typeface="Calibri" charset="0"/>
                                  </a:rPr>
                                  <m:t>𝑍</m:t>
                                </m:r>
                              </m:sub>
                            </m:sSub>
                          </m:e>
                        </m:d>
                      </m:e>
                      <m:sup>
                        <m:r>
                          <a:rPr lang="en-US" altLang="zh-CN" sz="2400" b="0" i="1" smtClean="0">
                            <a:latin typeface="Cambria Math" charset="0"/>
                            <a:ea typeface="Calibri" charset="0"/>
                            <a:cs typeface="Calibri" charset="0"/>
                          </a:rPr>
                          <m:t>𝑇</m:t>
                        </m:r>
                      </m:sup>
                    </m:sSup>
                  </m:oMath>
                </a14:m>
                <a:r>
                  <a:rPr lang="en-US" altLang="zh-CN" sz="2400" dirty="0" smtClean="0">
                    <a:latin typeface="Calibri" charset="0"/>
                    <a:ea typeface="Calibri" charset="0"/>
                    <a:cs typeface="Calibri" charset="0"/>
                  </a:rPr>
                  <a:t>.</a:t>
                </a:r>
                <a:endParaRPr lang="en-US" altLang="zh-CN" sz="2400" dirty="0">
                  <a:latin typeface="Calibri" charset="0"/>
                  <a:ea typeface="Calibri" charset="0"/>
                  <a:cs typeface="Calibri" charset="0"/>
                </a:endParaRPr>
              </a:p>
              <a:p>
                <a:pPr marL="0" indent="0">
                  <a:buNone/>
                </a:pPr>
                <a:r>
                  <a:rPr lang="en-US" altLang="zh-CN" sz="2400" dirty="0" smtClean="0">
                    <a:latin typeface="Calibri" charset="0"/>
                    <a:ea typeface="Calibri" charset="0"/>
                    <a:cs typeface="Calibri" charset="0"/>
                  </a:rPr>
                  <a:t>In summary, we parameterize the pose as a 6-D vector</a:t>
                </a:r>
                <a:endParaRPr lang="zh-CN" altLang="en-US" sz="2400" dirty="0">
                  <a:latin typeface="Calibri" charset="0"/>
                  <a:ea typeface="Calibri" charset="0"/>
                  <a:cs typeface="Calibri"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520824"/>
                <a:ext cx="10515600" cy="4930775"/>
              </a:xfrm>
              <a:blipFill rotWithShape="0">
                <a:blip r:embed="rId3"/>
                <a:stretch>
                  <a:fillRect l="-928" t="-1731" r="-1333" b="-160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p:cNvSpPr txBox="1"/>
              <p:nvPr/>
            </p:nvSpPr>
            <p:spPr>
              <a:xfrm>
                <a:off x="4029633" y="2336910"/>
                <a:ext cx="41327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𝑍</m:t>
                      </m:r>
                      <m:sSup>
                        <m:sSupPr>
                          <m:ctrlPr>
                            <a:rPr lang="en-US" altLang="zh-CN" sz="2400" b="0" i="1" smtClean="0">
                              <a:latin typeface="Cambria Math" charset="0"/>
                            </a:rPr>
                          </m:ctrlPr>
                        </m:sSupPr>
                        <m:e>
                          <m:d>
                            <m:dPr>
                              <m:begChr m:val="["/>
                              <m:endChr m:val="]"/>
                              <m:ctrlPr>
                                <a:rPr lang="en-US" altLang="zh-CN" sz="2400" b="0" i="1" smtClean="0">
                                  <a:latin typeface="Cambria Math" charset="0"/>
                                </a:rPr>
                              </m:ctrlPr>
                            </m:dPr>
                            <m:e>
                              <m:r>
                                <a:rPr lang="en-US" altLang="zh-CN" sz="2400" b="0" i="1" smtClean="0">
                                  <a:latin typeface="Cambria Math" panose="02040503050406030204" pitchFamily="18" charset="0"/>
                                </a:rPr>
                                <m:t>𝑢</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m:t>
                              </m:r>
                              <m:r>
                                <a:rPr lang="en-US" altLang="zh-CN" sz="2400" b="0" i="1" smtClean="0">
                                  <a:latin typeface="Cambria Math" panose="02040503050406030204" pitchFamily="18" charset="0"/>
                                </a:rPr>
                                <m:t>,1</m:t>
                              </m:r>
                            </m:e>
                          </m:d>
                        </m:e>
                        <m:sup>
                          <m:r>
                            <a:rPr lang="en-US" altLang="zh-CN" sz="2400" b="0" i="1" smtClean="0">
                              <a:latin typeface="Cambria Math" panose="02040503050406030204" pitchFamily="18" charset="0"/>
                            </a:rPr>
                            <m:t>𝑇</m:t>
                          </m:r>
                        </m:sup>
                      </m:sSup>
                      <m:r>
                        <a:rPr lang="en-US" altLang="zh-CN" sz="2400" b="0" i="1" smtClean="0">
                          <a:latin typeface="Cambria Math" panose="02040503050406030204" pitchFamily="18" charset="0"/>
                        </a:rPr>
                        <m:t>=</m:t>
                      </m:r>
                      <m:r>
                        <m:rPr>
                          <m:sty m:val="p"/>
                        </m:rPr>
                        <a:rPr lang="en-US" altLang="zh-CN" sz="2400" b="0" i="0" smtClean="0">
                          <a:latin typeface="Cambria Math" panose="02040503050406030204" pitchFamily="18" charset="0"/>
                        </a:rPr>
                        <m:t>K</m:t>
                      </m:r>
                      <m:r>
                        <a:rPr lang="en-US" altLang="zh-CN" sz="2400" b="0" i="0" smtClean="0">
                          <a:latin typeface="Cambria Math" panose="02040503050406030204" pitchFamily="18" charset="0"/>
                        </a:rPr>
                        <m:t>(</m:t>
                      </m:r>
                      <m:r>
                        <m:rPr>
                          <m:sty m:val="p"/>
                        </m:rPr>
                        <a:rPr lang="en-US" altLang="zh-CN" sz="2400" b="0" i="0" smtClean="0">
                          <a:latin typeface="Cambria Math" panose="02040503050406030204" pitchFamily="18" charset="0"/>
                        </a:rPr>
                        <m:t>R</m:t>
                      </m:r>
                      <m:sSup>
                        <m:sSupPr>
                          <m:ctrlPr>
                            <a:rPr lang="en-US" altLang="zh-CN" sz="2400" b="0" i="1" smtClean="0">
                              <a:latin typeface="Cambria Math" charset="0"/>
                            </a:rPr>
                          </m:ctrlPr>
                        </m:sSupPr>
                        <m:e>
                          <m:d>
                            <m:dPr>
                              <m:begChr m:val="["/>
                              <m:endChr m:val="]"/>
                              <m:ctrlPr>
                                <a:rPr lang="en-US" altLang="zh-CN" sz="2400" b="0" i="1" smtClean="0">
                                  <a:latin typeface="Cambria Math" charset="0"/>
                                </a:rPr>
                              </m:ctrlPr>
                            </m:dPr>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𝑌</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𝑍</m:t>
                              </m:r>
                            </m:e>
                          </m:d>
                        </m:e>
                        <m:sup>
                          <m:r>
                            <a:rPr lang="en-US" altLang="zh-CN" sz="2400" b="0" i="1" smtClean="0">
                              <a:latin typeface="Cambria Math" panose="02040503050406030204" pitchFamily="18" charset="0"/>
                            </a:rPr>
                            <m:t>𝑇</m:t>
                          </m:r>
                        </m:sup>
                      </m:s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oMath>
                  </m:oMathPara>
                </a14:m>
                <a:endParaRPr lang="zh-CN" altLang="en-US" sz="2400" i="1" dirty="0"/>
              </a:p>
            </p:txBody>
          </p:sp>
        </mc:Choice>
        <mc:Fallback>
          <p:sp>
            <p:nvSpPr>
              <p:cNvPr id="4" name="文本框 3"/>
              <p:cNvSpPr txBox="1">
                <a:spLocks noRot="1" noChangeAspect="1" noMove="1" noResize="1" noEditPoints="1" noAdjustHandles="1" noChangeArrowheads="1" noChangeShapeType="1" noTextEdit="1"/>
              </p:cNvSpPr>
              <p:nvPr/>
            </p:nvSpPr>
            <p:spPr>
              <a:xfrm>
                <a:off x="4029633" y="2336910"/>
                <a:ext cx="4132734" cy="369332"/>
              </a:xfrm>
              <a:prstGeom prst="rect">
                <a:avLst/>
              </a:prstGeom>
              <a:blipFill rotWithShape="0">
                <a:blip r:embed="rId4"/>
                <a:stretch>
                  <a:fillRect l="-1032" r="-2065"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5194145" y="3370305"/>
                <a:ext cx="2217082" cy="10171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K</m:t>
                      </m:r>
                      <m:r>
                        <a:rPr lang="en-US" altLang="zh-CN" sz="2400" b="0" i="0" smtClean="0">
                          <a:latin typeface="Cambria Math" panose="02040503050406030204" pitchFamily="18" charset="0"/>
                        </a:rPr>
                        <m:t>=</m:t>
                      </m:r>
                      <m:d>
                        <m:dPr>
                          <m:begChr m:val="["/>
                          <m:endChr m:val="]"/>
                          <m:ctrlPr>
                            <a:rPr lang="en-US" altLang="zh-CN" sz="2400" b="0" i="1" smtClean="0">
                              <a:latin typeface="Cambria Math" charset="0"/>
                            </a:rPr>
                          </m:ctrlPr>
                        </m:dPr>
                        <m:e>
                          <m:m>
                            <m:mPr>
                              <m:mcs>
                                <m:mc>
                                  <m:mcPr>
                                    <m:count m:val="3"/>
                                    <m:mcJc m:val="center"/>
                                  </m:mcPr>
                                </m:mc>
                              </m:mcs>
                              <m:ctrlPr>
                                <a:rPr lang="en-US" altLang="zh-CN" sz="2400" b="0" i="1" smtClean="0">
                                  <a:latin typeface="Cambria Math" charset="0"/>
                                </a:rPr>
                              </m:ctrlPr>
                            </m:mPr>
                            <m:mr>
                              <m:e>
                                <m:r>
                                  <m:rPr>
                                    <m:brk m:alnAt="7"/>
                                  </m:rPr>
                                  <a:rPr lang="en-US" altLang="zh-CN" sz="2400" b="0" i="1" smtClean="0">
                                    <a:latin typeface="Cambria Math" panose="02040503050406030204" pitchFamily="18" charset="0"/>
                                  </a:rPr>
                                  <m:t>𝑓</m:t>
                                </m:r>
                              </m:e>
                              <m:e>
                                <m:r>
                                  <a:rPr lang="en-US" altLang="zh-CN" sz="2400" b="0" i="1" smtClean="0">
                                    <a:latin typeface="Cambria Math" panose="02040503050406030204" pitchFamily="18" charset="0"/>
                                  </a:rPr>
                                  <m:t>0</m:t>
                                </m:r>
                              </m:e>
                              <m:e>
                                <m:sSub>
                                  <m:sSubPr>
                                    <m:ctrlPr>
                                      <a:rPr lang="en-US" altLang="zh-CN" sz="2400" b="0" i="1" smtClean="0">
                                        <a:latin typeface="Cambria Math" charset="0"/>
                                      </a:rPr>
                                    </m:ctrlPr>
                                  </m:sSubPr>
                                  <m:e>
                                    <m:r>
                                      <a:rPr lang="en-US" altLang="zh-CN" sz="2400" b="0" i="1" smtClean="0">
                                        <a:latin typeface="Cambria Math" panose="02040503050406030204" pitchFamily="18" charset="0"/>
                                      </a:rPr>
                                      <m:t>𝑢</m:t>
                                    </m:r>
                                  </m:e>
                                  <m:sub>
                                    <m:r>
                                      <a:rPr lang="en-US" altLang="zh-CN" sz="2400" b="0" i="1" smtClean="0">
                                        <a:latin typeface="Cambria Math" panose="02040503050406030204" pitchFamily="18" charset="0"/>
                                      </a:rPr>
                                      <m:t>0</m:t>
                                    </m:r>
                                  </m:sub>
                                </m:sSub>
                              </m:e>
                            </m:mr>
                            <m:mr>
                              <m:e>
                                <m:r>
                                  <a:rPr lang="en-US" altLang="zh-CN" sz="2400" b="0" i="1" smtClean="0">
                                    <a:latin typeface="Cambria Math" panose="02040503050406030204" pitchFamily="18" charset="0"/>
                                  </a:rPr>
                                  <m:t>0</m:t>
                                </m:r>
                              </m:e>
                              <m:e>
                                <m:r>
                                  <a:rPr lang="en-US" altLang="zh-CN" sz="2400" b="0" i="1" smtClean="0">
                                    <a:latin typeface="Cambria Math" panose="02040503050406030204" pitchFamily="18" charset="0"/>
                                  </a:rPr>
                                  <m:t>𝑓</m:t>
                                </m:r>
                              </m:e>
                              <m:e>
                                <m:sSub>
                                  <m:sSubPr>
                                    <m:ctrlPr>
                                      <a:rPr lang="en-US" altLang="zh-CN" sz="2400" b="0" i="1" smtClean="0">
                                        <a:latin typeface="Cambria Math" charset="0"/>
                                      </a:rPr>
                                    </m:ctrlPr>
                                  </m:sSubPr>
                                  <m:e>
                                    <m:r>
                                      <a:rPr lang="en-US" altLang="zh-CN" sz="2400" b="0" i="1" smtClean="0">
                                        <a:latin typeface="Cambria Math" panose="02040503050406030204" pitchFamily="18" charset="0"/>
                                      </a:rPr>
                                      <m:t>𝑣</m:t>
                                    </m:r>
                                  </m:e>
                                  <m:sub>
                                    <m:r>
                                      <a:rPr lang="en-US" altLang="zh-CN" sz="2400" b="0" i="1" smtClean="0">
                                        <a:latin typeface="Cambria Math" panose="02040503050406030204" pitchFamily="18" charset="0"/>
                                      </a:rPr>
                                      <m:t>0</m:t>
                                    </m:r>
                                  </m:sub>
                                </m:sSub>
                              </m:e>
                            </m:mr>
                            <m:mr>
                              <m:e>
                                <m:r>
                                  <a:rPr lang="en-US" altLang="zh-CN" sz="2400" b="0" i="1" smtClean="0">
                                    <a:latin typeface="Cambria Math" panose="02040503050406030204" pitchFamily="18" charset="0"/>
                                  </a:rPr>
                                  <m:t>0</m:t>
                                </m:r>
                              </m:e>
                              <m:e>
                                <m:r>
                                  <a:rPr lang="en-US" altLang="zh-CN" sz="2400" b="0" i="1" smtClean="0">
                                    <a:latin typeface="Cambria Math" panose="02040503050406030204" pitchFamily="18" charset="0"/>
                                  </a:rPr>
                                  <m:t>0</m:t>
                                </m:r>
                              </m:e>
                              <m:e>
                                <m:r>
                                  <a:rPr lang="en-US" altLang="zh-CN" sz="2400" b="0" i="1" smtClean="0">
                                    <a:latin typeface="Cambria Math" panose="02040503050406030204" pitchFamily="18" charset="0"/>
                                  </a:rPr>
                                  <m:t>1</m:t>
                                </m:r>
                              </m:e>
                            </m:mr>
                          </m:m>
                        </m:e>
                      </m:d>
                    </m:oMath>
                  </m:oMathPara>
                </a14:m>
                <a:endParaRPr lang="zh-CN" altLang="en-US" sz="2400" i="1" dirty="0"/>
              </a:p>
            </p:txBody>
          </p:sp>
        </mc:Choice>
        <mc:Fallback xmlns="">
          <p:sp>
            <p:nvSpPr>
              <p:cNvPr id="5" name="文本框 4"/>
              <p:cNvSpPr txBox="1">
                <a:spLocks noRot="1" noChangeAspect="1" noMove="1" noResize="1" noEditPoints="1" noAdjustHandles="1" noChangeArrowheads="1" noChangeShapeType="1" noTextEdit="1"/>
              </p:cNvSpPr>
              <p:nvPr/>
            </p:nvSpPr>
            <p:spPr>
              <a:xfrm>
                <a:off x="5194145" y="3370305"/>
                <a:ext cx="2217082" cy="1017138"/>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7589443" y="3694208"/>
                <a:ext cx="1444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R</m:t>
                      </m:r>
                      <m:r>
                        <a:rPr lang="en-US" altLang="zh-CN" sz="2400" b="0" i="1" smtClean="0">
                          <a:latin typeface="Cambria Math" panose="02040503050406030204" pitchFamily="18" charset="0"/>
                        </a:rPr>
                        <m:t>∈</m:t>
                      </m:r>
                      <m:r>
                        <m:rPr>
                          <m:sty m:val="p"/>
                        </m:rPr>
                        <a:rPr lang="en-US" altLang="zh-CN" sz="2400" b="0" i="0" smtClean="0">
                          <a:latin typeface="Cambria Math" panose="02040503050406030204" pitchFamily="18" charset="0"/>
                        </a:rPr>
                        <m:t>SO</m:t>
                      </m:r>
                      <m:r>
                        <a:rPr lang="en-US" altLang="zh-CN" sz="2400" b="0" i="1" smtClean="0">
                          <a:latin typeface="Cambria Math" panose="02040503050406030204" pitchFamily="18" charset="0"/>
                        </a:rPr>
                        <m:t>(3)</m:t>
                      </m:r>
                    </m:oMath>
                  </m:oMathPara>
                </a14:m>
                <a:endParaRPr lang="zh-CN" altLang="en-US" sz="2400" dirty="0"/>
              </a:p>
            </p:txBody>
          </p:sp>
        </mc:Choice>
        <mc:Fallback xmlns="">
          <p:sp>
            <p:nvSpPr>
              <p:cNvPr id="6" name="文本框 5"/>
              <p:cNvSpPr txBox="1">
                <a:spLocks noRot="1" noChangeAspect="1" noMove="1" noResize="1" noEditPoints="1" noAdjustHandles="1" noChangeArrowheads="1" noChangeShapeType="1" noTextEdit="1"/>
              </p:cNvSpPr>
              <p:nvPr/>
            </p:nvSpPr>
            <p:spPr>
              <a:xfrm>
                <a:off x="7589443" y="3694208"/>
                <a:ext cx="1444819" cy="369332"/>
              </a:xfrm>
              <a:prstGeom prst="rect">
                <a:avLst/>
              </a:prstGeom>
              <a:blipFill rotWithShape="0">
                <a:blip r:embed="rId6"/>
                <a:stretch>
                  <a:fillRect l="-2954" r="-5907"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8511361" y="4611697"/>
                <a:ext cx="2763321" cy="369332"/>
              </a:xfrm>
              <a:prstGeom prst="rect">
                <a:avLst/>
              </a:prstGeom>
              <a:noFill/>
            </p:spPr>
            <p:txBody>
              <a:bodyPr wrap="none" lIns="0" tIns="0" rIns="0" bIns="0" rtlCol="0">
                <a:spAutoFit/>
              </a:bodyPr>
              <a:lstStyle/>
              <a:p>
                <a14:m>
                  <m:oMath xmlns:m="http://schemas.openxmlformats.org/officeDocument/2006/math">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sSup>
                      <m:sSupPr>
                        <m:ctrlPr>
                          <a:rPr lang="en-US" altLang="zh-CN" sz="2400" b="0" i="1" smtClean="0">
                            <a:latin typeface="Cambria Math" charset="0"/>
                          </a:rPr>
                        </m:ctrlPr>
                      </m:sSupPr>
                      <m:e>
                        <m:d>
                          <m:dPr>
                            <m:begChr m:val="["/>
                            <m:endChr m:val="]"/>
                            <m:ctrlPr>
                              <a:rPr lang="en-US" altLang="zh-CN" sz="2400" b="0" i="1" smtClean="0">
                                <a:latin typeface="Cambria Math" charset="0"/>
                              </a:rPr>
                            </m:ctrlPr>
                          </m:dPr>
                          <m:e>
                            <m:sSub>
                              <m:sSubPr>
                                <m:ctrlPr>
                                  <a:rPr lang="en-US" altLang="zh-CN" sz="2400" b="0" i="1" smtClean="0">
                                    <a:latin typeface="Cambria Math"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𝑋</m:t>
                                </m:r>
                              </m:sub>
                            </m:sSub>
                            <m:r>
                              <a:rPr lang="en-US" altLang="zh-CN" sz="2400" b="0" i="1" smtClean="0">
                                <a:latin typeface="Cambria Math" panose="02040503050406030204" pitchFamily="18" charset="0"/>
                              </a:rPr>
                              <m:t>,</m:t>
                            </m:r>
                            <m:sSub>
                              <m:sSubPr>
                                <m:ctrlPr>
                                  <a:rPr lang="en-US" altLang="zh-CN" sz="2400" b="0" i="1" smtClean="0">
                                    <a:latin typeface="Cambria Math"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𝑌</m:t>
                                </m:r>
                              </m:sub>
                            </m:sSub>
                            <m:r>
                              <a:rPr lang="en-US" altLang="zh-CN" sz="2400" b="0" i="1" smtClean="0">
                                <a:latin typeface="Cambria Math" panose="02040503050406030204" pitchFamily="18" charset="0"/>
                              </a:rPr>
                              <m:t>,</m:t>
                            </m:r>
                            <m:sSub>
                              <m:sSubPr>
                                <m:ctrlPr>
                                  <a:rPr lang="en-US" altLang="zh-CN" sz="2400" b="0" i="1" smtClean="0">
                                    <a:latin typeface="Cambria Math"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𝑧</m:t>
                                </m:r>
                              </m:sub>
                            </m:sSub>
                          </m:e>
                        </m:d>
                      </m:e>
                      <m:sup>
                        <m:r>
                          <a:rPr lang="en-US" altLang="zh-CN" sz="2400" b="0" i="1" smtClean="0">
                            <a:latin typeface="Cambria Math" panose="02040503050406030204" pitchFamily="18" charset="0"/>
                          </a:rPr>
                          <m:t>𝑇</m:t>
                        </m:r>
                      </m:sup>
                    </m:sSup>
                    <m:r>
                      <a:rPr lang="en-US" altLang="zh-CN" sz="2400" b="0" i="1" smtClean="0">
                        <a:latin typeface="Cambria Math" panose="02040503050406030204" pitchFamily="18" charset="0"/>
                      </a:rPr>
                      <m:t>∈</m:t>
                    </m:r>
                    <m:sSup>
                      <m:sSupPr>
                        <m:ctrlPr>
                          <a:rPr lang="en-US" altLang="zh-CN" sz="2400" b="0" i="1" smtClean="0">
                            <a:latin typeface="Cambria Math"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ℝ</m:t>
                        </m:r>
                      </m:e>
                      <m:sup>
                        <m:r>
                          <a:rPr lang="en-US" altLang="zh-CN" sz="2400" b="0" i="1" smtClean="0">
                            <a:latin typeface="Cambria Math" panose="02040503050406030204" pitchFamily="18" charset="0"/>
                            <a:ea typeface="Cambria Math" panose="02040503050406030204" pitchFamily="18" charset="0"/>
                          </a:rPr>
                          <m:t>3</m:t>
                        </m:r>
                      </m:sup>
                    </m:sSup>
                  </m:oMath>
                </a14:m>
                <a:r>
                  <a:rPr lang="zh-CN" altLang="en-US" sz="2400" dirty="0" smtClean="0"/>
                  <a:t> </a:t>
                </a:r>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8511361" y="4611697"/>
                <a:ext cx="2763321" cy="369332"/>
              </a:xfrm>
              <a:prstGeom prst="rect">
                <a:avLst/>
              </a:prstGeom>
              <a:blipFill rotWithShape="0">
                <a:blip r:embed="rId7"/>
                <a:stretch>
                  <a:fillRect l="-3304" t="-1667"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6985869" y="4588837"/>
                <a:ext cx="14349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sSub>
                        <m:sSubPr>
                          <m:ctrlPr>
                            <a:rPr lang="en-US" altLang="zh-CN" sz="2400" b="0" i="1" smtClean="0">
                              <a:latin typeface="Cambria Math" charset="0"/>
                            </a:rPr>
                          </m:ctrlPr>
                        </m:sSubPr>
                        <m:e>
                          <m:r>
                            <a:rPr lang="en-US" altLang="zh-CN" sz="2400" b="0" i="1" smtClean="0">
                              <a:latin typeface="Cambria Math" panose="02040503050406030204" pitchFamily="18" charset="0"/>
                            </a:rPr>
                            <m:t>𝜃</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charset="0"/>
                            </a:rPr>
                          </m:ctrlPr>
                        </m:sSubPr>
                        <m:e>
                          <m:r>
                            <a:rPr lang="en-US" altLang="zh-CN" sz="2400" b="0" i="1" smtClean="0">
                              <a:latin typeface="Cambria Math" panose="02040503050406030204" pitchFamily="18" charset="0"/>
                            </a:rPr>
                            <m:t>𝜃</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charset="0"/>
                            </a:rPr>
                          </m:ctrlPr>
                        </m:sSubPr>
                        <m:e>
                          <m:r>
                            <a:rPr lang="en-US" altLang="zh-CN" sz="2400" b="0" i="1" smtClean="0">
                              <a:latin typeface="Cambria Math" panose="02040503050406030204" pitchFamily="18" charset="0"/>
                            </a:rPr>
                            <m:t>𝜃</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6985869" y="4588837"/>
                <a:ext cx="1434945" cy="369332"/>
              </a:xfrm>
              <a:prstGeom prst="rect">
                <a:avLst/>
              </a:prstGeom>
              <a:blipFill rotWithShape="0">
                <a:blip r:embed="rId8"/>
                <a:stretch>
                  <a:fillRect l="-6809" r="-7234" b="-3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7646191" y="5952062"/>
                <a:ext cx="33810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sSup>
                        <m:sSupPr>
                          <m:ctrlPr>
                            <a:rPr lang="en-US" altLang="zh-CN" sz="2400" b="0" i="1" smtClean="0">
                              <a:latin typeface="Cambria Math" charset="0"/>
                            </a:rPr>
                          </m:ctrlPr>
                        </m:sSupPr>
                        <m:e>
                          <m:d>
                            <m:dPr>
                              <m:begChr m:val="["/>
                              <m:endChr m:val="]"/>
                              <m:ctrlPr>
                                <a:rPr lang="en-US" altLang="zh-CN" sz="2400" b="0" i="1" smtClean="0">
                                  <a:latin typeface="Cambria Math" charset="0"/>
                                </a:rPr>
                              </m:ctrlPr>
                            </m:dPr>
                            <m:e>
                              <m:sSub>
                                <m:sSubPr>
                                  <m:ctrlPr>
                                    <a:rPr lang="en-US" altLang="zh-CN" sz="2400" b="0" i="1" smtClean="0">
                                      <a:latin typeface="Cambria Math" charset="0"/>
                                    </a:rPr>
                                  </m:ctrlPr>
                                </m:sSubPr>
                                <m:e>
                                  <m:sSub>
                                    <m:sSubPr>
                                      <m:ctrlPr>
                                        <a:rPr lang="en-US" altLang="zh-CN" sz="2400" b="0" i="1" smtClean="0">
                                          <a:latin typeface="Cambria Math" charset="0"/>
                                        </a:rPr>
                                      </m:ctrlPr>
                                    </m:sSubPr>
                                    <m:e>
                                      <m:r>
                                        <a:rPr lang="en-US" altLang="zh-CN" sz="2400" b="0" i="1" smtClean="0">
                                          <a:latin typeface="Cambria Math" panose="02040503050406030204" pitchFamily="18" charset="0"/>
                                        </a:rPr>
                                        <m:t>𝜃</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charset="0"/>
                                        </a:rPr>
                                      </m:ctrlPr>
                                    </m:sSubPr>
                                    <m:e>
                                      <m:r>
                                        <a:rPr lang="en-US" altLang="zh-CN" sz="2400" b="0" i="1" smtClean="0">
                                          <a:latin typeface="Cambria Math" panose="02040503050406030204" pitchFamily="18" charset="0"/>
                                        </a:rPr>
                                        <m:t>𝜃</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charset="0"/>
                                        </a:rPr>
                                      </m:ctrlPr>
                                    </m:sSubPr>
                                    <m:e>
                                      <m:r>
                                        <a:rPr lang="en-US" altLang="zh-CN" sz="2400" b="0" i="1" smtClean="0">
                                          <a:latin typeface="Cambria Math" panose="02040503050406030204" pitchFamily="18" charset="0"/>
                                        </a:rPr>
                                        <m:t>𝜃</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𝑢</m:t>
                                  </m:r>
                                </m:sub>
                              </m:sSub>
                              <m:r>
                                <a:rPr lang="en-US" altLang="zh-CN" sz="2400" b="0" i="1" smtClean="0">
                                  <a:latin typeface="Cambria Math" panose="02040503050406030204" pitchFamily="18" charset="0"/>
                                </a:rPr>
                                <m:t>,</m:t>
                              </m:r>
                              <m:sSub>
                                <m:sSubPr>
                                  <m:ctrlPr>
                                    <a:rPr lang="en-US" altLang="zh-CN" sz="2400" b="0" i="1" smtClean="0">
                                      <a:latin typeface="Cambria Math"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𝑣</m:t>
                                  </m:r>
                                </m:sub>
                              </m:sSub>
                              <m:r>
                                <a:rPr lang="en-US" altLang="zh-CN" sz="2400" b="0" i="1" smtClean="0">
                                  <a:latin typeface="Cambria Math" panose="02040503050406030204" pitchFamily="18" charset="0"/>
                                </a:rPr>
                                <m:t>,</m:t>
                              </m:r>
                              <m:sSub>
                                <m:sSubPr>
                                  <m:ctrlPr>
                                    <a:rPr lang="en-US" altLang="zh-CN" sz="2400" b="0" i="1" smtClean="0">
                                      <a:latin typeface="Cambria Math"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𝑧</m:t>
                                  </m:r>
                                </m:sub>
                              </m:sSub>
                            </m:e>
                          </m:d>
                        </m:e>
                        <m:sup>
                          <m:r>
                            <a:rPr lang="en-US" altLang="zh-CN" sz="2400" b="0" i="1" smtClean="0">
                              <a:latin typeface="Cambria Math" panose="02040503050406030204" pitchFamily="18" charset="0"/>
                            </a:rPr>
                            <m:t>𝑇</m:t>
                          </m:r>
                        </m:sup>
                      </m:sSup>
                    </m:oMath>
                  </m:oMathPara>
                </a14:m>
                <a:endParaRPr lang="zh-CN" alt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7646191" y="5952062"/>
                <a:ext cx="3381054" cy="369332"/>
              </a:xfrm>
              <a:prstGeom prst="rect">
                <a:avLst/>
              </a:prstGeom>
              <a:blipFill rotWithShape="0">
                <a:blip r:embed="rId9"/>
                <a:stretch>
                  <a:fillRect l="-180" b="-22951"/>
                </a:stretch>
              </a:blipFill>
            </p:spPr>
            <p:txBody>
              <a:bodyPr/>
              <a:lstStyle/>
              <a:p>
                <a:r>
                  <a:rPr lang="zh-CN" altLang="en-US">
                    <a:noFill/>
                  </a:rPr>
                  <a:t> </a:t>
                </a:r>
              </a:p>
            </p:txBody>
          </p:sp>
        </mc:Fallback>
      </mc:AlternateContent>
      <p:sp>
        <p:nvSpPr>
          <p:cNvPr id="11"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Details of PSVH Layer</a:t>
            </a:r>
            <a:endParaRPr lang="zh-CN" altLang="en-US" dirty="0">
              <a:latin typeface="Calibri" charset="0"/>
              <a:ea typeface="Calibri" charset="0"/>
              <a:cs typeface="Calibri" charset="0"/>
            </a:endParaRPr>
          </a:p>
        </p:txBody>
      </p:sp>
    </p:spTree>
    <p:extLst>
      <p:ext uri="{BB962C8B-B14F-4D97-AF65-F5344CB8AC3E}">
        <p14:creationId xmlns:p14="http://schemas.microsoft.com/office/powerpoint/2010/main" val="1722261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 xmlns:a16="http://schemas.microsoft.com/office/drawing/2014/main" id="{29DEBA71-96D3-4F99-B830-35D65C43709E}"/>
              </a:ext>
            </a:extLst>
          </p:cNvPr>
          <p:cNvSpPr>
            <a:spLocks noGrp="1"/>
          </p:cNvSpPr>
          <p:nvPr>
            <p:ph idx="1"/>
          </p:nvPr>
        </p:nvSpPr>
        <p:spPr>
          <a:xfrm>
            <a:off x="1097280" y="1622709"/>
            <a:ext cx="10058400" cy="4246385"/>
          </a:xfrm>
        </p:spPr>
        <p:txBody>
          <a:bodyPr>
            <a:normAutofit/>
          </a:bodyPr>
          <a:lstStyle/>
          <a:p>
            <a:pPr indent="-182880">
              <a:buFont typeface="Arial" panose="020B0604020202020204" pitchFamily="34" charset="0"/>
              <a:buChar char="•"/>
            </a:pPr>
            <a:r>
              <a:rPr lang="en-US" sz="2400" dirty="0"/>
              <a:t>Overview:</a:t>
            </a:r>
          </a:p>
        </p:txBody>
      </p:sp>
      <p:pic>
        <p:nvPicPr>
          <p:cNvPr id="6" name="Picture 4">
            <a:extLst>
              <a:ext uri="{FF2B5EF4-FFF2-40B4-BE49-F238E27FC236}">
                <a16:creationId xmlns="" xmlns:a16="http://schemas.microsoft.com/office/drawing/2014/main" id="{58D90FAC-37CB-4EE0-8B87-800C1C60A5E7}"/>
              </a:ext>
            </a:extLst>
          </p:cNvPr>
          <p:cNvPicPr>
            <a:picLocks noChangeAspect="1"/>
          </p:cNvPicPr>
          <p:nvPr/>
        </p:nvPicPr>
        <p:blipFill rotWithShape="1">
          <a:blip r:embed="rId3"/>
          <a:srcRect b="16229"/>
          <a:stretch/>
        </p:blipFill>
        <p:spPr>
          <a:xfrm>
            <a:off x="715097" y="1321063"/>
            <a:ext cx="10777046" cy="5078275"/>
          </a:xfrm>
          <a:prstGeom prst="rect">
            <a:avLst/>
          </a:prstGeom>
        </p:spPr>
      </p:pic>
      <p:sp>
        <p:nvSpPr>
          <p:cNvPr id="7"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Network Architecture</a:t>
            </a:r>
            <a:endParaRPr lang="zh-CN" altLang="en-US" dirty="0">
              <a:latin typeface="Calibri" charset="0"/>
              <a:ea typeface="Calibri" charset="0"/>
              <a:cs typeface="Calibri" charset="0"/>
            </a:endParaRPr>
          </a:p>
        </p:txBody>
      </p:sp>
    </p:spTree>
    <p:extLst>
      <p:ext uri="{BB962C8B-B14F-4D97-AF65-F5344CB8AC3E}">
        <p14:creationId xmlns:p14="http://schemas.microsoft.com/office/powerpoint/2010/main" val="406521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838200" y="1919894"/>
                <a:ext cx="10515600" cy="4702175"/>
              </a:xfrm>
            </p:spPr>
            <p:txBody>
              <a:bodyPr>
                <a:normAutofit/>
              </a:bodyPr>
              <a:lstStyle/>
              <a:p>
                <a:pPr marL="0" indent="0">
                  <a:buNone/>
                </a:pPr>
                <a:r>
                  <a:rPr lang="en-US" altLang="zh-CN" sz="2000" dirty="0" smtClean="0">
                    <a:latin typeface="Calibri" charset="0"/>
                    <a:ea typeface="Calibri" charset="0"/>
                    <a:cs typeface="Calibri" charset="0"/>
                  </a:rPr>
                  <a:t>We </a:t>
                </a:r>
                <a:r>
                  <a:rPr lang="en-US" altLang="zh-CN" sz="2000" dirty="0" smtClean="0">
                    <a:latin typeface="Calibri" charset="0"/>
                    <a:ea typeface="Calibri" charset="0"/>
                    <a:cs typeface="Calibri" charset="0"/>
                  </a:rPr>
                  <a:t>use the binary cross-entropy loss to train </a:t>
                </a:r>
                <a:r>
                  <a:rPr lang="en-US" altLang="zh-CN" sz="2000" i="1" dirty="0" smtClean="0">
                    <a:latin typeface="Calibri" charset="0"/>
                    <a:ea typeface="Calibri" charset="0"/>
                    <a:cs typeface="Calibri" charset="0"/>
                  </a:rPr>
                  <a:t>V-Net</a:t>
                </a:r>
                <a:r>
                  <a:rPr lang="en-US" altLang="zh-CN" sz="2000" dirty="0" smtClean="0">
                    <a:latin typeface="Calibri" charset="0"/>
                    <a:ea typeface="Calibri" charset="0"/>
                    <a:cs typeface="Calibri" charset="0"/>
                  </a:rPr>
                  <a:t>, </a:t>
                </a:r>
                <a:r>
                  <a:rPr lang="en-US" altLang="zh-CN" sz="2000" i="1" dirty="0" smtClean="0">
                    <a:latin typeface="Calibri" charset="0"/>
                    <a:ea typeface="Calibri" charset="0"/>
                    <a:cs typeface="Calibri" charset="0"/>
                  </a:rPr>
                  <a:t>S-Net</a:t>
                </a:r>
                <a:r>
                  <a:rPr lang="en-US" altLang="zh-CN" sz="2000" dirty="0" smtClean="0">
                    <a:latin typeface="Calibri" charset="0"/>
                    <a:ea typeface="Calibri" charset="0"/>
                    <a:cs typeface="Calibri" charset="0"/>
                  </a:rPr>
                  <a:t> and </a:t>
                </a:r>
                <a:r>
                  <a:rPr lang="en-US" altLang="zh-CN" sz="2000" i="1" dirty="0" smtClean="0">
                    <a:latin typeface="Calibri" charset="0"/>
                    <a:ea typeface="Calibri" charset="0"/>
                    <a:cs typeface="Calibri" charset="0"/>
                  </a:rPr>
                  <a:t>R-Net</a:t>
                </a:r>
                <a:r>
                  <a:rPr lang="en-US" altLang="zh-CN" sz="2000" dirty="0" smtClean="0">
                    <a:latin typeface="Calibri" charset="0"/>
                    <a:ea typeface="Calibri" charset="0"/>
                    <a:cs typeface="Calibri" charset="0"/>
                  </a:rPr>
                  <a:t>, let </a:t>
                </a:r>
                <a14:m>
                  <m:oMath xmlns:m="http://schemas.openxmlformats.org/officeDocument/2006/math">
                    <m:sSub>
                      <m:sSubPr>
                        <m:ctrlPr>
                          <a:rPr lang="en-US" altLang="zh-CN" sz="2000" b="0" i="1" smtClean="0">
                            <a:latin typeface="Cambria Math" charset="0"/>
                            <a:ea typeface="Calibri" charset="0"/>
                            <a:cs typeface="Calibri" charset="0"/>
                          </a:rPr>
                        </m:ctrlPr>
                      </m:sSubPr>
                      <m:e>
                        <m:r>
                          <a:rPr lang="en-US" altLang="zh-CN" sz="2000" b="0" i="1" smtClean="0">
                            <a:latin typeface="Cambria Math" charset="0"/>
                            <a:ea typeface="Calibri" charset="0"/>
                            <a:cs typeface="Calibri" charset="0"/>
                          </a:rPr>
                          <m:t>𝑝</m:t>
                        </m:r>
                      </m:e>
                      <m:sub>
                        <m:r>
                          <a:rPr lang="en-US" altLang="zh-CN" sz="2000" b="0" i="1" smtClean="0">
                            <a:latin typeface="Cambria Math" charset="0"/>
                            <a:ea typeface="Calibri" charset="0"/>
                            <a:cs typeface="Calibri" charset="0"/>
                          </a:rPr>
                          <m:t>𝑛</m:t>
                        </m:r>
                      </m:sub>
                    </m:sSub>
                  </m:oMath>
                </a14:m>
                <a:r>
                  <a:rPr lang="zh-CN" altLang="en-US" sz="2000" dirty="0" smtClean="0">
                    <a:latin typeface="Calibri" charset="0"/>
                    <a:ea typeface="Calibri" charset="0"/>
                    <a:cs typeface="Calibri" charset="0"/>
                  </a:rPr>
                  <a:t> </a:t>
                </a:r>
                <a:r>
                  <a:rPr lang="en-US" altLang="zh-CN" sz="2000" dirty="0" smtClean="0">
                    <a:latin typeface="Calibri" charset="0"/>
                    <a:ea typeface="Calibri" charset="0"/>
                    <a:cs typeface="Calibri" charset="0"/>
                  </a:rPr>
                  <a:t>be the estimated probability at location </a:t>
                </a:r>
                <a14:m>
                  <m:oMath xmlns:m="http://schemas.openxmlformats.org/officeDocument/2006/math">
                    <m:r>
                      <a:rPr lang="en-US" altLang="zh-CN" sz="2000" b="0" i="1" smtClean="0">
                        <a:latin typeface="Cambria Math" charset="0"/>
                        <a:ea typeface="Calibri" charset="0"/>
                        <a:cs typeface="Calibri" charset="0"/>
                      </a:rPr>
                      <m:t>𝑛</m:t>
                    </m:r>
                  </m:oMath>
                </a14:m>
                <a:r>
                  <a:rPr lang="en-US" altLang="zh-CN" sz="2000" dirty="0" smtClean="0">
                    <a:latin typeface="Calibri" charset="0"/>
                    <a:ea typeface="Calibri" charset="0"/>
                    <a:cs typeface="Calibri" charset="0"/>
                  </a:rPr>
                  <a:t>, the loss is defined as</a:t>
                </a:r>
              </a:p>
              <a:p>
                <a:pPr marL="0" indent="0">
                  <a:buNone/>
                </a:pPr>
                <a:endParaRPr lang="en-US" altLang="zh-CN" sz="2000" dirty="0">
                  <a:latin typeface="Calibri" charset="0"/>
                  <a:ea typeface="Calibri" charset="0"/>
                  <a:cs typeface="Calibri" charset="0"/>
                </a:endParaRPr>
              </a:p>
              <a:p>
                <a:pPr marL="0" indent="0">
                  <a:buNone/>
                </a:pPr>
                <a:r>
                  <a:rPr lang="en-US" altLang="zh-CN" sz="2000" dirty="0" smtClean="0">
                    <a:latin typeface="Calibri" charset="0"/>
                    <a:ea typeface="Calibri" charset="0"/>
                    <a:cs typeface="Calibri" charset="0"/>
                  </a:rPr>
                  <a:t>                                                                                                                                                                </a:t>
                </a:r>
                <a:r>
                  <a:rPr lang="en-US" altLang="zh-CN" sz="2000" b="1" dirty="0" smtClean="0">
                    <a:latin typeface="Calibri" charset="0"/>
                    <a:ea typeface="Calibri" charset="0"/>
                    <a:cs typeface="Calibri" charset="0"/>
                  </a:rPr>
                  <a:t>(2)</a:t>
                </a:r>
              </a:p>
              <a:p>
                <a:pPr marL="0" indent="0">
                  <a:buNone/>
                </a:pPr>
                <a:endParaRPr lang="en-US" altLang="zh-CN" sz="2000" dirty="0" smtClean="0">
                  <a:latin typeface="Calibri" charset="0"/>
                  <a:ea typeface="Calibri" charset="0"/>
                  <a:cs typeface="Calibri" charset="0"/>
                </a:endParaRPr>
              </a:p>
              <a:p>
                <a:pPr marL="0" indent="0">
                  <a:buNone/>
                </a:pPr>
                <a:r>
                  <a:rPr lang="en-US" altLang="zh-CN" sz="2000" dirty="0" smtClean="0">
                    <a:latin typeface="Calibri" charset="0"/>
                    <a:ea typeface="Calibri" charset="0"/>
                    <a:cs typeface="Calibri" charset="0"/>
                  </a:rPr>
                  <a:t>Where </a:t>
                </a:r>
                <a14:m>
                  <m:oMath xmlns:m="http://schemas.openxmlformats.org/officeDocument/2006/math">
                    <m:sSubSup>
                      <m:sSubSupPr>
                        <m:ctrlPr>
                          <a:rPr lang="en-US" altLang="zh-CN" sz="2000" b="0" i="1" smtClean="0">
                            <a:latin typeface="Cambria Math" charset="0"/>
                            <a:ea typeface="Calibri" charset="0"/>
                            <a:cs typeface="Calibri" charset="0"/>
                          </a:rPr>
                        </m:ctrlPr>
                      </m:sSubSupPr>
                      <m:e>
                        <m:r>
                          <a:rPr lang="en-US" altLang="zh-CN" sz="2000" b="0" i="1" smtClean="0">
                            <a:latin typeface="Cambria Math" charset="0"/>
                            <a:ea typeface="Calibri" charset="0"/>
                            <a:cs typeface="Calibri" charset="0"/>
                          </a:rPr>
                          <m:t>𝑝</m:t>
                        </m:r>
                      </m:e>
                      <m:sub>
                        <m:r>
                          <a:rPr lang="en-US" altLang="zh-CN" sz="2000" b="0" i="1" smtClean="0">
                            <a:latin typeface="Cambria Math" charset="0"/>
                            <a:ea typeface="Calibri" charset="0"/>
                            <a:cs typeface="Calibri" charset="0"/>
                          </a:rPr>
                          <m:t>𝑛</m:t>
                        </m:r>
                      </m:sub>
                      <m:sup>
                        <m:r>
                          <a:rPr lang="en-US" altLang="zh-CN" sz="2000" b="0" i="1" smtClean="0">
                            <a:latin typeface="Cambria Math" charset="0"/>
                            <a:ea typeface="Calibri" charset="0"/>
                            <a:cs typeface="Calibri" charset="0"/>
                          </a:rPr>
                          <m:t>∗</m:t>
                        </m:r>
                      </m:sup>
                    </m:sSubSup>
                  </m:oMath>
                </a14:m>
                <a:r>
                  <a:rPr lang="en-US" altLang="zh-CN" sz="2000" dirty="0" smtClean="0">
                    <a:latin typeface="Calibri" charset="0"/>
                    <a:ea typeface="Calibri" charset="0"/>
                    <a:cs typeface="Calibri" charset="0"/>
                  </a:rPr>
                  <a:t> is the target probability</a:t>
                </a:r>
              </a:p>
              <a:p>
                <a:pPr marL="0" indent="0">
                  <a:buNone/>
                </a:pPr>
                <a:r>
                  <a:rPr lang="en-US" altLang="zh-CN" sz="2000" dirty="0" smtClean="0">
                    <a:latin typeface="Calibri" charset="0"/>
                    <a:ea typeface="Calibri" charset="0"/>
                    <a:cs typeface="Calibri" charset="0"/>
                  </a:rPr>
                  <a:t>For </a:t>
                </a:r>
                <a:r>
                  <a:rPr lang="en-US" altLang="zh-CN" sz="2000" i="1" dirty="0" smtClean="0">
                    <a:latin typeface="Calibri" charset="0"/>
                    <a:ea typeface="Calibri" charset="0"/>
                    <a:cs typeface="Calibri" charset="0"/>
                  </a:rPr>
                  <a:t>P-Net, </a:t>
                </a:r>
                <a:r>
                  <a:rPr lang="en-US" altLang="zh-CN" sz="2000" dirty="0" smtClean="0">
                    <a:latin typeface="Calibri" charset="0"/>
                    <a:ea typeface="Calibri" charset="0"/>
                    <a:cs typeface="Calibri" charset="0"/>
                  </a:rPr>
                  <a:t>we use the </a:t>
                </a:r>
                <a14:m>
                  <m:oMath xmlns:m="http://schemas.openxmlformats.org/officeDocument/2006/math">
                    <m:sSub>
                      <m:sSubPr>
                        <m:ctrlPr>
                          <a:rPr lang="en-US" altLang="zh-CN" sz="2000" b="0" i="1" smtClean="0">
                            <a:latin typeface="Cambria Math" charset="0"/>
                            <a:ea typeface="Calibri" charset="0"/>
                            <a:cs typeface="Calibri" charset="0"/>
                          </a:rPr>
                        </m:ctrlPr>
                      </m:sSubPr>
                      <m:e>
                        <m:r>
                          <a:rPr lang="en-US" altLang="zh-CN" sz="2000" b="0" i="1" smtClean="0">
                            <a:latin typeface="Cambria Math" charset="0"/>
                            <a:ea typeface="Calibri" charset="0"/>
                            <a:cs typeface="Calibri" charset="0"/>
                          </a:rPr>
                          <m:t>𝐿</m:t>
                        </m:r>
                      </m:e>
                      <m:sub>
                        <m:r>
                          <a:rPr lang="en-US" altLang="zh-CN" sz="2000" b="0" i="1" smtClean="0">
                            <a:latin typeface="Cambria Math" charset="0"/>
                            <a:ea typeface="Calibri" charset="0"/>
                            <a:cs typeface="Calibri" charset="0"/>
                          </a:rPr>
                          <m:t>1</m:t>
                        </m:r>
                      </m:sub>
                    </m:sSub>
                  </m:oMath>
                </a14:m>
                <a:r>
                  <a:rPr lang="en-US" altLang="zh-CN" sz="2000" i="1" dirty="0" smtClean="0">
                    <a:latin typeface="Calibri" charset="0"/>
                    <a:ea typeface="Calibri" charset="0"/>
                    <a:cs typeface="Calibri" charset="0"/>
                  </a:rPr>
                  <a:t> </a:t>
                </a:r>
                <a:r>
                  <a:rPr lang="en-US" altLang="zh-CN" sz="2000" dirty="0" smtClean="0">
                    <a:latin typeface="Calibri" charset="0"/>
                    <a:ea typeface="Calibri" charset="0"/>
                    <a:cs typeface="Calibri" charset="0"/>
                  </a:rPr>
                  <a:t>regression loss to train the network:</a:t>
                </a:r>
              </a:p>
              <a:p>
                <a:pPr marL="0" indent="0">
                  <a:buNone/>
                </a:pPr>
                <a:endParaRPr lang="en-US" altLang="zh-CN" sz="2000" i="1" dirty="0" smtClean="0">
                  <a:latin typeface="Calibri" charset="0"/>
                  <a:ea typeface="Calibri" charset="0"/>
                  <a:cs typeface="Calibri" charset="0"/>
                </a:endParaRPr>
              </a:p>
              <a:p>
                <a:pPr marL="0" indent="0">
                  <a:buNone/>
                </a:pPr>
                <a:r>
                  <a:rPr lang="en-US" altLang="zh-CN" sz="2000" i="1" dirty="0">
                    <a:latin typeface="Calibri" charset="0"/>
                    <a:ea typeface="Calibri" charset="0"/>
                    <a:cs typeface="Calibri" charset="0"/>
                  </a:rPr>
                  <a:t> </a:t>
                </a:r>
                <a:r>
                  <a:rPr lang="en-US" altLang="zh-CN" sz="2000" i="1" dirty="0" smtClean="0">
                    <a:latin typeface="Calibri" charset="0"/>
                    <a:ea typeface="Calibri" charset="0"/>
                    <a:cs typeface="Calibri" charset="0"/>
                  </a:rPr>
                  <a:t>                                                                                                                                                               </a:t>
                </a:r>
                <a:r>
                  <a:rPr lang="en-US" altLang="zh-CN" sz="2000" b="1" dirty="0" smtClean="0">
                    <a:latin typeface="Calibri" charset="0"/>
                    <a:ea typeface="Calibri" charset="0"/>
                    <a:cs typeface="Calibri" charset="0"/>
                  </a:rPr>
                  <a:t>(3)</a:t>
                </a:r>
              </a:p>
              <a:p>
                <a:pPr marL="0" indent="0">
                  <a:buNone/>
                </a:pPr>
                <a:endParaRPr lang="en-US" altLang="zh-CN" sz="2000" dirty="0" smtClean="0">
                  <a:latin typeface="Calibri" charset="0"/>
                  <a:ea typeface="Calibri" charset="0"/>
                  <a:cs typeface="Calibri" charset="0"/>
                </a:endParaRPr>
              </a:p>
              <a:p>
                <a:pPr marL="0" indent="0">
                  <a:buNone/>
                </a:pPr>
                <a:endParaRPr lang="en-US" altLang="zh-CN" sz="2000" dirty="0" smtClean="0">
                  <a:latin typeface="Calibri" charset="0"/>
                  <a:ea typeface="Calibri" charset="0"/>
                  <a:cs typeface="Calibri" charset="0"/>
                </a:endParaRPr>
              </a:p>
              <a:p>
                <a:pPr marL="0" indent="0">
                  <a:buNone/>
                </a:pPr>
                <a:r>
                  <a:rPr lang="en-US" altLang="zh-CN" sz="2000" dirty="0" smtClean="0">
                    <a:latin typeface="Calibri" charset="0"/>
                    <a:ea typeface="Calibri" charset="0"/>
                    <a:cs typeface="Calibri" charset="0"/>
                  </a:rPr>
                  <a:t>where we set </a:t>
                </a:r>
                <a14:m>
                  <m:oMath xmlns:m="http://schemas.openxmlformats.org/officeDocument/2006/math">
                    <m:r>
                      <a:rPr lang="en-US" altLang="zh-CN" sz="2000" b="0" i="1" smtClean="0">
                        <a:latin typeface="Cambria Math" charset="0"/>
                        <a:ea typeface="Calibri" charset="0"/>
                        <a:cs typeface="Calibri" charset="0"/>
                      </a:rPr>
                      <m:t>𝛼</m:t>
                    </m:r>
                    <m:r>
                      <a:rPr lang="en-US" altLang="zh-CN" sz="2000" b="0" i="1" smtClean="0">
                        <a:latin typeface="Cambria Math" charset="0"/>
                        <a:ea typeface="Calibri" charset="0"/>
                        <a:cs typeface="Calibri" charset="0"/>
                      </a:rPr>
                      <m:t>=1, </m:t>
                    </m:r>
                    <m:r>
                      <a:rPr lang="en-US" altLang="zh-CN" sz="2000" b="0" i="1" smtClean="0">
                        <a:latin typeface="Cambria Math" charset="0"/>
                        <a:ea typeface="Calibri" charset="0"/>
                        <a:cs typeface="Calibri" charset="0"/>
                      </a:rPr>
                      <m:t>𝛾</m:t>
                    </m:r>
                    <m:r>
                      <a:rPr lang="en-US" altLang="zh-CN" sz="2000" b="0" i="1" smtClean="0">
                        <a:latin typeface="Cambria Math" charset="0"/>
                        <a:ea typeface="Calibri" charset="0"/>
                        <a:cs typeface="Calibri" charset="0"/>
                      </a:rPr>
                      <m:t>=1, </m:t>
                    </m:r>
                    <m:r>
                      <a:rPr lang="en-US" altLang="zh-CN" sz="2000" b="0" i="1" smtClean="0">
                        <a:latin typeface="Cambria Math" charset="0"/>
                        <a:ea typeface="Calibri" charset="0"/>
                        <a:cs typeface="Calibri" charset="0"/>
                      </a:rPr>
                      <m:t>𝛽</m:t>
                    </m:r>
                    <m:r>
                      <a:rPr lang="en-US" altLang="zh-CN" sz="2000" b="0" i="1" smtClean="0">
                        <a:latin typeface="Cambria Math" charset="0"/>
                        <a:ea typeface="Calibri" charset="0"/>
                        <a:cs typeface="Calibri" charset="0"/>
                      </a:rPr>
                      <m:t>=0.01</m:t>
                    </m:r>
                  </m:oMath>
                </a14:m>
                <a:endParaRPr lang="en-US" altLang="zh-CN" sz="2000" dirty="0">
                  <a:latin typeface="Calibri" charset="0"/>
                  <a:ea typeface="Calibri" charset="0"/>
                  <a:cs typeface="Calibri" charset="0"/>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838200" y="1919894"/>
                <a:ext cx="10515600" cy="4702175"/>
              </a:xfrm>
              <a:blipFill rotWithShape="0">
                <a:blip r:embed="rId3"/>
                <a:stretch>
                  <a:fillRect l="-638" t="-1427" b="-129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p:cNvSpPr txBox="1"/>
              <p:nvPr/>
            </p:nvSpPr>
            <p:spPr>
              <a:xfrm>
                <a:off x="3276600" y="2789550"/>
                <a:ext cx="5961376"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𝑙</m:t>
                      </m:r>
                      <m:r>
                        <a:rPr lang="en-US" altLang="zh-CN" sz="2400" b="0" i="1" smtClean="0">
                          <a:latin typeface="Cambria Math" panose="02040503050406030204" pitchFamily="18" charset="0"/>
                        </a:rPr>
                        <m:t>=−</m:t>
                      </m:r>
                      <m:f>
                        <m:fPr>
                          <m:ctrlPr>
                            <a:rPr lang="en-US" altLang="zh-CN" sz="2400" b="0" i="1" smtClean="0">
                              <a:latin typeface="Cambria Math"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𝑁</m:t>
                          </m:r>
                        </m:den>
                      </m:f>
                      <m:nary>
                        <m:naryPr>
                          <m:chr m:val="∑"/>
                          <m:supHide m:val="on"/>
                          <m:ctrlPr>
                            <a:rPr lang="en-US" altLang="zh-CN" sz="2400" b="0" i="1" smtClean="0">
                              <a:latin typeface="Cambria Math" charset="0"/>
                            </a:rPr>
                          </m:ctrlPr>
                        </m:naryPr>
                        <m:sub>
                          <m:r>
                            <m:rPr>
                              <m:brk m:alnAt="7"/>
                            </m:rPr>
                            <a:rPr lang="en-US" altLang="zh-CN" sz="2400" b="0" i="1" smtClean="0">
                              <a:latin typeface="Cambria Math" panose="02040503050406030204" pitchFamily="18" charset="0"/>
                            </a:rPr>
                            <m:t>𝑛</m:t>
                          </m:r>
                        </m:sub>
                        <m:sup/>
                        <m:e>
                          <m:r>
                            <a:rPr lang="en-US" altLang="zh-CN" sz="2400" b="0" i="1" smtClean="0">
                              <a:latin typeface="Cambria Math" panose="02040503050406030204" pitchFamily="18" charset="0"/>
                            </a:rPr>
                            <m:t>(</m:t>
                          </m:r>
                          <m:sSubSup>
                            <m:sSubSupPr>
                              <m:ctrlPr>
                                <a:rPr lang="en-US" altLang="zh-CN" sz="2400" b="0" i="1" smtClean="0">
                                  <a:latin typeface="Cambria Math" charset="0"/>
                                </a:rPr>
                              </m:ctrlPr>
                            </m:sSubSup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𝑛</m:t>
                              </m:r>
                            </m:sub>
                            <m:sup>
                              <m:r>
                                <a:rPr lang="en-US" altLang="zh-CN" sz="2400" b="0" i="1" smtClean="0">
                                  <a:latin typeface="Cambria Math" panose="02040503050406030204" pitchFamily="18" charset="0"/>
                                </a:rPr>
                                <m:t>∗</m:t>
                              </m:r>
                            </m:sup>
                          </m:sSubSup>
                          <m:func>
                            <m:funcPr>
                              <m:ctrlPr>
                                <a:rPr lang="en-US" altLang="zh-CN" sz="2400" b="0" i="1" smtClean="0">
                                  <a:latin typeface="Cambria Math"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𝑛</m:t>
                                  </m:r>
                                </m:sub>
                              </m:sSub>
                            </m:e>
                          </m:func>
                          <m:r>
                            <a:rPr lang="en-US" altLang="zh-CN" sz="2400" b="0" i="1" smtClean="0">
                              <a:latin typeface="Cambria Math" panose="02040503050406030204" pitchFamily="18" charset="0"/>
                            </a:rPr>
                            <m:t>+</m:t>
                          </m:r>
                          <m:d>
                            <m:dPr>
                              <m:ctrlPr>
                                <a:rPr lang="en-US" altLang="zh-CN" sz="2400" b="0" i="1" smtClean="0">
                                  <a:latin typeface="Cambria Math" charset="0"/>
                                </a:rPr>
                              </m:ctrlPr>
                            </m:dPr>
                            <m:e>
                              <m:r>
                                <a:rPr lang="en-US" altLang="zh-CN" sz="2400" b="0" i="1" smtClean="0">
                                  <a:latin typeface="Cambria Math" panose="02040503050406030204" pitchFamily="18" charset="0"/>
                                </a:rPr>
                                <m:t>1−</m:t>
                              </m:r>
                              <m:sSubSup>
                                <m:sSubSupPr>
                                  <m:ctrlPr>
                                    <a:rPr lang="en-US" altLang="zh-CN" sz="2400" b="0" i="1" smtClean="0">
                                      <a:latin typeface="Cambria Math" charset="0"/>
                                    </a:rPr>
                                  </m:ctrlPr>
                                </m:sSubSup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𝑛</m:t>
                                  </m:r>
                                </m:sub>
                                <m:sup>
                                  <m:r>
                                    <a:rPr lang="en-US" altLang="zh-CN" sz="2400" b="0" i="1" smtClean="0">
                                      <a:latin typeface="Cambria Math" panose="02040503050406030204" pitchFamily="18" charset="0"/>
                                    </a:rPr>
                                    <m:t>∗</m:t>
                                  </m:r>
                                </m:sup>
                              </m:sSubSup>
                            </m:e>
                          </m:d>
                          <m:r>
                            <m:rPr>
                              <m:sty m:val="p"/>
                            </m:rPr>
                            <a:rPr lang="en-US" altLang="zh-CN" sz="2400" b="0" i="0" smtClean="0">
                              <a:latin typeface="Cambria Math" panose="02040503050406030204" pitchFamily="18" charset="0"/>
                            </a:rPr>
                            <m:t>log</m:t>
                          </m:r>
                          <m:r>
                            <a:rPr lang="en-US" altLang="zh-CN" sz="2400" b="0" i="1" smtClean="0">
                              <a:latin typeface="Cambria Math" panose="02040503050406030204" pitchFamily="18" charset="0"/>
                            </a:rPr>
                            <m:t>⁡(1−</m:t>
                          </m:r>
                          <m:sSub>
                            <m:sSubPr>
                              <m:ctrlPr>
                                <a:rPr lang="en-US" altLang="zh-CN" sz="2400" b="0" i="1" smtClean="0">
                                  <a:latin typeface="Cambria Math"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m:t>
                          </m:r>
                        </m:e>
                      </m:nary>
                    </m:oMath>
                  </m:oMathPara>
                </a14:m>
                <a:endParaRPr lang="zh-CN" altLang="en-US" sz="2400" dirty="0"/>
              </a:p>
            </p:txBody>
          </p:sp>
        </mc:Choice>
        <mc:Fallback>
          <p:sp>
            <p:nvSpPr>
              <p:cNvPr id="4" name="文本框 3"/>
              <p:cNvSpPr txBox="1">
                <a:spLocks noRot="1" noChangeAspect="1" noMove="1" noResize="1" noEditPoints="1" noAdjustHandles="1" noChangeArrowheads="1" noChangeShapeType="1" noTextEdit="1"/>
              </p:cNvSpPr>
              <p:nvPr/>
            </p:nvSpPr>
            <p:spPr>
              <a:xfrm>
                <a:off x="3276600" y="2789550"/>
                <a:ext cx="5961376" cy="89620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p:cNvSpPr txBox="1"/>
              <p:nvPr/>
            </p:nvSpPr>
            <p:spPr>
              <a:xfrm>
                <a:off x="3098800" y="4787116"/>
                <a:ext cx="6604885" cy="9380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𝑙</m:t>
                      </m:r>
                      <m:r>
                        <a:rPr lang="en-US" altLang="zh-CN" sz="2400" b="0" i="1" smtClean="0">
                          <a:latin typeface="Cambria Math" panose="02040503050406030204" pitchFamily="18" charset="0"/>
                        </a:rPr>
                        <m:t>=</m:t>
                      </m:r>
                      <m:nary>
                        <m:naryPr>
                          <m:chr m:val="∑"/>
                          <m:supHide m:val="on"/>
                          <m:ctrlPr>
                            <a:rPr lang="en-US" altLang="zh-CN" sz="2400" b="0" i="1" smtClean="0">
                              <a:latin typeface="Cambria Math" charset="0"/>
                            </a:rPr>
                          </m:ctrlPr>
                        </m:naryPr>
                        <m:sub>
                          <m:r>
                            <m:rPr>
                              <m:brk m:alnAt="7"/>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=1,2,3</m:t>
                          </m:r>
                        </m:sub>
                        <m:sup/>
                        <m:e>
                          <m:r>
                            <a:rPr lang="en-US" altLang="zh-CN" sz="2400" b="0" i="1" smtClean="0">
                              <a:latin typeface="Cambria Math" panose="02040503050406030204" pitchFamily="18" charset="0"/>
                            </a:rPr>
                            <m:t>𝛼</m:t>
                          </m:r>
                          <m:d>
                            <m:dPr>
                              <m:begChr m:val="|"/>
                              <m:endChr m:val="|"/>
                              <m:ctrlPr>
                                <a:rPr lang="en-US" altLang="zh-CN" sz="2400" b="0" i="1" smtClean="0">
                                  <a:latin typeface="Cambria Math" charset="0"/>
                                </a:rPr>
                              </m:ctrlPr>
                            </m:dPr>
                            <m:e>
                              <m:sSub>
                                <m:sSubPr>
                                  <m:ctrlPr>
                                    <a:rPr lang="en-US" altLang="zh-CN" sz="2400" b="0" i="1" smtClean="0">
                                      <a:latin typeface="Cambria Math" charset="0"/>
                                    </a:rPr>
                                  </m:ctrlPr>
                                </m:sSubPr>
                                <m:e>
                                  <m:r>
                                    <a:rPr lang="en-US" altLang="zh-CN" sz="2400" b="0" i="1" smtClean="0">
                                      <a:latin typeface="Cambria Math" panose="02040503050406030204" pitchFamily="18" charset="0"/>
                                    </a:rPr>
                                    <m:t>𝜃</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Sup>
                                <m:sSubSupPr>
                                  <m:ctrlPr>
                                    <a:rPr lang="en-US" altLang="zh-CN" sz="2400" b="0" i="1" smtClean="0">
                                      <a:latin typeface="Cambria Math" charset="0"/>
                                    </a:rPr>
                                  </m:ctrlPr>
                                </m:sSubSupPr>
                                <m:e>
                                  <m:r>
                                    <a:rPr lang="en-US" altLang="zh-CN" sz="2400" b="0" i="1" smtClean="0">
                                      <a:latin typeface="Cambria Math" panose="02040503050406030204" pitchFamily="18" charset="0"/>
                                    </a:rPr>
                                    <m:t>𝜃</m:t>
                                  </m:r>
                                </m:e>
                                <m:sub>
                                  <m:r>
                                    <a:rPr lang="en-US" altLang="zh-CN" sz="2400" b="0" i="1" smtClean="0">
                                      <a:latin typeface="Cambria Math" panose="02040503050406030204" pitchFamily="18" charset="0"/>
                                    </a:rPr>
                                    <m:t>𝑖</m:t>
                                  </m:r>
                                </m:sub>
                                <m:sup>
                                  <m:r>
                                    <a:rPr lang="en-US" altLang="zh-CN" sz="2400" b="0" i="1" smtClean="0">
                                      <a:latin typeface="Cambria Math" panose="02040503050406030204" pitchFamily="18" charset="0"/>
                                    </a:rPr>
                                    <m:t>∗</m:t>
                                  </m:r>
                                </m:sup>
                              </m:sSubSup>
                            </m:e>
                          </m:d>
                        </m:e>
                      </m:nary>
                      <m:r>
                        <a:rPr lang="en-US" altLang="zh-CN" sz="2400" b="0" i="1" smtClean="0">
                          <a:latin typeface="Cambria Math" panose="02040503050406030204" pitchFamily="18" charset="0"/>
                        </a:rPr>
                        <m:t>+</m:t>
                      </m:r>
                      <m:nary>
                        <m:naryPr>
                          <m:chr m:val="∑"/>
                          <m:supHide m:val="on"/>
                          <m:ctrlPr>
                            <a:rPr lang="en-US" altLang="zh-CN" sz="2400" b="0" i="1" smtClean="0">
                              <a:latin typeface="Cambria Math" charset="0"/>
                            </a:rPr>
                          </m:ctrlPr>
                        </m:naryPr>
                        <m:sub>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𝑢</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m:t>
                          </m:r>
                        </m:sub>
                        <m:sup/>
                        <m:e>
                          <m:r>
                            <a:rPr lang="en-US" altLang="zh-CN" sz="2400" b="0" i="1" smtClean="0">
                              <a:latin typeface="Cambria Math" panose="02040503050406030204" pitchFamily="18" charset="0"/>
                            </a:rPr>
                            <m:t>𝛽</m:t>
                          </m:r>
                          <m:d>
                            <m:dPr>
                              <m:begChr m:val="|"/>
                              <m:endChr m:val="|"/>
                              <m:ctrlPr>
                                <a:rPr lang="en-US" altLang="zh-CN" sz="2400" b="0" i="1" smtClean="0">
                                  <a:latin typeface="Cambria Math" charset="0"/>
                                </a:rPr>
                              </m:ctrlPr>
                            </m:dPr>
                            <m:e>
                              <m:sSub>
                                <m:sSubPr>
                                  <m:ctrlPr>
                                    <a:rPr lang="en-US" altLang="zh-CN" sz="2400" b="0" i="1" smtClean="0">
                                      <a:latin typeface="Cambria Math"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sSubSup>
                                <m:sSubSupPr>
                                  <m:ctrlPr>
                                    <a:rPr lang="en-US" altLang="zh-CN" sz="2400" b="0" i="1" smtClean="0">
                                      <a:latin typeface="Cambria Math" charset="0"/>
                                    </a:rPr>
                                  </m:ctrlPr>
                                </m:sSubSup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𝑗</m:t>
                                  </m:r>
                                </m:sub>
                                <m:sup>
                                  <m:r>
                                    <a:rPr lang="en-US" altLang="zh-CN" sz="2400" b="0" i="1" smtClean="0">
                                      <a:latin typeface="Cambria Math" panose="02040503050406030204" pitchFamily="18" charset="0"/>
                                    </a:rPr>
                                    <m:t>∗</m:t>
                                  </m:r>
                                </m:sup>
                              </m:sSubSup>
                            </m:e>
                          </m:d>
                        </m:e>
                      </m:nary>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𝛾</m:t>
                      </m:r>
                      <m:d>
                        <m:dPr>
                          <m:begChr m:val="|"/>
                          <m:endChr m:val="|"/>
                          <m:ctrlPr>
                            <a:rPr lang="en-US" altLang="zh-CN" sz="2400" b="0" i="1" smtClean="0">
                              <a:latin typeface="Cambria Math" charset="0"/>
                            </a:rPr>
                          </m:ctrlPr>
                        </m:dPr>
                        <m:e>
                          <m:sSub>
                            <m:sSubPr>
                              <m:ctrlPr>
                                <a:rPr lang="en-US" altLang="zh-CN" sz="2400" b="0" i="1" smtClean="0">
                                  <a:latin typeface="Cambria Math"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𝑍</m:t>
                              </m:r>
                            </m:sub>
                          </m:sSub>
                          <m:r>
                            <a:rPr lang="en-US" altLang="zh-CN" sz="2400" b="0" i="1" smtClean="0">
                              <a:latin typeface="Cambria Math" panose="02040503050406030204" pitchFamily="18" charset="0"/>
                            </a:rPr>
                            <m:t>−</m:t>
                          </m:r>
                          <m:sSubSup>
                            <m:sSubSupPr>
                              <m:ctrlPr>
                                <a:rPr lang="en-US" altLang="zh-CN" sz="2400" b="0" i="1" smtClean="0">
                                  <a:latin typeface="Cambria Math" charset="0"/>
                                </a:rPr>
                              </m:ctrlPr>
                            </m:sSubSup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𝑍</m:t>
                              </m:r>
                            </m:sub>
                            <m:sup>
                              <m:r>
                                <a:rPr lang="en-US" altLang="zh-CN" sz="2400" b="0" i="1" smtClean="0">
                                  <a:latin typeface="Cambria Math" panose="02040503050406030204" pitchFamily="18" charset="0"/>
                                </a:rPr>
                                <m:t>∗</m:t>
                              </m:r>
                            </m:sup>
                          </m:sSubSup>
                        </m:e>
                      </m:d>
                    </m:oMath>
                  </m:oMathPara>
                </a14:m>
                <a:endParaRPr lang="zh-CN" altLang="en-US" sz="2400" dirty="0"/>
              </a:p>
            </p:txBody>
          </p:sp>
        </mc:Choice>
        <mc:Fallback>
          <p:sp>
            <p:nvSpPr>
              <p:cNvPr id="5" name="文本框 4"/>
              <p:cNvSpPr txBox="1">
                <a:spLocks noRot="1" noChangeAspect="1" noMove="1" noResize="1" noEditPoints="1" noAdjustHandles="1" noChangeArrowheads="1" noChangeShapeType="1" noTextEdit="1"/>
              </p:cNvSpPr>
              <p:nvPr/>
            </p:nvSpPr>
            <p:spPr>
              <a:xfrm>
                <a:off x="3098800" y="4787116"/>
                <a:ext cx="6604885" cy="938014"/>
              </a:xfrm>
              <a:prstGeom prst="rect">
                <a:avLst/>
              </a:prstGeom>
              <a:blipFill rotWithShape="0">
                <a:blip r:embed="rId5"/>
                <a:stretch>
                  <a:fillRect/>
                </a:stretch>
              </a:blipFill>
            </p:spPr>
            <p:txBody>
              <a:bodyPr/>
              <a:lstStyle/>
              <a:p>
                <a:r>
                  <a:rPr lang="zh-CN" altLang="en-US">
                    <a:noFill/>
                  </a:rPr>
                  <a:t> </a:t>
                </a:r>
              </a:p>
            </p:txBody>
          </p:sp>
        </mc:Fallback>
      </mc:AlternateContent>
      <p:sp>
        <p:nvSpPr>
          <p:cNvPr id="7"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Training </a:t>
            </a:r>
            <a:r>
              <a:rPr lang="en-US" altLang="zh-CN" dirty="0" smtClean="0">
                <a:latin typeface="Calibri" charset="0"/>
                <a:ea typeface="Calibri" charset="0"/>
                <a:cs typeface="Calibri" charset="0"/>
              </a:rPr>
              <a:t>Details</a:t>
            </a:r>
            <a:endParaRPr lang="zh-CN" altLang="en-US" dirty="0">
              <a:latin typeface="Calibri" charset="0"/>
              <a:ea typeface="Calibri" charset="0"/>
              <a:cs typeface="Calibri" charset="0"/>
            </a:endParaRPr>
          </a:p>
        </p:txBody>
      </p:sp>
      <p:sp>
        <p:nvSpPr>
          <p:cNvPr id="2" name="文本框 1"/>
          <p:cNvSpPr txBox="1"/>
          <p:nvPr/>
        </p:nvSpPr>
        <p:spPr>
          <a:xfrm>
            <a:off x="838200" y="1458229"/>
            <a:ext cx="811441" cy="461665"/>
          </a:xfrm>
          <a:prstGeom prst="rect">
            <a:avLst/>
          </a:prstGeom>
          <a:noFill/>
        </p:spPr>
        <p:txBody>
          <a:bodyPr wrap="none" rtlCol="0">
            <a:spAutoFit/>
          </a:bodyPr>
          <a:lstStyle/>
          <a:p>
            <a:r>
              <a:rPr kumimoji="1" lang="en-US" altLang="zh-CN" sz="2400" b="1" dirty="0" smtClean="0">
                <a:latin typeface="Calibri" charset="0"/>
                <a:ea typeface="Calibri" charset="0"/>
                <a:cs typeface="Calibri" charset="0"/>
              </a:rPr>
              <a:t>Loss:</a:t>
            </a:r>
            <a:endParaRPr kumimoji="1" lang="zh-CN" altLang="en-US" sz="2400" b="1" dirty="0">
              <a:latin typeface="Calibri" charset="0"/>
              <a:ea typeface="Calibri" charset="0"/>
              <a:cs typeface="Calibri" charset="0"/>
            </a:endParaRPr>
          </a:p>
        </p:txBody>
      </p:sp>
    </p:spTree>
    <p:extLst>
      <p:ext uri="{BB962C8B-B14F-4D97-AF65-F5344CB8AC3E}">
        <p14:creationId xmlns:p14="http://schemas.microsoft.com/office/powerpoint/2010/main" val="35311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919895"/>
            <a:ext cx="9244914" cy="3072236"/>
          </a:xfrm>
        </p:spPr>
        <p:txBody>
          <a:bodyPr>
            <a:normAutofit/>
          </a:bodyPr>
          <a:lstStyle/>
          <a:p>
            <a:pPr marL="457200" indent="-457200">
              <a:buAutoNum type="arabicPeriod"/>
            </a:pPr>
            <a:r>
              <a:rPr lang="en-US" altLang="zh-CN" sz="2000" dirty="0">
                <a:latin typeface="Calibri" charset="0"/>
                <a:ea typeface="Calibri" charset="0"/>
                <a:cs typeface="Calibri" charset="0"/>
              </a:rPr>
              <a:t>T</a:t>
            </a:r>
            <a:r>
              <a:rPr lang="en-US" altLang="zh-CN" sz="2000" dirty="0" smtClean="0">
                <a:latin typeface="Calibri" charset="0"/>
                <a:ea typeface="Calibri" charset="0"/>
                <a:cs typeface="Calibri" charset="0"/>
              </a:rPr>
              <a:t>rain the V-Net, S-Net, P-Net independently.</a:t>
            </a:r>
          </a:p>
          <a:p>
            <a:pPr marL="457200" indent="-457200">
              <a:buAutoNum type="arabicPeriod"/>
            </a:pPr>
            <a:r>
              <a:rPr lang="en-US" altLang="zh-CN" sz="2000" dirty="0">
                <a:latin typeface="Calibri" charset="0"/>
                <a:ea typeface="Calibri" charset="0"/>
                <a:cs typeface="Calibri" charset="0"/>
              </a:rPr>
              <a:t>T</a:t>
            </a:r>
            <a:r>
              <a:rPr lang="en-US" altLang="zh-CN" sz="2000" dirty="0" smtClean="0">
                <a:latin typeface="Calibri" charset="0"/>
                <a:ea typeface="Calibri" charset="0"/>
                <a:cs typeface="Calibri" charset="0"/>
              </a:rPr>
              <a:t>rain the R-Net with the coarse shape predicted by V-Net and the ground truth visual hull.</a:t>
            </a:r>
          </a:p>
          <a:p>
            <a:pPr marL="457200" indent="-457200">
              <a:buAutoNum type="arabicPeriod"/>
            </a:pPr>
            <a:r>
              <a:rPr lang="en-US" altLang="zh-CN" sz="2000" dirty="0" smtClean="0">
                <a:latin typeface="Calibri" charset="0"/>
                <a:ea typeface="Calibri" charset="0"/>
                <a:cs typeface="Calibri" charset="0"/>
              </a:rPr>
              <a:t>Train the whole network end-to-end.</a:t>
            </a:r>
            <a:endParaRPr lang="en-US" altLang="zh-CN" sz="2000" dirty="0" smtClean="0">
              <a:latin typeface="Calibri" charset="0"/>
              <a:ea typeface="Calibri" charset="0"/>
              <a:cs typeface="Calibri" charset="0"/>
            </a:endParaRPr>
          </a:p>
        </p:txBody>
      </p:sp>
      <p:sp>
        <p:nvSpPr>
          <p:cNvPr id="7"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Training </a:t>
            </a:r>
            <a:r>
              <a:rPr lang="en-US" altLang="zh-CN" dirty="0" smtClean="0">
                <a:latin typeface="Calibri" charset="0"/>
                <a:ea typeface="Calibri" charset="0"/>
                <a:cs typeface="Calibri" charset="0"/>
              </a:rPr>
              <a:t>Details</a:t>
            </a:r>
            <a:endParaRPr lang="zh-CN" altLang="en-US" dirty="0">
              <a:latin typeface="Calibri" charset="0"/>
              <a:ea typeface="Calibri" charset="0"/>
              <a:cs typeface="Calibri" charset="0"/>
            </a:endParaRPr>
          </a:p>
        </p:txBody>
      </p:sp>
      <p:sp>
        <p:nvSpPr>
          <p:cNvPr id="2" name="文本框 1"/>
          <p:cNvSpPr txBox="1"/>
          <p:nvPr/>
        </p:nvSpPr>
        <p:spPr>
          <a:xfrm>
            <a:off x="838200" y="1458229"/>
            <a:ext cx="961995" cy="461665"/>
          </a:xfrm>
          <a:prstGeom prst="rect">
            <a:avLst/>
          </a:prstGeom>
          <a:noFill/>
        </p:spPr>
        <p:txBody>
          <a:bodyPr wrap="none" rtlCol="0">
            <a:spAutoFit/>
          </a:bodyPr>
          <a:lstStyle/>
          <a:p>
            <a:r>
              <a:rPr kumimoji="1" lang="en-US" altLang="zh-CN" sz="2400" b="1" dirty="0" smtClean="0">
                <a:latin typeface="Calibri" charset="0"/>
                <a:ea typeface="Calibri" charset="0"/>
                <a:cs typeface="Calibri" charset="0"/>
              </a:rPr>
              <a:t>Steps:</a:t>
            </a:r>
            <a:endParaRPr kumimoji="1" lang="zh-CN" altLang="en-US" sz="2400" b="1" dirty="0">
              <a:latin typeface="Calibri" charset="0"/>
              <a:ea typeface="Calibri" charset="0"/>
              <a:cs typeface="Calibri" charset="0"/>
            </a:endParaRPr>
          </a:p>
        </p:txBody>
      </p:sp>
    </p:spTree>
    <p:extLst>
      <p:ext uri="{BB962C8B-B14F-4D97-AF65-F5344CB8AC3E}">
        <p14:creationId xmlns:p14="http://schemas.microsoft.com/office/powerpoint/2010/main" val="200316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228600" lvl="1" indent="-182880">
              <a:spcBef>
                <a:spcPts val="1000"/>
              </a:spcBef>
            </a:pPr>
            <a:r>
              <a:rPr lang="en-US" altLang="zh-CN" dirty="0">
                <a:latin typeface="Calibri" charset="0"/>
                <a:ea typeface="Calibri" charset="0"/>
                <a:cs typeface="Calibri" charset="0"/>
              </a:rPr>
              <a:t>Network implemented in </a:t>
            </a:r>
            <a:r>
              <a:rPr lang="en-US" altLang="zh-CN" dirty="0" err="1" smtClean="0">
                <a:latin typeface="Calibri" charset="0"/>
                <a:ea typeface="Calibri" charset="0"/>
                <a:cs typeface="Calibri" charset="0"/>
              </a:rPr>
              <a:t>Tensorflow</a:t>
            </a:r>
            <a:endParaRPr lang="en-US" altLang="zh-CN" dirty="0">
              <a:latin typeface="Calibri" charset="0"/>
              <a:ea typeface="Calibri" charset="0"/>
              <a:cs typeface="Calibri" charset="0"/>
            </a:endParaRPr>
          </a:p>
          <a:p>
            <a:pPr marL="228600" lvl="1" indent="-182880">
              <a:spcBef>
                <a:spcPts val="1000"/>
              </a:spcBef>
            </a:pPr>
            <a:r>
              <a:rPr lang="en-US" altLang="zh-CN" dirty="0">
                <a:latin typeface="Calibri" charset="0"/>
                <a:ea typeface="Calibri" charset="0"/>
                <a:cs typeface="Calibri" charset="0"/>
              </a:rPr>
              <a:t>Input image size: 128x128x3</a:t>
            </a:r>
          </a:p>
          <a:p>
            <a:pPr marL="228600" lvl="1" indent="-182880">
              <a:spcBef>
                <a:spcPts val="1000"/>
              </a:spcBef>
            </a:pPr>
            <a:r>
              <a:rPr lang="en-US" altLang="zh-CN" dirty="0">
                <a:latin typeface="Calibri" charset="0"/>
                <a:ea typeface="Calibri" charset="0"/>
                <a:cs typeface="Calibri" charset="0"/>
              </a:rPr>
              <a:t>Output voxel </a:t>
            </a:r>
            <a:r>
              <a:rPr lang="en-US" altLang="zh-CN" dirty="0" smtClean="0">
                <a:latin typeface="Calibri" charset="0"/>
                <a:ea typeface="Calibri" charset="0"/>
                <a:cs typeface="Calibri" charset="0"/>
              </a:rPr>
              <a:t>grid size: </a:t>
            </a:r>
            <a:r>
              <a:rPr lang="en-US" altLang="zh-CN" dirty="0">
                <a:latin typeface="Calibri" charset="0"/>
                <a:ea typeface="Calibri" charset="0"/>
                <a:cs typeface="Calibri" charset="0"/>
              </a:rPr>
              <a:t>32x32x32</a:t>
            </a:r>
          </a:p>
          <a:p>
            <a:pPr lvl="1"/>
            <a:endParaRPr lang="en-US" altLang="zh-CN" dirty="0">
              <a:latin typeface="Calibri" charset="0"/>
              <a:ea typeface="Calibri" charset="0"/>
              <a:cs typeface="Calibri" charset="0"/>
            </a:endParaRPr>
          </a:p>
          <a:p>
            <a:pPr lvl="1"/>
            <a:endParaRPr lang="en-US" altLang="zh-CN" dirty="0">
              <a:latin typeface="Calibri" charset="0"/>
              <a:ea typeface="Calibri" charset="0"/>
              <a:cs typeface="Calibri" charset="0"/>
            </a:endParaRPr>
          </a:p>
          <a:p>
            <a:pPr lvl="1"/>
            <a:endParaRPr lang="en-US" altLang="zh-CN" sz="2000" b="1" dirty="0" smtClean="0">
              <a:latin typeface="Calibri" charset="0"/>
              <a:ea typeface="Calibri" charset="0"/>
              <a:cs typeface="Calibri" charset="0"/>
            </a:endParaRPr>
          </a:p>
          <a:p>
            <a:pPr lvl="1"/>
            <a:endParaRPr lang="en-US" altLang="zh-CN" sz="2000" b="1" dirty="0" smtClean="0">
              <a:latin typeface="Calibri" charset="0"/>
              <a:ea typeface="Calibri" charset="0"/>
              <a:cs typeface="Calibri" charset="0"/>
            </a:endParaRPr>
          </a:p>
          <a:p>
            <a:endParaRPr lang="zh-CN" altLang="en-US" dirty="0">
              <a:latin typeface="Calibri" charset="0"/>
              <a:ea typeface="Calibri" charset="0"/>
              <a:cs typeface="Calibri" charset="0"/>
            </a:endParaRPr>
          </a:p>
        </p:txBody>
      </p:sp>
      <p:sp>
        <p:nvSpPr>
          <p:cNvPr id="5"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Implementation Details</a:t>
            </a:r>
            <a:endParaRPr lang="zh-CN" altLang="en-US" dirty="0">
              <a:latin typeface="Calibri" charset="0"/>
              <a:ea typeface="Calibri" charset="0"/>
              <a:cs typeface="Calibri" charset="0"/>
            </a:endParaRPr>
          </a:p>
        </p:txBody>
      </p:sp>
    </p:spTree>
    <p:extLst>
      <p:ext uri="{BB962C8B-B14F-4D97-AF65-F5344CB8AC3E}">
        <p14:creationId xmlns:p14="http://schemas.microsoft.com/office/powerpoint/2010/main" val="482329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98318F6F-AC5F-4D6B-95B2-A5034C868E29}"/>
              </a:ext>
            </a:extLst>
          </p:cNvPr>
          <p:cNvSpPr>
            <a:spLocks noGrp="1"/>
          </p:cNvSpPr>
          <p:nvPr>
            <p:ph idx="1"/>
          </p:nvPr>
        </p:nvSpPr>
        <p:spPr>
          <a:xfrm>
            <a:off x="777753" y="1622108"/>
            <a:ext cx="11335225" cy="4246385"/>
          </a:xfrm>
        </p:spPr>
        <p:txBody>
          <a:bodyPr>
            <a:normAutofit/>
          </a:bodyPr>
          <a:lstStyle/>
          <a:p>
            <a:pPr indent="-182880">
              <a:buFont typeface="Arial" panose="020B0604020202020204" pitchFamily="34" charset="0"/>
              <a:buChar char="•"/>
            </a:pPr>
            <a:r>
              <a:rPr lang="en-US" sz="2400" b="1" dirty="0">
                <a:latin typeface="Calibri" charset="0"/>
                <a:ea typeface="Calibri" charset="0"/>
                <a:cs typeface="Calibri" charset="0"/>
              </a:rPr>
              <a:t>Object categories</a:t>
            </a:r>
            <a:r>
              <a:rPr lang="en-US" sz="2400" dirty="0">
                <a:latin typeface="Calibri" charset="0"/>
                <a:ea typeface="Calibri" charset="0"/>
                <a:cs typeface="Calibri" charset="0"/>
              </a:rPr>
              <a:t>: </a:t>
            </a:r>
            <a:r>
              <a:rPr lang="en-US" sz="2400" i="1" dirty="0">
                <a:latin typeface="Calibri" charset="0"/>
                <a:ea typeface="Calibri" charset="0"/>
                <a:cs typeface="Calibri" charset="0"/>
              </a:rPr>
              <a:t>car</a:t>
            </a:r>
            <a:r>
              <a:rPr lang="en-US" sz="2400" dirty="0">
                <a:latin typeface="Calibri" charset="0"/>
                <a:ea typeface="Calibri" charset="0"/>
                <a:cs typeface="Calibri" charset="0"/>
              </a:rPr>
              <a:t>, </a:t>
            </a:r>
            <a:r>
              <a:rPr lang="en-US" sz="2400" i="1" dirty="0">
                <a:latin typeface="Calibri" charset="0"/>
                <a:ea typeface="Calibri" charset="0"/>
                <a:cs typeface="Calibri" charset="0"/>
              </a:rPr>
              <a:t>airplane</a:t>
            </a:r>
            <a:r>
              <a:rPr lang="en-US" sz="2400" dirty="0">
                <a:latin typeface="Calibri" charset="0"/>
                <a:ea typeface="Calibri" charset="0"/>
                <a:cs typeface="Calibri" charset="0"/>
              </a:rPr>
              <a:t>, </a:t>
            </a:r>
            <a:r>
              <a:rPr lang="en-US" sz="2400" i="1" dirty="0">
                <a:latin typeface="Calibri" charset="0"/>
                <a:ea typeface="Calibri" charset="0"/>
                <a:cs typeface="Calibri" charset="0"/>
              </a:rPr>
              <a:t>chair</a:t>
            </a:r>
            <a:r>
              <a:rPr lang="en-US" sz="2400" dirty="0">
                <a:latin typeface="Calibri" charset="0"/>
                <a:ea typeface="Calibri" charset="0"/>
                <a:cs typeface="Calibri" charset="0"/>
              </a:rPr>
              <a:t>, </a:t>
            </a:r>
            <a:r>
              <a:rPr lang="en-US" sz="2400" i="1" dirty="0">
                <a:latin typeface="Calibri" charset="0"/>
                <a:ea typeface="Calibri" charset="0"/>
                <a:cs typeface="Calibri" charset="0"/>
              </a:rPr>
              <a:t>sofa</a:t>
            </a:r>
            <a:endParaRPr lang="en-US" sz="2400" dirty="0">
              <a:latin typeface="Calibri" charset="0"/>
              <a:ea typeface="Calibri" charset="0"/>
              <a:cs typeface="Calibri" charset="0"/>
            </a:endParaRPr>
          </a:p>
          <a:p>
            <a:pPr indent="-182880">
              <a:buFont typeface="Arial" panose="020B0604020202020204" pitchFamily="34" charset="0"/>
              <a:buChar char="•"/>
            </a:pPr>
            <a:r>
              <a:rPr lang="en-US" sz="2400" b="1" dirty="0">
                <a:latin typeface="Calibri" charset="0"/>
                <a:ea typeface="Calibri" charset="0"/>
                <a:cs typeface="Calibri" charset="0"/>
              </a:rPr>
              <a:t>Datasets</a:t>
            </a:r>
            <a:r>
              <a:rPr lang="en-US" sz="2400" dirty="0">
                <a:latin typeface="Calibri" charset="0"/>
                <a:ea typeface="Calibri" charset="0"/>
                <a:cs typeface="Calibri" charset="0"/>
              </a:rPr>
              <a:t>:</a:t>
            </a:r>
          </a:p>
          <a:p>
            <a:pPr lvl="1">
              <a:buFont typeface="Arial" panose="020B0604020202020204" pitchFamily="34" charset="0"/>
              <a:buChar char="•"/>
            </a:pPr>
            <a:r>
              <a:rPr lang="en-US" dirty="0">
                <a:latin typeface="Calibri" charset="0"/>
                <a:ea typeface="Calibri" charset="0"/>
                <a:cs typeface="Calibri" charset="0"/>
              </a:rPr>
              <a:t>R</a:t>
            </a:r>
            <a:r>
              <a:rPr lang="en-US" sz="2400" dirty="0" smtClean="0">
                <a:latin typeface="Calibri" charset="0"/>
                <a:ea typeface="Calibri" charset="0"/>
                <a:cs typeface="Calibri" charset="0"/>
              </a:rPr>
              <a:t>endered </a:t>
            </a:r>
            <a:r>
              <a:rPr lang="en-US" sz="2400" dirty="0">
                <a:latin typeface="Calibri" charset="0"/>
                <a:ea typeface="Calibri" charset="0"/>
                <a:cs typeface="Calibri" charset="0"/>
              </a:rPr>
              <a:t>ShapeNet </a:t>
            </a:r>
            <a:r>
              <a:rPr lang="en-US" sz="2400" dirty="0" smtClean="0">
                <a:latin typeface="Calibri" charset="0"/>
                <a:ea typeface="Calibri" charset="0"/>
                <a:cs typeface="Calibri" charset="0"/>
              </a:rPr>
              <a:t>objects </a:t>
            </a:r>
            <a:r>
              <a:rPr lang="mr-IN" sz="2400" dirty="0" smtClean="0">
                <a:latin typeface="Calibri" charset="0"/>
                <a:ea typeface="Calibri" charset="0"/>
                <a:cs typeface="Calibri" charset="0"/>
              </a:rPr>
              <a:t>–</a:t>
            </a:r>
            <a:r>
              <a:rPr lang="en-US" sz="2400" dirty="0" smtClean="0">
                <a:latin typeface="Calibri" charset="0"/>
                <a:ea typeface="Calibri" charset="0"/>
                <a:cs typeface="Calibri" charset="0"/>
              </a:rPr>
              <a:t> (ShapeNet) dataset of tremendous CAD models</a:t>
            </a:r>
            <a:endParaRPr lang="en-US" sz="2400" dirty="0">
              <a:latin typeface="Calibri" charset="0"/>
              <a:ea typeface="Calibri" charset="0"/>
              <a:cs typeface="Calibri" charset="0"/>
            </a:endParaRPr>
          </a:p>
          <a:p>
            <a:pPr lvl="1">
              <a:buFont typeface="Arial" panose="020B0604020202020204" pitchFamily="34" charset="0"/>
              <a:buChar char="•"/>
            </a:pPr>
            <a:endParaRPr lang="en-US" sz="2400" dirty="0">
              <a:latin typeface="Calibri" charset="0"/>
              <a:ea typeface="Calibri" charset="0"/>
              <a:cs typeface="Calibri" charset="0"/>
            </a:endParaRPr>
          </a:p>
          <a:p>
            <a:pPr lvl="1">
              <a:buFont typeface="Arial" panose="020B0604020202020204" pitchFamily="34" charset="0"/>
              <a:buChar char="•"/>
            </a:pPr>
            <a:endParaRPr lang="en-US" sz="2400" dirty="0">
              <a:latin typeface="Calibri" charset="0"/>
              <a:ea typeface="Calibri" charset="0"/>
              <a:cs typeface="Calibri" charset="0"/>
            </a:endParaRPr>
          </a:p>
          <a:p>
            <a:pPr lvl="1">
              <a:buFont typeface="Arial" panose="020B0604020202020204" pitchFamily="34" charset="0"/>
              <a:buChar char="•"/>
            </a:pPr>
            <a:endParaRPr lang="en-US" sz="2400" dirty="0">
              <a:latin typeface="Calibri" charset="0"/>
              <a:ea typeface="Calibri" charset="0"/>
              <a:cs typeface="Calibri" charset="0"/>
            </a:endParaRPr>
          </a:p>
          <a:p>
            <a:pPr lvl="1">
              <a:spcBef>
                <a:spcPts val="1500"/>
              </a:spcBef>
              <a:buFont typeface="Arial" panose="020B0604020202020204" pitchFamily="34" charset="0"/>
              <a:buChar char="•"/>
            </a:pPr>
            <a:endParaRPr lang="en-US" sz="2400" dirty="0" smtClean="0">
              <a:latin typeface="Calibri" charset="0"/>
              <a:ea typeface="Calibri" charset="0"/>
              <a:cs typeface="Calibri" charset="0"/>
            </a:endParaRPr>
          </a:p>
          <a:p>
            <a:pPr lvl="1">
              <a:spcBef>
                <a:spcPts val="1500"/>
              </a:spcBef>
            </a:pPr>
            <a:r>
              <a:rPr lang="en-US" dirty="0">
                <a:latin typeface="Calibri" charset="0"/>
                <a:ea typeface="Calibri" charset="0"/>
                <a:cs typeface="Calibri" charset="0"/>
              </a:rPr>
              <a:t>R</a:t>
            </a:r>
            <a:r>
              <a:rPr lang="en-US" sz="2400" dirty="0" smtClean="0">
                <a:latin typeface="Calibri" charset="0"/>
                <a:ea typeface="Calibri" charset="0"/>
                <a:cs typeface="Calibri" charset="0"/>
              </a:rPr>
              <a:t>eal images - (</a:t>
            </a:r>
            <a:r>
              <a:rPr lang="en-US" altLang="zh-CN" dirty="0" smtClean="0">
                <a:latin typeface="Calibri" charset="0"/>
                <a:ea typeface="Calibri" charset="0"/>
                <a:cs typeface="Calibri" charset="0"/>
              </a:rPr>
              <a:t>PASCAL </a:t>
            </a:r>
            <a:r>
              <a:rPr lang="en-US" altLang="zh-CN" dirty="0">
                <a:latin typeface="Calibri" charset="0"/>
                <a:ea typeface="Calibri" charset="0"/>
                <a:cs typeface="Calibri" charset="0"/>
              </a:rPr>
              <a:t>3D+ </a:t>
            </a:r>
            <a:r>
              <a:rPr lang="en-US" altLang="zh-CN" dirty="0" smtClean="0">
                <a:latin typeface="Calibri" charset="0"/>
                <a:ea typeface="Calibri" charset="0"/>
                <a:cs typeface="Calibri" charset="0"/>
              </a:rPr>
              <a:t>dataset)</a:t>
            </a:r>
            <a:r>
              <a:rPr lang="en-US" sz="2400" dirty="0" smtClean="0">
                <a:latin typeface="Calibri" charset="0"/>
                <a:ea typeface="Calibri" charset="0"/>
                <a:cs typeface="Calibri" charset="0"/>
              </a:rPr>
              <a:t> </a:t>
            </a:r>
            <a:r>
              <a:rPr lang="en-US" dirty="0" smtClean="0">
                <a:latin typeface="Calibri" charset="0"/>
                <a:ea typeface="Calibri" charset="0"/>
                <a:cs typeface="Calibri" charset="0"/>
              </a:rPr>
              <a:t>manually </a:t>
            </a:r>
            <a:r>
              <a:rPr lang="en-US" sz="2400" dirty="0" smtClean="0">
                <a:latin typeface="Calibri" charset="0"/>
                <a:ea typeface="Calibri" charset="0"/>
                <a:cs typeface="Calibri" charset="0"/>
              </a:rPr>
              <a:t>associated </a:t>
            </a:r>
            <a:r>
              <a:rPr lang="en-US" sz="2400" dirty="0">
                <a:latin typeface="Calibri" charset="0"/>
                <a:ea typeface="Calibri" charset="0"/>
                <a:cs typeface="Calibri" charset="0"/>
              </a:rPr>
              <a:t>with limited CAD models </a:t>
            </a:r>
          </a:p>
          <a:p>
            <a:pPr lvl="1">
              <a:buFont typeface="Arial" panose="020B0604020202020204" pitchFamily="34" charset="0"/>
              <a:buChar char="•"/>
            </a:pPr>
            <a:endParaRPr lang="en-US" sz="2000" b="1" dirty="0">
              <a:latin typeface="Calibri" charset="0"/>
              <a:ea typeface="Calibri" charset="0"/>
              <a:cs typeface="Calibri" charset="0"/>
            </a:endParaRPr>
          </a:p>
          <a:p>
            <a:pPr lvl="1">
              <a:buFont typeface="Arial" panose="020B0604020202020204" pitchFamily="34" charset="0"/>
              <a:buChar char="•"/>
            </a:pPr>
            <a:endParaRPr lang="en-US" sz="2000" b="1" dirty="0">
              <a:latin typeface="Calibri" charset="0"/>
              <a:ea typeface="Calibri" charset="0"/>
              <a:cs typeface="Calibri" charset="0"/>
            </a:endParaRPr>
          </a:p>
        </p:txBody>
      </p:sp>
      <p:pic>
        <p:nvPicPr>
          <p:cNvPr id="6" name="Picture 10">
            <a:extLst>
              <a:ext uri="{FF2B5EF4-FFF2-40B4-BE49-F238E27FC236}">
                <a16:creationId xmlns="" xmlns:a16="http://schemas.microsoft.com/office/drawing/2014/main" id="{1326B8B5-EB55-4FBA-9E0C-298B00A8B123}"/>
              </a:ext>
            </a:extLst>
          </p:cNvPr>
          <p:cNvPicPr>
            <a:picLocks noChangeAspect="1"/>
          </p:cNvPicPr>
          <p:nvPr/>
        </p:nvPicPr>
        <p:blipFill rotWithShape="1">
          <a:blip r:embed="rId3"/>
          <a:srcRect l="87449" t="18772"/>
          <a:stretch/>
        </p:blipFill>
        <p:spPr>
          <a:xfrm>
            <a:off x="10509659" y="5125143"/>
            <a:ext cx="1350871" cy="1246246"/>
          </a:xfrm>
          <a:prstGeom prst="rect">
            <a:avLst/>
          </a:prstGeom>
        </p:spPr>
      </p:pic>
      <p:pic>
        <p:nvPicPr>
          <p:cNvPr id="7" name="Picture 19">
            <a:extLst>
              <a:ext uri="{FF2B5EF4-FFF2-40B4-BE49-F238E27FC236}">
                <a16:creationId xmlns="" xmlns:a16="http://schemas.microsoft.com/office/drawing/2014/main" id="{20001422-E985-4D86-8224-745B9B544F61}"/>
              </a:ext>
            </a:extLst>
          </p:cNvPr>
          <p:cNvPicPr>
            <a:picLocks noChangeAspect="1"/>
          </p:cNvPicPr>
          <p:nvPr/>
        </p:nvPicPr>
        <p:blipFill rotWithShape="1">
          <a:blip r:embed="rId4">
            <a:extLst>
              <a:ext uri="{28A0092B-C50C-407E-A947-70E740481C1C}">
                <a14:useLocalDpi xmlns:a14="http://schemas.microsoft.com/office/drawing/2010/main" val="0"/>
              </a:ext>
            </a:extLst>
          </a:blip>
          <a:srcRect l="12042" t="10487" r="6222" b="7778"/>
          <a:stretch/>
        </p:blipFill>
        <p:spPr>
          <a:xfrm>
            <a:off x="1173277" y="2999552"/>
            <a:ext cx="1112278" cy="1112278"/>
          </a:xfrm>
          <a:prstGeom prst="rect">
            <a:avLst/>
          </a:prstGeom>
        </p:spPr>
      </p:pic>
      <p:pic>
        <p:nvPicPr>
          <p:cNvPr id="8" name="Picture 20">
            <a:extLst>
              <a:ext uri="{FF2B5EF4-FFF2-40B4-BE49-F238E27FC236}">
                <a16:creationId xmlns="" xmlns:a16="http://schemas.microsoft.com/office/drawing/2014/main" id="{4AA323BA-B8A9-4B25-BB2F-936EE3250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076" y="2948816"/>
            <a:ext cx="1122462" cy="1122462"/>
          </a:xfrm>
          <a:prstGeom prst="rect">
            <a:avLst/>
          </a:prstGeom>
        </p:spPr>
      </p:pic>
      <p:pic>
        <p:nvPicPr>
          <p:cNvPr id="9" name="Picture 21">
            <a:extLst>
              <a:ext uri="{FF2B5EF4-FFF2-40B4-BE49-F238E27FC236}">
                <a16:creationId xmlns="" xmlns:a16="http://schemas.microsoft.com/office/drawing/2014/main" id="{8FB77EFC-14F4-47B0-BA2C-116F4430CA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2539" y="3036779"/>
            <a:ext cx="1122462" cy="1122462"/>
          </a:xfrm>
          <a:prstGeom prst="rect">
            <a:avLst/>
          </a:prstGeom>
        </p:spPr>
      </p:pic>
      <p:pic>
        <p:nvPicPr>
          <p:cNvPr id="10" name="Picture 22">
            <a:extLst>
              <a:ext uri="{FF2B5EF4-FFF2-40B4-BE49-F238E27FC236}">
                <a16:creationId xmlns="" xmlns:a16="http://schemas.microsoft.com/office/drawing/2014/main" id="{A1BA6C17-B85A-4081-A703-D0384957EC2D}"/>
              </a:ext>
            </a:extLst>
          </p:cNvPr>
          <p:cNvPicPr>
            <a:picLocks noChangeAspect="1"/>
          </p:cNvPicPr>
          <p:nvPr/>
        </p:nvPicPr>
        <p:blipFill rotWithShape="1">
          <a:blip r:embed="rId7">
            <a:extLst>
              <a:ext uri="{28A0092B-C50C-407E-A947-70E740481C1C}">
                <a14:useLocalDpi xmlns:a14="http://schemas.microsoft.com/office/drawing/2010/main" val="0"/>
              </a:ext>
            </a:extLst>
          </a:blip>
          <a:srcRect l="20170" t="13432" r="14354" b="19901"/>
          <a:stretch/>
        </p:blipFill>
        <p:spPr>
          <a:xfrm>
            <a:off x="6585966" y="2979388"/>
            <a:ext cx="1122463" cy="1142871"/>
          </a:xfrm>
          <a:prstGeom prst="rect">
            <a:avLst/>
          </a:prstGeom>
        </p:spPr>
      </p:pic>
      <p:pic>
        <p:nvPicPr>
          <p:cNvPr id="11" name="Picture 23">
            <a:extLst>
              <a:ext uri="{FF2B5EF4-FFF2-40B4-BE49-F238E27FC236}">
                <a16:creationId xmlns="" xmlns:a16="http://schemas.microsoft.com/office/drawing/2014/main" id="{6E8006AE-2BDD-4021-8FE0-6B3C479BFC8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061" t="11850" r="8587" b="11850"/>
          <a:stretch/>
        </p:blipFill>
        <p:spPr>
          <a:xfrm>
            <a:off x="2345898" y="2987443"/>
            <a:ext cx="1204771" cy="1086244"/>
          </a:xfrm>
          <a:prstGeom prst="rect">
            <a:avLst/>
          </a:prstGeom>
        </p:spPr>
      </p:pic>
      <p:pic>
        <p:nvPicPr>
          <p:cNvPr id="12" name="Picture 24">
            <a:extLst>
              <a:ext uri="{FF2B5EF4-FFF2-40B4-BE49-F238E27FC236}">
                <a16:creationId xmlns="" xmlns:a16="http://schemas.microsoft.com/office/drawing/2014/main" id="{2E3828DC-8DA4-4522-8A39-06B94D0CCC8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2002"/>
          <a:stretch/>
        </p:blipFill>
        <p:spPr>
          <a:xfrm>
            <a:off x="10509660" y="2910223"/>
            <a:ext cx="1151992" cy="1212036"/>
          </a:xfrm>
          <a:prstGeom prst="rect">
            <a:avLst/>
          </a:prstGeom>
        </p:spPr>
      </p:pic>
      <p:pic>
        <p:nvPicPr>
          <p:cNvPr id="13" name="Picture 25">
            <a:extLst>
              <a:ext uri="{FF2B5EF4-FFF2-40B4-BE49-F238E27FC236}">
                <a16:creationId xmlns="" xmlns:a16="http://schemas.microsoft.com/office/drawing/2014/main" id="{3E2FAC51-0E4B-43D4-BC76-F6C2F21CFB1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7653" y="3076003"/>
            <a:ext cx="1169997" cy="1083238"/>
          </a:xfrm>
          <a:prstGeom prst="rect">
            <a:avLst/>
          </a:prstGeom>
        </p:spPr>
      </p:pic>
      <p:pic>
        <p:nvPicPr>
          <p:cNvPr id="14" name="Picture 26">
            <a:extLst>
              <a:ext uri="{FF2B5EF4-FFF2-40B4-BE49-F238E27FC236}">
                <a16:creationId xmlns="" xmlns:a16="http://schemas.microsoft.com/office/drawing/2014/main" id="{1B96A2A5-1E24-4CF5-BD83-5810B4164B0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0416" t="9834" r="10437" b="8698"/>
          <a:stretch/>
        </p:blipFill>
        <p:spPr>
          <a:xfrm>
            <a:off x="7851080" y="2933462"/>
            <a:ext cx="1152707" cy="1098532"/>
          </a:xfrm>
          <a:prstGeom prst="rect">
            <a:avLst/>
          </a:prstGeom>
        </p:spPr>
      </p:pic>
      <p:sp>
        <p:nvSpPr>
          <p:cNvPr id="15"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Dataset</a:t>
            </a:r>
            <a:endParaRPr lang="zh-CN" altLang="en-US" dirty="0">
              <a:latin typeface="Calibri" charset="0"/>
              <a:ea typeface="Calibri" charset="0"/>
              <a:cs typeface="Calibri" charset="0"/>
            </a:endParaRPr>
          </a:p>
        </p:txBody>
      </p:sp>
      <p:pic>
        <p:nvPicPr>
          <p:cNvPr id="18" name="Picture 10">
            <a:extLst>
              <a:ext uri="{FF2B5EF4-FFF2-40B4-BE49-F238E27FC236}">
                <a16:creationId xmlns="" xmlns:a16="http://schemas.microsoft.com/office/drawing/2014/main" id="{1326B8B5-EB55-4FBA-9E0C-298B00A8B123}"/>
              </a:ext>
            </a:extLst>
          </p:cNvPr>
          <p:cNvPicPr>
            <a:picLocks noChangeAspect="1"/>
          </p:cNvPicPr>
          <p:nvPr/>
        </p:nvPicPr>
        <p:blipFill rotWithShape="1">
          <a:blip r:embed="rId3"/>
          <a:srcRect l="74607" t="18772" r="12550"/>
          <a:stretch/>
        </p:blipFill>
        <p:spPr>
          <a:xfrm>
            <a:off x="9127375" y="5125143"/>
            <a:ext cx="1382285" cy="1246246"/>
          </a:xfrm>
          <a:prstGeom prst="rect">
            <a:avLst/>
          </a:prstGeom>
        </p:spPr>
      </p:pic>
      <p:pic>
        <p:nvPicPr>
          <p:cNvPr id="19" name="Picture 10">
            <a:extLst>
              <a:ext uri="{FF2B5EF4-FFF2-40B4-BE49-F238E27FC236}">
                <a16:creationId xmlns="" xmlns:a16="http://schemas.microsoft.com/office/drawing/2014/main" id="{1326B8B5-EB55-4FBA-9E0C-298B00A8B123}"/>
              </a:ext>
            </a:extLst>
          </p:cNvPr>
          <p:cNvPicPr>
            <a:picLocks noChangeAspect="1"/>
          </p:cNvPicPr>
          <p:nvPr/>
        </p:nvPicPr>
        <p:blipFill rotWithShape="1">
          <a:blip r:embed="rId3"/>
          <a:srcRect l="62749" t="18772" r="25393"/>
          <a:stretch/>
        </p:blipFill>
        <p:spPr>
          <a:xfrm>
            <a:off x="7851080" y="5125143"/>
            <a:ext cx="1276296" cy="1246246"/>
          </a:xfrm>
          <a:prstGeom prst="rect">
            <a:avLst/>
          </a:prstGeom>
        </p:spPr>
      </p:pic>
      <p:pic>
        <p:nvPicPr>
          <p:cNvPr id="20" name="Picture 10">
            <a:extLst>
              <a:ext uri="{FF2B5EF4-FFF2-40B4-BE49-F238E27FC236}">
                <a16:creationId xmlns="" xmlns:a16="http://schemas.microsoft.com/office/drawing/2014/main" id="{1326B8B5-EB55-4FBA-9E0C-298B00A8B123}"/>
              </a:ext>
            </a:extLst>
          </p:cNvPr>
          <p:cNvPicPr>
            <a:picLocks noChangeAspect="1"/>
          </p:cNvPicPr>
          <p:nvPr/>
        </p:nvPicPr>
        <p:blipFill rotWithShape="1">
          <a:blip r:embed="rId3"/>
          <a:srcRect l="49756" t="18772" r="38577"/>
          <a:stretch/>
        </p:blipFill>
        <p:spPr>
          <a:xfrm>
            <a:off x="6452608" y="5125143"/>
            <a:ext cx="1255822" cy="1246246"/>
          </a:xfrm>
          <a:prstGeom prst="rect">
            <a:avLst/>
          </a:prstGeom>
        </p:spPr>
      </p:pic>
      <p:pic>
        <p:nvPicPr>
          <p:cNvPr id="21" name="Picture 10">
            <a:extLst>
              <a:ext uri="{FF2B5EF4-FFF2-40B4-BE49-F238E27FC236}">
                <a16:creationId xmlns="" xmlns:a16="http://schemas.microsoft.com/office/drawing/2014/main" id="{1326B8B5-EB55-4FBA-9E0C-298B00A8B123}"/>
              </a:ext>
            </a:extLst>
          </p:cNvPr>
          <p:cNvPicPr>
            <a:picLocks noChangeAspect="1"/>
          </p:cNvPicPr>
          <p:nvPr/>
        </p:nvPicPr>
        <p:blipFill rotWithShape="1">
          <a:blip r:embed="rId3"/>
          <a:srcRect l="37260" t="18772" r="51870"/>
          <a:stretch/>
        </p:blipFill>
        <p:spPr>
          <a:xfrm>
            <a:off x="5107653" y="5125143"/>
            <a:ext cx="1169997" cy="1246246"/>
          </a:xfrm>
          <a:prstGeom prst="rect">
            <a:avLst/>
          </a:prstGeom>
        </p:spPr>
      </p:pic>
      <p:pic>
        <p:nvPicPr>
          <p:cNvPr id="22" name="Picture 10">
            <a:extLst>
              <a:ext uri="{FF2B5EF4-FFF2-40B4-BE49-F238E27FC236}">
                <a16:creationId xmlns="" xmlns:a16="http://schemas.microsoft.com/office/drawing/2014/main" id="{1326B8B5-EB55-4FBA-9E0C-298B00A8B123}"/>
              </a:ext>
            </a:extLst>
          </p:cNvPr>
          <p:cNvPicPr>
            <a:picLocks noChangeAspect="1"/>
          </p:cNvPicPr>
          <p:nvPr/>
        </p:nvPicPr>
        <p:blipFill rotWithShape="1">
          <a:blip r:embed="rId3"/>
          <a:srcRect l="24096" t="18772" r="62741"/>
          <a:stretch/>
        </p:blipFill>
        <p:spPr>
          <a:xfrm>
            <a:off x="3690852" y="5125143"/>
            <a:ext cx="1416802" cy="1246246"/>
          </a:xfrm>
          <a:prstGeom prst="rect">
            <a:avLst/>
          </a:prstGeom>
        </p:spPr>
      </p:pic>
      <p:pic>
        <p:nvPicPr>
          <p:cNvPr id="23" name="Picture 10">
            <a:extLst>
              <a:ext uri="{FF2B5EF4-FFF2-40B4-BE49-F238E27FC236}">
                <a16:creationId xmlns="" xmlns:a16="http://schemas.microsoft.com/office/drawing/2014/main" id="{1326B8B5-EB55-4FBA-9E0C-298B00A8B123}"/>
              </a:ext>
            </a:extLst>
          </p:cNvPr>
          <p:cNvPicPr>
            <a:picLocks noChangeAspect="1"/>
          </p:cNvPicPr>
          <p:nvPr/>
        </p:nvPicPr>
        <p:blipFill rotWithShape="1">
          <a:blip r:embed="rId3"/>
          <a:srcRect l="11601" t="18772" r="75903"/>
          <a:stretch/>
        </p:blipFill>
        <p:spPr>
          <a:xfrm>
            <a:off x="2345898" y="5125143"/>
            <a:ext cx="1344954" cy="1246246"/>
          </a:xfrm>
          <a:prstGeom prst="rect">
            <a:avLst/>
          </a:prstGeom>
        </p:spPr>
      </p:pic>
      <p:pic>
        <p:nvPicPr>
          <p:cNvPr id="24" name="Picture 10">
            <a:extLst>
              <a:ext uri="{FF2B5EF4-FFF2-40B4-BE49-F238E27FC236}">
                <a16:creationId xmlns="" xmlns:a16="http://schemas.microsoft.com/office/drawing/2014/main" id="{1326B8B5-EB55-4FBA-9E0C-298B00A8B123}"/>
              </a:ext>
            </a:extLst>
          </p:cNvPr>
          <p:cNvPicPr>
            <a:picLocks noChangeAspect="1"/>
          </p:cNvPicPr>
          <p:nvPr/>
        </p:nvPicPr>
        <p:blipFill rotWithShape="1">
          <a:blip r:embed="rId3"/>
          <a:srcRect t="18772" r="88960"/>
          <a:stretch/>
        </p:blipFill>
        <p:spPr>
          <a:xfrm>
            <a:off x="1097279" y="5125143"/>
            <a:ext cx="1188276" cy="1246246"/>
          </a:xfrm>
          <a:prstGeom prst="rect">
            <a:avLst/>
          </a:prstGeom>
        </p:spPr>
      </p:pic>
    </p:spTree>
    <p:extLst>
      <p:ext uri="{BB962C8B-B14F-4D97-AF65-F5344CB8AC3E}">
        <p14:creationId xmlns:p14="http://schemas.microsoft.com/office/powerpoint/2010/main" val="70251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2">
            <a:extLst>
              <a:ext uri="{FF2B5EF4-FFF2-40B4-BE49-F238E27FC236}">
                <a16:creationId xmlns="" xmlns:a16="http://schemas.microsoft.com/office/drawing/2014/main" id="{ABC618A5-6705-4289-8CBC-74342296F2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352"/>
          <a:stretch/>
        </p:blipFill>
        <p:spPr>
          <a:xfrm>
            <a:off x="8610194" y="1781366"/>
            <a:ext cx="1246696" cy="1749594"/>
          </a:xfrm>
          <a:prstGeom prst="rect">
            <a:avLst/>
          </a:prstGeom>
        </p:spPr>
      </p:pic>
      <p:sp>
        <p:nvSpPr>
          <p:cNvPr id="4" name="内容占位符 2"/>
          <p:cNvSpPr>
            <a:spLocks noGrp="1"/>
          </p:cNvSpPr>
          <p:nvPr>
            <p:ph idx="1"/>
          </p:nvPr>
        </p:nvSpPr>
        <p:spPr>
          <a:xfrm>
            <a:off x="838200" y="1825625"/>
            <a:ext cx="10515600" cy="4351338"/>
          </a:xfrm>
        </p:spPr>
        <p:txBody>
          <a:bodyPr>
            <a:normAutofit/>
          </a:bodyPr>
          <a:lstStyle/>
          <a:p>
            <a:r>
              <a:rPr lang="en-US" altLang="zh-CN" sz="2200" dirty="0" smtClean="0">
                <a:latin typeface="Calibri" charset="0"/>
                <a:ea typeface="Calibri" charset="0"/>
                <a:cs typeface="Calibri" charset="0"/>
              </a:rPr>
              <a:t>Input: a single RGB(D) Image</a:t>
            </a:r>
          </a:p>
          <a:p>
            <a:r>
              <a:rPr lang="en-US" altLang="zh-CN" sz="2200" dirty="0" smtClean="0">
                <a:latin typeface="Calibri" charset="0"/>
                <a:ea typeface="Calibri" charset="0"/>
                <a:cs typeface="Calibri" charset="0"/>
              </a:rPr>
              <a:t>Output: the corresponding 3D representation</a:t>
            </a:r>
            <a:endParaRPr lang="zh-CN" altLang="en-US" sz="2200" dirty="0">
              <a:latin typeface="Calibri" charset="0"/>
              <a:ea typeface="Calibri" charset="0"/>
              <a:cs typeface="Calibri" charset="0"/>
            </a:endParaRPr>
          </a:p>
        </p:txBody>
      </p:sp>
      <p:sp>
        <p:nvSpPr>
          <p:cNvPr id="5" name="Title 5">
            <a:extLst>
              <a:ext uri="{FF2B5EF4-FFF2-40B4-BE49-F238E27FC236}">
                <a16:creationId xmlns="" xmlns:a16="http://schemas.microsoft.com/office/drawing/2014/main" id="{50C18A93-A116-4D27-B093-5516F70CBC2D}"/>
              </a:ext>
            </a:extLst>
          </p:cNvPr>
          <p:cNvSpPr>
            <a:spLocks noGrp="1"/>
          </p:cNvSpPr>
          <p:nvPr>
            <p:ph type="title"/>
          </p:nvPr>
        </p:nvSpPr>
        <p:spPr>
          <a:xfrm>
            <a:off x="838200" y="365125"/>
            <a:ext cx="10515600" cy="1325563"/>
          </a:xfrm>
        </p:spPr>
        <p:txBody>
          <a:bodyPr/>
          <a:lstStyle/>
          <a:p>
            <a:r>
              <a:rPr lang="en-US" dirty="0">
                <a:latin typeface="Calibri" charset="0"/>
                <a:ea typeface="Calibri" charset="0"/>
                <a:cs typeface="Calibri" charset="0"/>
              </a:rPr>
              <a:t>Single-View 3D Reconstruction</a:t>
            </a:r>
          </a:p>
        </p:txBody>
      </p:sp>
      <p:pic>
        <p:nvPicPr>
          <p:cNvPr id="6" name="Picture 12">
            <a:extLst>
              <a:ext uri="{FF2B5EF4-FFF2-40B4-BE49-F238E27FC236}">
                <a16:creationId xmlns="" xmlns:a16="http://schemas.microsoft.com/office/drawing/2014/main" id="{ABC618A5-6705-4289-8CBC-74342296F2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50138"/>
          <a:stretch/>
        </p:blipFill>
        <p:spPr>
          <a:xfrm>
            <a:off x="7196169" y="1758605"/>
            <a:ext cx="1332588" cy="1749594"/>
          </a:xfrm>
          <a:prstGeom prst="rect">
            <a:avLst/>
          </a:prstGeom>
        </p:spPr>
      </p:pic>
      <p:pic>
        <p:nvPicPr>
          <p:cNvPr id="8" name="Picture 18">
            <a:extLst>
              <a:ext uri="{FF2B5EF4-FFF2-40B4-BE49-F238E27FC236}">
                <a16:creationId xmlns="" xmlns:a16="http://schemas.microsoft.com/office/drawing/2014/main" id="{85227B09-FC36-49FA-B00C-B075F61C9313}"/>
              </a:ext>
            </a:extLst>
          </p:cNvPr>
          <p:cNvPicPr>
            <a:picLocks noChangeAspect="1"/>
          </p:cNvPicPr>
          <p:nvPr/>
        </p:nvPicPr>
        <p:blipFill rotWithShape="1">
          <a:blip r:embed="rId4"/>
          <a:srcRect r="57571"/>
          <a:stretch/>
        </p:blipFill>
        <p:spPr>
          <a:xfrm>
            <a:off x="7196167" y="3874971"/>
            <a:ext cx="1429862" cy="1985502"/>
          </a:xfrm>
          <a:prstGeom prst="rect">
            <a:avLst/>
          </a:prstGeom>
        </p:spPr>
      </p:pic>
      <p:pic>
        <p:nvPicPr>
          <p:cNvPr id="9" name="Picture 18">
            <a:extLst>
              <a:ext uri="{FF2B5EF4-FFF2-40B4-BE49-F238E27FC236}">
                <a16:creationId xmlns="" xmlns:a16="http://schemas.microsoft.com/office/drawing/2014/main" id="{85227B09-FC36-49FA-B00C-B075F61C9313}"/>
              </a:ext>
            </a:extLst>
          </p:cNvPr>
          <p:cNvPicPr>
            <a:picLocks noChangeAspect="1"/>
          </p:cNvPicPr>
          <p:nvPr/>
        </p:nvPicPr>
        <p:blipFill rotWithShape="1">
          <a:blip r:embed="rId4"/>
          <a:srcRect l="55927" r="4002"/>
          <a:stretch/>
        </p:blipFill>
        <p:spPr>
          <a:xfrm>
            <a:off x="8673732" y="3900112"/>
            <a:ext cx="1316182" cy="1935219"/>
          </a:xfrm>
          <a:prstGeom prst="rect">
            <a:avLst/>
          </a:prstGeom>
        </p:spPr>
      </p:pic>
      <p:sp>
        <p:nvSpPr>
          <p:cNvPr id="10" name="右箭头 9"/>
          <p:cNvSpPr/>
          <p:nvPr/>
        </p:nvSpPr>
        <p:spPr>
          <a:xfrm>
            <a:off x="8346261" y="4482362"/>
            <a:ext cx="559535" cy="665017"/>
          </a:xfrm>
          <a:prstGeom prst="rightArrow">
            <a:avLst/>
          </a:prstGeom>
          <a:solidFill>
            <a:schemeClr val="accent2"/>
          </a:solidFill>
          <a:ln>
            <a:noFill/>
          </a:ln>
          <a:effectLst>
            <a:outerShdw blurRad="50800" dist="50800" dir="3240000" sx="81000" sy="8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3" name="Picture 16">
            <a:extLst>
              <a:ext uri="{FF2B5EF4-FFF2-40B4-BE49-F238E27FC236}">
                <a16:creationId xmlns="" xmlns:a16="http://schemas.microsoft.com/office/drawing/2014/main" id="{A9F3CF97-A353-4D5B-B917-0D160F028657}"/>
              </a:ext>
            </a:extLst>
          </p:cNvPr>
          <p:cNvPicPr>
            <a:picLocks noChangeAspect="1"/>
          </p:cNvPicPr>
          <p:nvPr/>
        </p:nvPicPr>
        <p:blipFill rotWithShape="1">
          <a:blip r:embed="rId5"/>
          <a:srcRect l="53428"/>
          <a:stretch/>
        </p:blipFill>
        <p:spPr>
          <a:xfrm>
            <a:off x="3781294" y="3951272"/>
            <a:ext cx="2510795" cy="1857389"/>
          </a:xfrm>
          <a:prstGeom prst="rect">
            <a:avLst/>
          </a:prstGeom>
        </p:spPr>
      </p:pic>
      <p:pic>
        <p:nvPicPr>
          <p:cNvPr id="7" name="Picture 16">
            <a:extLst>
              <a:ext uri="{FF2B5EF4-FFF2-40B4-BE49-F238E27FC236}">
                <a16:creationId xmlns="" xmlns:a16="http://schemas.microsoft.com/office/drawing/2014/main" id="{A9F3CF97-A353-4D5B-B917-0D160F028657}"/>
              </a:ext>
            </a:extLst>
          </p:cNvPr>
          <p:cNvPicPr>
            <a:picLocks noChangeAspect="1"/>
          </p:cNvPicPr>
          <p:nvPr/>
        </p:nvPicPr>
        <p:blipFill rotWithShape="1">
          <a:blip r:embed="rId5"/>
          <a:srcRect r="54342"/>
          <a:stretch/>
        </p:blipFill>
        <p:spPr>
          <a:xfrm>
            <a:off x="1211326" y="3977942"/>
            <a:ext cx="2461480" cy="1857389"/>
          </a:xfrm>
          <a:prstGeom prst="rect">
            <a:avLst/>
          </a:prstGeom>
        </p:spPr>
      </p:pic>
      <p:sp>
        <p:nvSpPr>
          <p:cNvPr id="12" name="右箭头 11"/>
          <p:cNvSpPr/>
          <p:nvPr/>
        </p:nvSpPr>
        <p:spPr>
          <a:xfrm>
            <a:off x="3520403" y="4574127"/>
            <a:ext cx="559535" cy="665017"/>
          </a:xfrm>
          <a:prstGeom prst="rightArrow">
            <a:avLst/>
          </a:prstGeom>
          <a:solidFill>
            <a:schemeClr val="accent2"/>
          </a:solidFill>
          <a:ln>
            <a:noFill/>
          </a:ln>
          <a:effectLst>
            <a:outerShdw blurRad="50800" dist="50800" dir="3240000" sx="81000" sy="8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p:cNvSpPr/>
          <p:nvPr/>
        </p:nvSpPr>
        <p:spPr>
          <a:xfrm>
            <a:off x="8346261" y="2472267"/>
            <a:ext cx="182496" cy="423333"/>
          </a:xfrm>
          <a:prstGeom prst="rect">
            <a:avLst/>
          </a:prstGeom>
          <a:solidFill>
            <a:srgbClr val="B2B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右箭头 1"/>
          <p:cNvSpPr/>
          <p:nvPr/>
        </p:nvSpPr>
        <p:spPr>
          <a:xfrm>
            <a:off x="8373971" y="2356313"/>
            <a:ext cx="559535" cy="665017"/>
          </a:xfrm>
          <a:prstGeom prst="rightArrow">
            <a:avLst>
              <a:gd name="adj1" fmla="val 50000"/>
              <a:gd name="adj2" fmla="val 52476"/>
            </a:avLst>
          </a:prstGeom>
          <a:solidFill>
            <a:schemeClr val="accent2"/>
          </a:solidFill>
          <a:ln>
            <a:noFill/>
          </a:ln>
          <a:effectLst>
            <a:outerShdw blurRad="50800" dist="50800" dir="3240000" sx="76000" sy="76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220351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98318F6F-AC5F-4D6B-95B2-A5034C868E29}"/>
              </a:ext>
            </a:extLst>
          </p:cNvPr>
          <p:cNvSpPr>
            <a:spLocks noGrp="1"/>
          </p:cNvSpPr>
          <p:nvPr>
            <p:ph idx="1"/>
          </p:nvPr>
        </p:nvSpPr>
        <p:spPr>
          <a:xfrm>
            <a:off x="1097280" y="1622709"/>
            <a:ext cx="10058400" cy="4246385"/>
          </a:xfrm>
        </p:spPr>
        <p:txBody>
          <a:bodyPr>
            <a:normAutofit/>
          </a:bodyPr>
          <a:lstStyle/>
          <a:p>
            <a:pPr indent="-182880">
              <a:buFont typeface="Arial" panose="020B0604020202020204" pitchFamily="34" charset="0"/>
              <a:buChar char="•"/>
            </a:pPr>
            <a:r>
              <a:rPr lang="en-US" sz="2400" dirty="0">
                <a:latin typeface="Calibri" charset="0"/>
                <a:ea typeface="Calibri" charset="0"/>
                <a:cs typeface="Calibri" charset="0"/>
              </a:rPr>
              <a:t>Results on the 3D-R2N2 dataset (rendered </a:t>
            </a:r>
            <a:r>
              <a:rPr lang="en-US" sz="2400" dirty="0" err="1">
                <a:latin typeface="Calibri" charset="0"/>
                <a:ea typeface="Calibri" charset="0"/>
                <a:cs typeface="Calibri" charset="0"/>
              </a:rPr>
              <a:t>ShapeNet</a:t>
            </a:r>
            <a:r>
              <a:rPr lang="en-US" sz="2400" dirty="0">
                <a:latin typeface="Calibri" charset="0"/>
                <a:ea typeface="Calibri" charset="0"/>
                <a:cs typeface="Calibri" charset="0"/>
              </a:rPr>
              <a:t> objects)</a:t>
            </a:r>
          </a:p>
          <a:p>
            <a:pPr lvl="1">
              <a:buFont typeface="Arial" panose="020B0604020202020204" pitchFamily="34" charset="0"/>
              <a:buChar char="•"/>
            </a:pPr>
            <a:r>
              <a:rPr lang="en-US" sz="2200" b="1" dirty="0">
                <a:latin typeface="Calibri" charset="0"/>
                <a:ea typeface="Calibri" charset="0"/>
                <a:cs typeface="Calibri" charset="0"/>
              </a:rPr>
              <a:t>Ablation study:</a:t>
            </a:r>
          </a:p>
        </p:txBody>
      </p:sp>
      <p:pic>
        <p:nvPicPr>
          <p:cNvPr id="8" name="图片 7"/>
          <p:cNvPicPr>
            <a:picLocks noChangeAspect="1"/>
          </p:cNvPicPr>
          <p:nvPr/>
        </p:nvPicPr>
        <p:blipFill rotWithShape="1">
          <a:blip r:embed="rId3"/>
          <a:srcRect t="32711"/>
          <a:stretch/>
        </p:blipFill>
        <p:spPr>
          <a:xfrm>
            <a:off x="1696319" y="2740882"/>
            <a:ext cx="7190476" cy="2281421"/>
          </a:xfrm>
          <a:prstGeom prst="rect">
            <a:avLst/>
          </a:prstGeom>
        </p:spPr>
      </p:pic>
      <p:sp>
        <p:nvSpPr>
          <p:cNvPr id="6"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Experiments</a:t>
            </a:r>
            <a:endParaRPr lang="zh-CN" altLang="en-US" dirty="0">
              <a:latin typeface="Calibri" charset="0"/>
              <a:ea typeface="Calibri" charset="0"/>
              <a:cs typeface="Calibri" charset="0"/>
            </a:endParaRPr>
          </a:p>
        </p:txBody>
      </p:sp>
      <p:sp>
        <p:nvSpPr>
          <p:cNvPr id="2" name="矩形 1"/>
          <p:cNvSpPr/>
          <p:nvPr/>
        </p:nvSpPr>
        <p:spPr>
          <a:xfrm>
            <a:off x="1683671" y="4581427"/>
            <a:ext cx="6806658" cy="29223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1683671" y="4298624"/>
            <a:ext cx="6806658" cy="29223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1683671" y="3764099"/>
            <a:ext cx="6806658" cy="29223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683671" y="4026647"/>
            <a:ext cx="6806658" cy="29223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Rounded Corners 367">
            <a:extLst>
              <a:ext uri="{FF2B5EF4-FFF2-40B4-BE49-F238E27FC236}">
                <a16:creationId xmlns="" xmlns:a16="http://schemas.microsoft.com/office/drawing/2014/main" id="{C740FE48-249B-44AD-AE94-8B1B075011F0}"/>
              </a:ext>
            </a:extLst>
          </p:cNvPr>
          <p:cNvSpPr/>
          <p:nvPr/>
        </p:nvSpPr>
        <p:spPr>
          <a:xfrm>
            <a:off x="1861359" y="5091484"/>
            <a:ext cx="4790209"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uble Brace 343">
            <a:extLst>
              <a:ext uri="{FF2B5EF4-FFF2-40B4-BE49-F238E27FC236}">
                <a16:creationId xmlns="" xmlns:a16="http://schemas.microsoft.com/office/drawing/2014/main" id="{81C04B9D-07F5-42B7-A28D-A61225F53B1B}"/>
              </a:ext>
            </a:extLst>
          </p:cNvPr>
          <p:cNvSpPr/>
          <p:nvPr/>
        </p:nvSpPr>
        <p:spPr>
          <a:xfrm>
            <a:off x="1968019" y="5303614"/>
            <a:ext cx="4590031"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Group 12"/>
          <p:cNvGrpSpPr/>
          <p:nvPr/>
        </p:nvGrpSpPr>
        <p:grpSpPr>
          <a:xfrm>
            <a:off x="3146490" y="5427232"/>
            <a:ext cx="933280" cy="924307"/>
            <a:chOff x="1295840" y="4882393"/>
            <a:chExt cx="1032179" cy="1022255"/>
          </a:xfrm>
        </p:grpSpPr>
        <p:sp>
          <p:nvSpPr>
            <p:cNvPr id="15"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7"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18"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0" name="Group 19"/>
          <p:cNvGrpSpPr/>
          <p:nvPr/>
        </p:nvGrpSpPr>
        <p:grpSpPr>
          <a:xfrm>
            <a:off x="4209060" y="5427232"/>
            <a:ext cx="982500" cy="924307"/>
            <a:chOff x="2134488" y="4882393"/>
            <a:chExt cx="1086615" cy="1022255"/>
          </a:xfrm>
        </p:grpSpPr>
        <p:sp>
          <p:nvSpPr>
            <p:cNvPr id="21"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18"/>
            <p:cNvGrpSpPr/>
            <p:nvPr/>
          </p:nvGrpSpPr>
          <p:grpSpPr>
            <a:xfrm>
              <a:off x="2134488" y="4882393"/>
              <a:ext cx="1086615" cy="1022255"/>
              <a:chOff x="2134488" y="4882393"/>
              <a:chExt cx="1086615" cy="1022255"/>
            </a:xfrm>
          </p:grpSpPr>
          <p:sp>
            <p:nvSpPr>
              <p:cNvPr id="23"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4" name="Group 17"/>
              <p:cNvGrpSpPr/>
              <p:nvPr/>
            </p:nvGrpSpPr>
            <p:grpSpPr>
              <a:xfrm>
                <a:off x="2134488" y="4882393"/>
                <a:ext cx="1086615" cy="1022253"/>
                <a:chOff x="2134488" y="4882393"/>
                <a:chExt cx="1086615" cy="1022253"/>
              </a:xfrm>
            </p:grpSpPr>
            <p:pic>
              <p:nvPicPr>
                <p:cNvPr id="2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26"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28" name="Group 22"/>
          <p:cNvGrpSpPr/>
          <p:nvPr/>
        </p:nvGrpSpPr>
        <p:grpSpPr>
          <a:xfrm>
            <a:off x="2150101" y="5427232"/>
            <a:ext cx="910845" cy="924307"/>
            <a:chOff x="449942" y="4882393"/>
            <a:chExt cx="1007367" cy="1022255"/>
          </a:xfrm>
        </p:grpSpPr>
        <p:sp>
          <p:nvSpPr>
            <p:cNvPr id="29"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1" name="Picture 20"/>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32"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4" name="Group 23"/>
          <p:cNvGrpSpPr/>
          <p:nvPr/>
        </p:nvGrpSpPr>
        <p:grpSpPr>
          <a:xfrm>
            <a:off x="5291361" y="5428247"/>
            <a:ext cx="915711" cy="924307"/>
            <a:chOff x="2960480" y="4883515"/>
            <a:chExt cx="1012749" cy="1022255"/>
          </a:xfrm>
        </p:grpSpPr>
        <p:sp>
          <p:nvSpPr>
            <p:cNvPr id="35"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7" name="Picture 21"/>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38"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40"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5318665" y="6371582"/>
            <a:ext cx="764518" cy="213156"/>
          </a:xfrm>
          <a:prstGeom prst="rect">
            <a:avLst/>
          </a:prstGeom>
        </p:spPr>
      </p:pic>
      <p:pic>
        <p:nvPicPr>
          <p:cNvPr id="41"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4254211" y="6372377"/>
            <a:ext cx="730413" cy="213156"/>
          </a:xfrm>
          <a:prstGeom prst="rect">
            <a:avLst/>
          </a:prstGeom>
        </p:spPr>
      </p:pic>
      <p:pic>
        <p:nvPicPr>
          <p:cNvPr id="42"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2454068" y="6391625"/>
            <a:ext cx="156314" cy="156314"/>
          </a:xfrm>
          <a:prstGeom prst="rect">
            <a:avLst/>
          </a:prstGeom>
        </p:spPr>
      </p:pic>
      <p:pic>
        <p:nvPicPr>
          <p:cNvPr id="43"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3369710" y="6385371"/>
            <a:ext cx="167683" cy="164841"/>
          </a:xfrm>
          <a:prstGeom prst="rect">
            <a:avLst/>
          </a:prstGeom>
        </p:spPr>
      </p:pic>
      <p:sp>
        <p:nvSpPr>
          <p:cNvPr id="3" name="矩形 2"/>
          <p:cNvSpPr/>
          <p:nvPr/>
        </p:nvSpPr>
        <p:spPr>
          <a:xfrm>
            <a:off x="4140980" y="5714105"/>
            <a:ext cx="2057731" cy="3862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480180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2" grpId="0" animBg="1"/>
      <p:bldP spid="13"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98318F6F-AC5F-4D6B-95B2-A5034C868E29}"/>
              </a:ext>
            </a:extLst>
          </p:cNvPr>
          <p:cNvSpPr>
            <a:spLocks noGrp="1"/>
          </p:cNvSpPr>
          <p:nvPr>
            <p:ph idx="1"/>
          </p:nvPr>
        </p:nvSpPr>
        <p:spPr>
          <a:xfrm>
            <a:off x="1097280" y="1622709"/>
            <a:ext cx="10058400" cy="4246385"/>
          </a:xfrm>
        </p:spPr>
        <p:txBody>
          <a:bodyPr>
            <a:normAutofit/>
          </a:bodyPr>
          <a:lstStyle/>
          <a:p>
            <a:pPr indent="-182880">
              <a:buFont typeface="Arial" panose="020B0604020202020204" pitchFamily="34" charset="0"/>
              <a:buChar char="•"/>
            </a:pPr>
            <a:r>
              <a:rPr lang="en-US" sz="2400" dirty="0">
                <a:latin typeface="Calibri" charset="0"/>
                <a:ea typeface="Calibri" charset="0"/>
                <a:cs typeface="Calibri" charset="0"/>
              </a:rPr>
              <a:t>Results on the </a:t>
            </a:r>
            <a:r>
              <a:rPr lang="en-US" sz="2400" dirty="0" smtClean="0">
                <a:latin typeface="Calibri" charset="0"/>
                <a:ea typeface="Calibri" charset="0"/>
                <a:cs typeface="Calibri" charset="0"/>
              </a:rPr>
              <a:t>rendered </a:t>
            </a:r>
            <a:r>
              <a:rPr lang="en-US" sz="2400" dirty="0">
                <a:latin typeface="Calibri" charset="0"/>
                <a:ea typeface="Calibri" charset="0"/>
                <a:cs typeface="Calibri" charset="0"/>
              </a:rPr>
              <a:t>ShapeNet </a:t>
            </a:r>
            <a:r>
              <a:rPr lang="en-US" sz="2400" dirty="0" smtClean="0">
                <a:latin typeface="Calibri" charset="0"/>
                <a:ea typeface="Calibri" charset="0"/>
                <a:cs typeface="Calibri" charset="0"/>
              </a:rPr>
              <a:t>objects</a:t>
            </a:r>
            <a:endParaRPr lang="en-US" sz="2400" dirty="0">
              <a:latin typeface="Calibri" charset="0"/>
              <a:ea typeface="Calibri" charset="0"/>
              <a:cs typeface="Calibri" charset="0"/>
            </a:endParaRPr>
          </a:p>
        </p:txBody>
      </p:sp>
      <p:pic>
        <p:nvPicPr>
          <p:cNvPr id="8" name="Picture 6">
            <a:extLst>
              <a:ext uri="{FF2B5EF4-FFF2-40B4-BE49-F238E27FC236}">
                <a16:creationId xmlns="" xmlns:a16="http://schemas.microsoft.com/office/drawing/2014/main" id="{846C82BE-FAEC-453B-BD83-3A0124296855}"/>
              </a:ext>
            </a:extLst>
          </p:cNvPr>
          <p:cNvPicPr>
            <a:picLocks noChangeAspect="1"/>
          </p:cNvPicPr>
          <p:nvPr/>
        </p:nvPicPr>
        <p:blipFill rotWithShape="1">
          <a:blip r:embed="rId3"/>
          <a:srcRect r="50920" b="79109"/>
          <a:stretch/>
        </p:blipFill>
        <p:spPr>
          <a:xfrm>
            <a:off x="1209675" y="2074465"/>
            <a:ext cx="9417136" cy="1632562"/>
          </a:xfrm>
          <a:prstGeom prst="rect">
            <a:avLst/>
          </a:prstGeom>
        </p:spPr>
      </p:pic>
      <p:sp>
        <p:nvSpPr>
          <p:cNvPr id="6"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Experiments</a:t>
            </a:r>
            <a:endParaRPr lang="zh-CN" altLang="en-US" dirty="0">
              <a:latin typeface="Calibri" charset="0"/>
              <a:ea typeface="Calibri" charset="0"/>
              <a:cs typeface="Calibri" charset="0"/>
            </a:endParaRPr>
          </a:p>
        </p:txBody>
      </p:sp>
      <p:pic>
        <p:nvPicPr>
          <p:cNvPr id="7" name="Picture 6">
            <a:extLst>
              <a:ext uri="{FF2B5EF4-FFF2-40B4-BE49-F238E27FC236}">
                <a16:creationId xmlns="" xmlns:a16="http://schemas.microsoft.com/office/drawing/2014/main" id="{846C82BE-FAEC-453B-BD83-3A0124296855}"/>
              </a:ext>
            </a:extLst>
          </p:cNvPr>
          <p:cNvPicPr>
            <a:picLocks noChangeAspect="1"/>
          </p:cNvPicPr>
          <p:nvPr/>
        </p:nvPicPr>
        <p:blipFill rotWithShape="1">
          <a:blip r:embed="rId3"/>
          <a:srcRect t="88809" r="50920"/>
          <a:stretch/>
        </p:blipFill>
        <p:spPr>
          <a:xfrm>
            <a:off x="1383314" y="5538693"/>
            <a:ext cx="9243497" cy="858513"/>
          </a:xfrm>
          <a:prstGeom prst="rect">
            <a:avLst/>
          </a:prstGeom>
        </p:spPr>
      </p:pic>
      <p:pic>
        <p:nvPicPr>
          <p:cNvPr id="9" name="Picture 6">
            <a:extLst>
              <a:ext uri="{FF2B5EF4-FFF2-40B4-BE49-F238E27FC236}">
                <a16:creationId xmlns="" xmlns:a16="http://schemas.microsoft.com/office/drawing/2014/main" id="{846C82BE-FAEC-453B-BD83-3A0124296855}"/>
              </a:ext>
            </a:extLst>
          </p:cNvPr>
          <p:cNvPicPr>
            <a:picLocks noChangeAspect="1"/>
          </p:cNvPicPr>
          <p:nvPr/>
        </p:nvPicPr>
        <p:blipFill rotWithShape="1">
          <a:blip r:embed="rId3"/>
          <a:srcRect l="50920" t="19731" b="57359"/>
          <a:stretch/>
        </p:blipFill>
        <p:spPr>
          <a:xfrm>
            <a:off x="1262627" y="3715712"/>
            <a:ext cx="9417136" cy="1790436"/>
          </a:xfrm>
          <a:prstGeom prst="rect">
            <a:avLst/>
          </a:prstGeom>
        </p:spPr>
      </p:pic>
    </p:spTree>
    <p:extLst>
      <p:ext uri="{BB962C8B-B14F-4D97-AF65-F5344CB8AC3E}">
        <p14:creationId xmlns:p14="http://schemas.microsoft.com/office/powerpoint/2010/main" val="1990513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98318F6F-AC5F-4D6B-95B2-A5034C868E29}"/>
              </a:ext>
            </a:extLst>
          </p:cNvPr>
          <p:cNvSpPr>
            <a:spLocks noGrp="1"/>
          </p:cNvSpPr>
          <p:nvPr>
            <p:ph idx="1"/>
          </p:nvPr>
        </p:nvSpPr>
        <p:spPr>
          <a:xfrm>
            <a:off x="1097280" y="1622709"/>
            <a:ext cx="10058400" cy="4246385"/>
          </a:xfrm>
        </p:spPr>
        <p:txBody>
          <a:bodyPr>
            <a:normAutofit/>
          </a:bodyPr>
          <a:lstStyle/>
          <a:p>
            <a:pPr indent="-182880">
              <a:buFont typeface="Arial" panose="020B0604020202020204" pitchFamily="34" charset="0"/>
              <a:buChar char="•"/>
            </a:pPr>
            <a:r>
              <a:rPr lang="en-US" sz="2400" dirty="0">
                <a:latin typeface="Calibri" charset="0"/>
                <a:ea typeface="Calibri" charset="0"/>
                <a:cs typeface="Calibri" charset="0"/>
              </a:rPr>
              <a:t>Results on the </a:t>
            </a:r>
            <a:r>
              <a:rPr lang="en-US" sz="2400" dirty="0" smtClean="0">
                <a:latin typeface="Calibri" charset="0"/>
                <a:ea typeface="Calibri" charset="0"/>
                <a:cs typeface="Calibri" charset="0"/>
              </a:rPr>
              <a:t>rendered </a:t>
            </a:r>
            <a:r>
              <a:rPr lang="en-US" sz="2400" dirty="0">
                <a:latin typeface="Calibri" charset="0"/>
                <a:ea typeface="Calibri" charset="0"/>
                <a:cs typeface="Calibri" charset="0"/>
              </a:rPr>
              <a:t>ShapeNet </a:t>
            </a:r>
            <a:r>
              <a:rPr lang="en-US" sz="2400" dirty="0" smtClean="0">
                <a:latin typeface="Calibri" charset="0"/>
                <a:ea typeface="Calibri" charset="0"/>
                <a:cs typeface="Calibri" charset="0"/>
              </a:rPr>
              <a:t>objects</a:t>
            </a:r>
            <a:endParaRPr lang="en-US" sz="2400" dirty="0">
              <a:latin typeface="Calibri" charset="0"/>
              <a:ea typeface="Calibri" charset="0"/>
              <a:cs typeface="Calibri" charset="0"/>
            </a:endParaRPr>
          </a:p>
        </p:txBody>
      </p:sp>
      <p:pic>
        <p:nvPicPr>
          <p:cNvPr id="8" name="Picture 6">
            <a:extLst>
              <a:ext uri="{FF2B5EF4-FFF2-40B4-BE49-F238E27FC236}">
                <a16:creationId xmlns="" xmlns:a16="http://schemas.microsoft.com/office/drawing/2014/main" id="{846C82BE-FAEC-453B-BD83-3A0124296855}"/>
              </a:ext>
            </a:extLst>
          </p:cNvPr>
          <p:cNvPicPr>
            <a:picLocks noChangeAspect="1"/>
          </p:cNvPicPr>
          <p:nvPr/>
        </p:nvPicPr>
        <p:blipFill rotWithShape="1">
          <a:blip r:embed="rId3"/>
          <a:srcRect l="49724" t="42952" r="1196" b="36157"/>
          <a:stretch/>
        </p:blipFill>
        <p:spPr>
          <a:xfrm>
            <a:off x="1024475" y="2074465"/>
            <a:ext cx="9417136" cy="1632562"/>
          </a:xfrm>
          <a:prstGeom prst="rect">
            <a:avLst/>
          </a:prstGeom>
        </p:spPr>
      </p:pic>
      <p:sp>
        <p:nvSpPr>
          <p:cNvPr id="6"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Experiments</a:t>
            </a:r>
            <a:endParaRPr lang="zh-CN" altLang="en-US" dirty="0">
              <a:latin typeface="Calibri" charset="0"/>
              <a:ea typeface="Calibri" charset="0"/>
              <a:cs typeface="Calibri" charset="0"/>
            </a:endParaRPr>
          </a:p>
        </p:txBody>
      </p:sp>
      <p:pic>
        <p:nvPicPr>
          <p:cNvPr id="7" name="Picture 6">
            <a:extLst>
              <a:ext uri="{FF2B5EF4-FFF2-40B4-BE49-F238E27FC236}">
                <a16:creationId xmlns="" xmlns:a16="http://schemas.microsoft.com/office/drawing/2014/main" id="{846C82BE-FAEC-453B-BD83-3A0124296855}"/>
              </a:ext>
            </a:extLst>
          </p:cNvPr>
          <p:cNvPicPr>
            <a:picLocks noChangeAspect="1"/>
          </p:cNvPicPr>
          <p:nvPr/>
        </p:nvPicPr>
        <p:blipFill rotWithShape="1">
          <a:blip r:embed="rId3"/>
          <a:srcRect t="88809" r="50920"/>
          <a:stretch/>
        </p:blipFill>
        <p:spPr>
          <a:xfrm>
            <a:off x="1383314" y="5538693"/>
            <a:ext cx="9243497" cy="858513"/>
          </a:xfrm>
          <a:prstGeom prst="rect">
            <a:avLst/>
          </a:prstGeom>
        </p:spPr>
      </p:pic>
      <p:pic>
        <p:nvPicPr>
          <p:cNvPr id="9" name="Picture 6">
            <a:extLst>
              <a:ext uri="{FF2B5EF4-FFF2-40B4-BE49-F238E27FC236}">
                <a16:creationId xmlns="" xmlns:a16="http://schemas.microsoft.com/office/drawing/2014/main" id="{846C82BE-FAEC-453B-BD83-3A0124296855}"/>
              </a:ext>
            </a:extLst>
          </p:cNvPr>
          <p:cNvPicPr>
            <a:picLocks noChangeAspect="1"/>
          </p:cNvPicPr>
          <p:nvPr/>
        </p:nvPicPr>
        <p:blipFill rotWithShape="1">
          <a:blip r:embed="rId3"/>
          <a:srcRect l="50862" t="65349" r="58" b="11741"/>
          <a:stretch/>
        </p:blipFill>
        <p:spPr>
          <a:xfrm>
            <a:off x="1262627" y="3728964"/>
            <a:ext cx="9417136" cy="1790436"/>
          </a:xfrm>
          <a:prstGeom prst="rect">
            <a:avLst/>
          </a:prstGeom>
        </p:spPr>
      </p:pic>
    </p:spTree>
    <p:extLst>
      <p:ext uri="{BB962C8B-B14F-4D97-AF65-F5344CB8AC3E}">
        <p14:creationId xmlns:p14="http://schemas.microsoft.com/office/powerpoint/2010/main" val="1758779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994628" y="2401134"/>
            <a:ext cx="10562372" cy="2791589"/>
          </a:xfrm>
          <a:prstGeom prst="rect">
            <a:avLst/>
          </a:prstGeom>
        </p:spPr>
      </p:pic>
      <p:sp>
        <p:nvSpPr>
          <p:cNvPr id="6"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Experiments</a:t>
            </a:r>
            <a:endParaRPr lang="zh-CN" altLang="en-US" dirty="0">
              <a:latin typeface="Calibri" charset="0"/>
              <a:ea typeface="Calibri" charset="0"/>
              <a:cs typeface="Calibri" charset="0"/>
            </a:endParaRPr>
          </a:p>
        </p:txBody>
      </p:sp>
      <p:sp>
        <p:nvSpPr>
          <p:cNvPr id="8" name="Content Placeholder 2">
            <a:extLst>
              <a:ext uri="{FF2B5EF4-FFF2-40B4-BE49-F238E27FC236}">
                <a16:creationId xmlns="" xmlns:a16="http://schemas.microsoft.com/office/drawing/2014/main" id="{98318F6F-AC5F-4D6B-95B2-A5034C868E29}"/>
              </a:ext>
            </a:extLst>
          </p:cNvPr>
          <p:cNvSpPr>
            <a:spLocks noGrp="1"/>
          </p:cNvSpPr>
          <p:nvPr>
            <p:ph idx="1"/>
          </p:nvPr>
        </p:nvSpPr>
        <p:spPr>
          <a:xfrm>
            <a:off x="1097280" y="1622709"/>
            <a:ext cx="10058400" cy="4246385"/>
          </a:xfrm>
        </p:spPr>
        <p:txBody>
          <a:bodyPr>
            <a:normAutofit/>
          </a:bodyPr>
          <a:lstStyle/>
          <a:p>
            <a:pPr indent="-182880">
              <a:buFont typeface="Arial" panose="020B0604020202020204" pitchFamily="34" charset="0"/>
              <a:buChar char="•"/>
            </a:pPr>
            <a:r>
              <a:rPr lang="en-US" sz="2400" dirty="0">
                <a:latin typeface="Calibri" charset="0"/>
                <a:ea typeface="Calibri" charset="0"/>
                <a:cs typeface="Calibri" charset="0"/>
              </a:rPr>
              <a:t>Results on the </a:t>
            </a:r>
            <a:r>
              <a:rPr lang="en-US" sz="2400" dirty="0" smtClean="0">
                <a:latin typeface="Calibri" charset="0"/>
                <a:ea typeface="Calibri" charset="0"/>
                <a:cs typeface="Calibri" charset="0"/>
              </a:rPr>
              <a:t>synthetic</a:t>
            </a:r>
            <a:r>
              <a:rPr lang="en-US" sz="2400" dirty="0" smtClean="0">
                <a:latin typeface="Calibri" charset="0"/>
                <a:ea typeface="Calibri" charset="0"/>
                <a:cs typeface="Calibri" charset="0"/>
              </a:rPr>
              <a:t> </a:t>
            </a:r>
            <a:r>
              <a:rPr lang="en-US" sz="2400" dirty="0">
                <a:latin typeface="Calibri" charset="0"/>
                <a:ea typeface="Calibri" charset="0"/>
                <a:cs typeface="Calibri" charset="0"/>
              </a:rPr>
              <a:t>dataset (rendered ShapeNet objects)</a:t>
            </a:r>
          </a:p>
          <a:p>
            <a:pPr lvl="1">
              <a:buFont typeface="Arial" panose="020B0604020202020204" pitchFamily="34" charset="0"/>
              <a:buChar char="•"/>
            </a:pPr>
            <a:r>
              <a:rPr lang="en-US" sz="2200" b="1" dirty="0">
                <a:latin typeface="Calibri" charset="0"/>
                <a:ea typeface="Calibri" charset="0"/>
                <a:cs typeface="Calibri" charset="0"/>
              </a:rPr>
              <a:t>Ablation study:</a:t>
            </a:r>
          </a:p>
        </p:txBody>
      </p:sp>
    </p:spTree>
    <p:extLst>
      <p:ext uri="{BB962C8B-B14F-4D97-AF65-F5344CB8AC3E}">
        <p14:creationId xmlns:p14="http://schemas.microsoft.com/office/powerpoint/2010/main" val="191644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Experiments</a:t>
            </a:r>
            <a:endParaRPr lang="zh-CN" altLang="en-US" dirty="0">
              <a:latin typeface="Calibri" charset="0"/>
              <a:ea typeface="Calibri" charset="0"/>
              <a:cs typeface="Calibri" charset="0"/>
            </a:endParaRPr>
          </a:p>
        </p:txBody>
      </p:sp>
      <p:sp>
        <p:nvSpPr>
          <p:cNvPr id="8" name="Content Placeholder 2">
            <a:extLst>
              <a:ext uri="{FF2B5EF4-FFF2-40B4-BE49-F238E27FC236}">
                <a16:creationId xmlns="" xmlns:a16="http://schemas.microsoft.com/office/drawing/2014/main" id="{98318F6F-AC5F-4D6B-95B2-A5034C868E29}"/>
              </a:ext>
            </a:extLst>
          </p:cNvPr>
          <p:cNvSpPr>
            <a:spLocks noGrp="1"/>
          </p:cNvSpPr>
          <p:nvPr>
            <p:ph idx="1"/>
          </p:nvPr>
        </p:nvSpPr>
        <p:spPr>
          <a:xfrm>
            <a:off x="1097280" y="1622709"/>
            <a:ext cx="3560942" cy="4246385"/>
          </a:xfrm>
        </p:spPr>
        <p:txBody>
          <a:bodyPr>
            <a:normAutofit/>
          </a:bodyPr>
          <a:lstStyle/>
          <a:p>
            <a:pPr indent="-182880"/>
            <a:r>
              <a:rPr lang="en-US" sz="2400" dirty="0" smtClean="0">
                <a:latin typeface="Calibri" charset="0"/>
                <a:ea typeface="Calibri" charset="0"/>
                <a:cs typeface="Calibri" charset="0"/>
              </a:rPr>
              <a:t>Comparison with </a:t>
            </a:r>
            <a:r>
              <a:rPr lang="en-US" sz="2400" dirty="0" err="1" smtClean="0">
                <a:latin typeface="Calibri" charset="0"/>
                <a:ea typeface="Calibri" charset="0"/>
                <a:cs typeface="Calibri" charset="0"/>
              </a:rPr>
              <a:t>MarrNet</a:t>
            </a:r>
            <a:r>
              <a:rPr lang="en-US" sz="2400" dirty="0" smtClean="0">
                <a:latin typeface="Calibri" charset="0"/>
                <a:ea typeface="Calibri" charset="0"/>
                <a:cs typeface="Calibri" charset="0"/>
              </a:rPr>
              <a:t>[</a:t>
            </a:r>
            <a:r>
              <a:rPr lang="nb-NO" altLang="zh-CN" sz="2400" dirty="0">
                <a:latin typeface="Calibri" charset="0"/>
                <a:ea typeface="Calibri" charset="0"/>
                <a:cs typeface="Calibri" charset="0"/>
              </a:rPr>
              <a:t>Wu et al. </a:t>
            </a:r>
            <a:r>
              <a:rPr lang="nb-NO" altLang="zh-CN" sz="2400" dirty="0" smtClean="0">
                <a:latin typeface="Calibri" charset="0"/>
                <a:ea typeface="Calibri" charset="0"/>
                <a:cs typeface="Calibri" charset="0"/>
              </a:rPr>
              <a:t>2017</a:t>
            </a:r>
            <a:r>
              <a:rPr lang="en-US" sz="2400" dirty="0" smtClean="0">
                <a:latin typeface="Calibri" charset="0"/>
                <a:ea typeface="Calibri" charset="0"/>
                <a:cs typeface="Calibri" charset="0"/>
              </a:rPr>
              <a:t>] on </a:t>
            </a:r>
            <a:r>
              <a:rPr lang="en-US" altLang="zh-CN" sz="2400" dirty="0">
                <a:latin typeface="Calibri" charset="0"/>
                <a:ea typeface="Calibri" charset="0"/>
                <a:cs typeface="Calibri" charset="0"/>
              </a:rPr>
              <a:t>the </a:t>
            </a:r>
            <a:r>
              <a:rPr lang="en-US" altLang="zh-CN" sz="2400" dirty="0" smtClean="0">
                <a:latin typeface="Calibri" charset="0"/>
                <a:ea typeface="Calibri" charset="0"/>
                <a:cs typeface="Calibri" charset="0"/>
              </a:rPr>
              <a:t>synthetic</a:t>
            </a:r>
            <a:r>
              <a:rPr lang="en-US" altLang="zh-CN" sz="2400" dirty="0" smtClean="0">
                <a:latin typeface="Calibri" charset="0"/>
                <a:ea typeface="Calibri" charset="0"/>
                <a:cs typeface="Calibri" charset="0"/>
              </a:rPr>
              <a:t> </a:t>
            </a:r>
            <a:r>
              <a:rPr lang="en-US" altLang="zh-CN" sz="2400" dirty="0">
                <a:latin typeface="Calibri" charset="0"/>
                <a:ea typeface="Calibri" charset="0"/>
                <a:cs typeface="Calibri" charset="0"/>
              </a:rPr>
              <a:t>dataset</a:t>
            </a:r>
            <a:r>
              <a:rPr lang="en-US" sz="2400" b="1" dirty="0" smtClean="0">
                <a:latin typeface="Calibri" charset="0"/>
                <a:ea typeface="Calibri" charset="0"/>
                <a:cs typeface="Calibri" charset="0"/>
              </a:rPr>
              <a:t> </a:t>
            </a:r>
            <a:endParaRPr lang="en-US" sz="2400" dirty="0" smtClean="0">
              <a:latin typeface="Calibri" charset="0"/>
              <a:ea typeface="Calibri" charset="0"/>
              <a:cs typeface="Calibri" charset="0"/>
            </a:endParaRPr>
          </a:p>
        </p:txBody>
      </p:sp>
      <p:pic>
        <p:nvPicPr>
          <p:cNvPr id="2" name="图片 1"/>
          <p:cNvPicPr>
            <a:picLocks noChangeAspect="1"/>
          </p:cNvPicPr>
          <p:nvPr/>
        </p:nvPicPr>
        <p:blipFill rotWithShape="1">
          <a:blip r:embed="rId3"/>
          <a:srcRect t="47452"/>
          <a:stretch/>
        </p:blipFill>
        <p:spPr>
          <a:xfrm>
            <a:off x="4658222" y="3534934"/>
            <a:ext cx="6846593" cy="2904469"/>
          </a:xfrm>
          <a:prstGeom prst="rect">
            <a:avLst/>
          </a:prstGeom>
        </p:spPr>
      </p:pic>
      <p:pic>
        <p:nvPicPr>
          <p:cNvPr id="7" name="图片 6"/>
          <p:cNvPicPr>
            <a:picLocks noChangeAspect="1"/>
          </p:cNvPicPr>
          <p:nvPr/>
        </p:nvPicPr>
        <p:blipFill rotWithShape="1">
          <a:blip r:embed="rId3"/>
          <a:srcRect b="52548"/>
          <a:stretch/>
        </p:blipFill>
        <p:spPr>
          <a:xfrm>
            <a:off x="4658222" y="765570"/>
            <a:ext cx="6846593" cy="2622801"/>
          </a:xfrm>
          <a:prstGeom prst="rect">
            <a:avLst/>
          </a:prstGeom>
        </p:spPr>
      </p:pic>
      <p:cxnSp>
        <p:nvCxnSpPr>
          <p:cNvPr id="5" name="直线连接符 4"/>
          <p:cNvCxnSpPr/>
          <p:nvPr/>
        </p:nvCxnSpPr>
        <p:spPr>
          <a:xfrm>
            <a:off x="4739268" y="3434572"/>
            <a:ext cx="676554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739268" y="3263265"/>
            <a:ext cx="1356732" cy="125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079775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 xmlns:a16="http://schemas.microsoft.com/office/drawing/2014/main" id="{98318F6F-AC5F-4D6B-95B2-A5034C868E29}"/>
              </a:ext>
            </a:extLst>
          </p:cNvPr>
          <p:cNvSpPr>
            <a:spLocks noGrp="1"/>
          </p:cNvSpPr>
          <p:nvPr>
            <p:ph idx="1"/>
          </p:nvPr>
        </p:nvSpPr>
        <p:spPr>
          <a:xfrm>
            <a:off x="1097280" y="1622709"/>
            <a:ext cx="10058400" cy="4246385"/>
          </a:xfrm>
        </p:spPr>
        <p:txBody>
          <a:bodyPr>
            <a:normAutofit/>
          </a:bodyPr>
          <a:lstStyle/>
          <a:p>
            <a:pPr indent="-182880">
              <a:buFont typeface="Arial" panose="020B0604020202020204" pitchFamily="34" charset="0"/>
              <a:buChar char="•"/>
            </a:pPr>
            <a:r>
              <a:rPr lang="en-US" sz="2400" dirty="0">
                <a:latin typeface="Calibri" charset="0"/>
                <a:ea typeface="Calibri" charset="0"/>
                <a:cs typeface="Calibri" charset="0"/>
              </a:rPr>
              <a:t>Results on the PASCAL 3D+ dataset (real images)</a:t>
            </a:r>
          </a:p>
        </p:txBody>
      </p:sp>
      <p:pic>
        <p:nvPicPr>
          <p:cNvPr id="11" name="Picture 5">
            <a:extLst>
              <a:ext uri="{FF2B5EF4-FFF2-40B4-BE49-F238E27FC236}">
                <a16:creationId xmlns="" xmlns:a16="http://schemas.microsoft.com/office/drawing/2014/main" id="{BBC5E0CC-F92B-45C6-B154-1B96C4006CE1}"/>
              </a:ext>
            </a:extLst>
          </p:cNvPr>
          <p:cNvPicPr>
            <a:picLocks noChangeAspect="1"/>
          </p:cNvPicPr>
          <p:nvPr/>
        </p:nvPicPr>
        <p:blipFill rotWithShape="1">
          <a:blip r:embed="rId3"/>
          <a:srcRect l="49333" b="57454"/>
          <a:stretch/>
        </p:blipFill>
        <p:spPr>
          <a:xfrm>
            <a:off x="1194954" y="2069890"/>
            <a:ext cx="9400683" cy="3595613"/>
          </a:xfrm>
          <a:prstGeom prst="rect">
            <a:avLst/>
          </a:prstGeom>
        </p:spPr>
      </p:pic>
      <p:sp>
        <p:nvSpPr>
          <p:cNvPr id="6"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Experiments</a:t>
            </a:r>
            <a:endParaRPr lang="zh-CN" altLang="en-US" dirty="0">
              <a:latin typeface="Calibri" charset="0"/>
              <a:ea typeface="Calibri" charset="0"/>
              <a:cs typeface="Calibri" charset="0"/>
            </a:endParaRPr>
          </a:p>
        </p:txBody>
      </p:sp>
      <p:pic>
        <p:nvPicPr>
          <p:cNvPr id="5" name="Picture 6">
            <a:extLst>
              <a:ext uri="{FF2B5EF4-FFF2-40B4-BE49-F238E27FC236}">
                <a16:creationId xmlns="" xmlns:a16="http://schemas.microsoft.com/office/drawing/2014/main" id="{846C82BE-FAEC-453B-BD83-3A0124296855}"/>
              </a:ext>
            </a:extLst>
          </p:cNvPr>
          <p:cNvPicPr>
            <a:picLocks noChangeAspect="1"/>
          </p:cNvPicPr>
          <p:nvPr/>
        </p:nvPicPr>
        <p:blipFill rotWithShape="1">
          <a:blip r:embed="rId4"/>
          <a:srcRect t="88809" r="50920"/>
          <a:stretch/>
        </p:blipFill>
        <p:spPr>
          <a:xfrm>
            <a:off x="1476833" y="5569869"/>
            <a:ext cx="9243497" cy="858513"/>
          </a:xfrm>
          <a:prstGeom prst="rect">
            <a:avLst/>
          </a:prstGeom>
        </p:spPr>
      </p:pic>
    </p:spTree>
    <p:extLst>
      <p:ext uri="{BB962C8B-B14F-4D97-AF65-F5344CB8AC3E}">
        <p14:creationId xmlns:p14="http://schemas.microsoft.com/office/powerpoint/2010/main" val="3173548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 xmlns:a16="http://schemas.microsoft.com/office/drawing/2014/main" id="{98318F6F-AC5F-4D6B-95B2-A5034C868E29}"/>
              </a:ext>
            </a:extLst>
          </p:cNvPr>
          <p:cNvSpPr>
            <a:spLocks noGrp="1"/>
          </p:cNvSpPr>
          <p:nvPr>
            <p:ph idx="1"/>
          </p:nvPr>
        </p:nvSpPr>
        <p:spPr>
          <a:xfrm>
            <a:off x="1097280" y="1622709"/>
            <a:ext cx="10058400" cy="4246385"/>
          </a:xfrm>
        </p:spPr>
        <p:txBody>
          <a:bodyPr>
            <a:normAutofit/>
          </a:bodyPr>
          <a:lstStyle/>
          <a:p>
            <a:pPr indent="-182880">
              <a:buFont typeface="Arial" panose="020B0604020202020204" pitchFamily="34" charset="0"/>
              <a:buChar char="•"/>
            </a:pPr>
            <a:r>
              <a:rPr lang="en-US" sz="2400" dirty="0">
                <a:latin typeface="Calibri" charset="0"/>
                <a:ea typeface="Calibri" charset="0"/>
                <a:cs typeface="Calibri" charset="0"/>
              </a:rPr>
              <a:t>Results on the PASCAL 3D+ dataset (real images)</a:t>
            </a:r>
          </a:p>
        </p:txBody>
      </p:sp>
      <p:pic>
        <p:nvPicPr>
          <p:cNvPr id="11" name="Picture 5">
            <a:extLst>
              <a:ext uri="{FF2B5EF4-FFF2-40B4-BE49-F238E27FC236}">
                <a16:creationId xmlns="" xmlns:a16="http://schemas.microsoft.com/office/drawing/2014/main" id="{BBC5E0CC-F92B-45C6-B154-1B96C4006CE1}"/>
              </a:ext>
            </a:extLst>
          </p:cNvPr>
          <p:cNvPicPr>
            <a:picLocks noChangeAspect="1"/>
          </p:cNvPicPr>
          <p:nvPr/>
        </p:nvPicPr>
        <p:blipFill rotWithShape="1">
          <a:blip r:embed="rId3"/>
          <a:srcRect l="49503" t="43344" r="-170" b="16962"/>
          <a:stretch/>
        </p:blipFill>
        <p:spPr>
          <a:xfrm>
            <a:off x="1194954" y="1939265"/>
            <a:ext cx="9400683" cy="3354600"/>
          </a:xfrm>
          <a:prstGeom prst="rect">
            <a:avLst/>
          </a:prstGeom>
        </p:spPr>
      </p:pic>
      <p:sp>
        <p:nvSpPr>
          <p:cNvPr id="6"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Experiments</a:t>
            </a:r>
            <a:endParaRPr lang="zh-CN" altLang="en-US" dirty="0">
              <a:latin typeface="Calibri" charset="0"/>
              <a:ea typeface="Calibri" charset="0"/>
              <a:cs typeface="Calibri" charset="0"/>
            </a:endParaRPr>
          </a:p>
        </p:txBody>
      </p:sp>
      <p:pic>
        <p:nvPicPr>
          <p:cNvPr id="7" name="Picture 6">
            <a:extLst>
              <a:ext uri="{FF2B5EF4-FFF2-40B4-BE49-F238E27FC236}">
                <a16:creationId xmlns="" xmlns:a16="http://schemas.microsoft.com/office/drawing/2014/main" id="{846C82BE-FAEC-453B-BD83-3A0124296855}"/>
              </a:ext>
            </a:extLst>
          </p:cNvPr>
          <p:cNvPicPr>
            <a:picLocks noChangeAspect="1"/>
          </p:cNvPicPr>
          <p:nvPr/>
        </p:nvPicPr>
        <p:blipFill rotWithShape="1">
          <a:blip r:embed="rId4"/>
          <a:srcRect t="88809" r="50920"/>
          <a:stretch/>
        </p:blipFill>
        <p:spPr>
          <a:xfrm>
            <a:off x="1476833" y="5569869"/>
            <a:ext cx="9243497" cy="858513"/>
          </a:xfrm>
          <a:prstGeom prst="rect">
            <a:avLst/>
          </a:prstGeom>
        </p:spPr>
      </p:pic>
      <p:sp>
        <p:nvSpPr>
          <p:cNvPr id="2" name="文本框 1"/>
          <p:cNvSpPr txBox="1"/>
          <p:nvPr/>
        </p:nvSpPr>
        <p:spPr>
          <a:xfrm>
            <a:off x="3298752" y="5212496"/>
            <a:ext cx="1101584" cy="369332"/>
          </a:xfrm>
          <a:prstGeom prst="rect">
            <a:avLst/>
          </a:prstGeom>
          <a:noFill/>
        </p:spPr>
        <p:txBody>
          <a:bodyPr wrap="none" rtlCol="0">
            <a:spAutoFit/>
          </a:bodyPr>
          <a:lstStyle/>
          <a:p>
            <a:r>
              <a:rPr kumimoji="1" lang="en-US" altLang="zh-CN" b="1" dirty="0" err="1" smtClean="0">
                <a:latin typeface="Calibri" charset="0"/>
                <a:ea typeface="Calibri" charset="0"/>
                <a:cs typeface="Calibri" charset="0"/>
              </a:rPr>
              <a:t>IoU</a:t>
            </a:r>
            <a:r>
              <a:rPr kumimoji="1" lang="en-US" altLang="zh-CN" b="1" dirty="0" smtClean="0">
                <a:latin typeface="Calibri" charset="0"/>
                <a:ea typeface="Calibri" charset="0"/>
                <a:cs typeface="Calibri" charset="0"/>
              </a:rPr>
              <a:t> 0.716</a:t>
            </a:r>
            <a:endParaRPr kumimoji="1" lang="zh-CN" altLang="en-US" b="1" dirty="0">
              <a:latin typeface="Calibri" charset="0"/>
              <a:ea typeface="Calibri" charset="0"/>
              <a:cs typeface="Calibri" charset="0"/>
            </a:endParaRPr>
          </a:p>
        </p:txBody>
      </p:sp>
      <p:sp>
        <p:nvSpPr>
          <p:cNvPr id="9" name="文本框 8"/>
          <p:cNvSpPr txBox="1"/>
          <p:nvPr/>
        </p:nvSpPr>
        <p:spPr>
          <a:xfrm>
            <a:off x="6280171" y="5212496"/>
            <a:ext cx="1101584" cy="369332"/>
          </a:xfrm>
          <a:prstGeom prst="rect">
            <a:avLst/>
          </a:prstGeom>
          <a:noFill/>
        </p:spPr>
        <p:txBody>
          <a:bodyPr wrap="none" rtlCol="0">
            <a:spAutoFit/>
          </a:bodyPr>
          <a:lstStyle/>
          <a:p>
            <a:r>
              <a:rPr kumimoji="1" lang="en-US" altLang="zh-CN" b="1" dirty="0" err="1" smtClean="0">
                <a:latin typeface="Calibri" charset="0"/>
                <a:ea typeface="Calibri" charset="0"/>
                <a:cs typeface="Calibri" charset="0"/>
              </a:rPr>
              <a:t>IoU</a:t>
            </a:r>
            <a:r>
              <a:rPr kumimoji="1" lang="en-US" altLang="zh-CN" b="1" dirty="0" smtClean="0">
                <a:latin typeface="Calibri" charset="0"/>
                <a:ea typeface="Calibri" charset="0"/>
                <a:cs typeface="Calibri" charset="0"/>
              </a:rPr>
              <a:t> 0.793</a:t>
            </a:r>
            <a:endParaRPr kumimoji="1" lang="zh-CN" altLang="en-US" b="1" dirty="0">
              <a:latin typeface="Calibri" charset="0"/>
              <a:ea typeface="Calibri" charset="0"/>
              <a:cs typeface="Calibri" charset="0"/>
            </a:endParaRPr>
          </a:p>
        </p:txBody>
      </p:sp>
      <p:sp>
        <p:nvSpPr>
          <p:cNvPr id="10" name="文本框 9"/>
          <p:cNvSpPr txBox="1"/>
          <p:nvPr/>
        </p:nvSpPr>
        <p:spPr>
          <a:xfrm>
            <a:off x="7781882" y="5212496"/>
            <a:ext cx="1101584" cy="369332"/>
          </a:xfrm>
          <a:prstGeom prst="rect">
            <a:avLst/>
          </a:prstGeom>
          <a:noFill/>
        </p:spPr>
        <p:txBody>
          <a:bodyPr wrap="none" rtlCol="0">
            <a:spAutoFit/>
          </a:bodyPr>
          <a:lstStyle/>
          <a:p>
            <a:r>
              <a:rPr kumimoji="1" lang="en-US" altLang="zh-CN" b="1" dirty="0" err="1" smtClean="0">
                <a:latin typeface="Calibri" charset="0"/>
                <a:ea typeface="Calibri" charset="0"/>
                <a:cs typeface="Calibri" charset="0"/>
              </a:rPr>
              <a:t>IoU</a:t>
            </a:r>
            <a:r>
              <a:rPr kumimoji="1" lang="en-US" altLang="zh-CN" b="1" dirty="0" smtClean="0">
                <a:latin typeface="Calibri" charset="0"/>
                <a:ea typeface="Calibri" charset="0"/>
                <a:cs typeface="Calibri" charset="0"/>
              </a:rPr>
              <a:t> 0.937</a:t>
            </a:r>
            <a:endParaRPr kumimoji="1" lang="zh-CN" altLang="en-US" b="1" dirty="0">
              <a:latin typeface="Calibri" charset="0"/>
              <a:ea typeface="Calibri" charset="0"/>
              <a:cs typeface="Calibri" charset="0"/>
            </a:endParaRPr>
          </a:p>
        </p:txBody>
      </p:sp>
    </p:spTree>
    <p:extLst>
      <p:ext uri="{BB962C8B-B14F-4D97-AF65-F5344CB8AC3E}">
        <p14:creationId xmlns:p14="http://schemas.microsoft.com/office/powerpoint/2010/main" val="1007811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600" dirty="0" smtClean="0">
                <a:latin typeface="Calibri" charset="0"/>
                <a:ea typeface="Calibri" charset="0"/>
                <a:cs typeface="Calibri" charset="0"/>
              </a:rPr>
              <a:t>~</a:t>
            </a:r>
            <a:r>
              <a:rPr lang="en-US" altLang="zh-CN" sz="2600" dirty="0" smtClean="0">
                <a:latin typeface="Calibri" charset="0"/>
                <a:ea typeface="Calibri" charset="0"/>
                <a:cs typeface="Calibri" charset="0"/>
              </a:rPr>
              <a:t>18ms for one image </a:t>
            </a:r>
            <a:r>
              <a:rPr lang="en-US" altLang="zh-CN" sz="2600" dirty="0" smtClean="0">
                <a:latin typeface="Calibri" charset="0"/>
                <a:ea typeface="Calibri" charset="0"/>
                <a:cs typeface="Calibri" charset="0"/>
              </a:rPr>
              <a:t>(</a:t>
            </a:r>
            <a:r>
              <a:rPr lang="en-US" altLang="zh-CN" sz="2600" b="1" u="sng" dirty="0" smtClean="0">
                <a:solidFill>
                  <a:schemeClr val="accent1"/>
                </a:solidFill>
                <a:latin typeface="Calibri" charset="0"/>
                <a:ea typeface="Calibri" charset="0"/>
                <a:cs typeface="Calibri" charset="0"/>
              </a:rPr>
              <a:t>55 fps!</a:t>
            </a:r>
            <a:r>
              <a:rPr lang="en-US" altLang="zh-CN" sz="2600" dirty="0" smtClean="0">
                <a:latin typeface="Calibri" charset="0"/>
                <a:ea typeface="Calibri" charset="0"/>
                <a:cs typeface="Calibri" charset="0"/>
              </a:rPr>
              <a:t>)</a:t>
            </a:r>
            <a:endParaRPr lang="en-US" altLang="zh-CN" sz="2600" dirty="0" smtClean="0">
              <a:latin typeface="Calibri" charset="0"/>
              <a:ea typeface="Calibri" charset="0"/>
              <a:cs typeface="Calibri" charset="0"/>
            </a:endParaRPr>
          </a:p>
          <a:p>
            <a:r>
              <a:rPr lang="en-US" altLang="zh-CN" sz="2600" dirty="0" smtClean="0">
                <a:latin typeface="Calibri" charset="0"/>
                <a:ea typeface="Calibri" charset="0"/>
                <a:cs typeface="Calibri" charset="0"/>
              </a:rPr>
              <a:t>(Tested with a batch of 24 images on a NVIDIA Tesla M40 GPU)</a:t>
            </a:r>
          </a:p>
          <a:p>
            <a:pPr lvl="1"/>
            <a:endParaRPr lang="en-US" altLang="zh-CN" dirty="0">
              <a:latin typeface="Calibri" charset="0"/>
              <a:ea typeface="Calibri" charset="0"/>
              <a:cs typeface="Calibri" charset="0"/>
            </a:endParaRPr>
          </a:p>
          <a:p>
            <a:pPr lvl="1"/>
            <a:endParaRPr lang="en-US" altLang="zh-CN" dirty="0">
              <a:latin typeface="Calibri" charset="0"/>
              <a:ea typeface="Calibri" charset="0"/>
              <a:cs typeface="Calibri" charset="0"/>
            </a:endParaRPr>
          </a:p>
          <a:p>
            <a:pPr lvl="1"/>
            <a:endParaRPr lang="en-US" altLang="zh-CN" sz="2000" b="1" dirty="0" smtClean="0">
              <a:latin typeface="Calibri" charset="0"/>
              <a:ea typeface="Calibri" charset="0"/>
              <a:cs typeface="Calibri" charset="0"/>
            </a:endParaRPr>
          </a:p>
          <a:p>
            <a:pPr lvl="1"/>
            <a:endParaRPr lang="en-US" altLang="zh-CN" sz="2000" b="1" dirty="0" smtClean="0">
              <a:latin typeface="Calibri" charset="0"/>
              <a:ea typeface="Calibri" charset="0"/>
              <a:cs typeface="Calibri" charset="0"/>
            </a:endParaRPr>
          </a:p>
          <a:p>
            <a:endParaRPr lang="zh-CN" altLang="en-US" dirty="0">
              <a:latin typeface="Calibri" charset="0"/>
              <a:ea typeface="Calibri" charset="0"/>
              <a:cs typeface="Calibri" charset="0"/>
            </a:endParaRPr>
          </a:p>
        </p:txBody>
      </p:sp>
      <p:sp>
        <p:nvSpPr>
          <p:cNvPr id="5"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Running Time</a:t>
            </a:r>
            <a:endParaRPr lang="zh-CN" altLang="en-US" dirty="0">
              <a:latin typeface="Calibri" charset="0"/>
              <a:ea typeface="Calibri" charset="0"/>
              <a:cs typeface="Calibri" charset="0"/>
            </a:endParaRPr>
          </a:p>
        </p:txBody>
      </p:sp>
    </p:spTree>
    <p:extLst>
      <p:ext uri="{BB962C8B-B14F-4D97-AF65-F5344CB8AC3E}">
        <p14:creationId xmlns:p14="http://schemas.microsoft.com/office/powerpoint/2010/main" val="2527330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08306"/>
            <a:ext cx="10515600" cy="4351338"/>
          </a:xfrm>
        </p:spPr>
        <p:txBody>
          <a:bodyPr/>
          <a:lstStyle/>
          <a:p>
            <a:r>
              <a:rPr lang="en-US" altLang="zh-CN" dirty="0">
                <a:latin typeface="Calibri" charset="0"/>
                <a:ea typeface="Calibri" charset="0"/>
                <a:cs typeface="Calibri" charset="0"/>
              </a:rPr>
              <a:t>Embedding </a:t>
            </a:r>
            <a:r>
              <a:rPr lang="en-US" altLang="zh-CN" sz="3200" b="1" dirty="0">
                <a:latin typeface="Calibri" charset="0"/>
                <a:ea typeface="Calibri" charset="0"/>
                <a:cs typeface="Calibri" charset="0"/>
              </a:rPr>
              <a:t>Domain knowledge</a:t>
            </a:r>
            <a:r>
              <a:rPr lang="en-US" altLang="zh-CN" sz="3200" dirty="0">
                <a:latin typeface="Calibri" charset="0"/>
                <a:ea typeface="Calibri" charset="0"/>
                <a:cs typeface="Calibri" charset="0"/>
              </a:rPr>
              <a:t> </a:t>
            </a:r>
            <a:r>
              <a:rPr lang="en-US" altLang="zh-CN" dirty="0">
                <a:latin typeface="Calibri" charset="0"/>
                <a:ea typeface="Calibri" charset="0"/>
                <a:cs typeface="Calibri" charset="0"/>
              </a:rPr>
              <a:t>(</a:t>
            </a:r>
            <a:r>
              <a:rPr lang="en-US" altLang="zh-CN" u="sng" dirty="0">
                <a:latin typeface="Calibri" charset="0"/>
                <a:ea typeface="Calibri" charset="0"/>
                <a:cs typeface="Calibri" charset="0"/>
              </a:rPr>
              <a:t>3D-2D perspective geometry</a:t>
            </a:r>
            <a:r>
              <a:rPr lang="en-US" altLang="zh-CN" dirty="0">
                <a:latin typeface="Calibri" charset="0"/>
                <a:ea typeface="Calibri" charset="0"/>
                <a:cs typeface="Calibri" charset="0"/>
              </a:rPr>
              <a:t>) into a </a:t>
            </a:r>
            <a:r>
              <a:rPr lang="en-US" altLang="zh-CN" dirty="0" smtClean="0">
                <a:latin typeface="Calibri" charset="0"/>
                <a:ea typeface="Calibri" charset="0"/>
                <a:cs typeface="Calibri" charset="0"/>
              </a:rPr>
              <a:t>DNN</a:t>
            </a:r>
          </a:p>
          <a:p>
            <a:endParaRPr lang="en-US" altLang="zh-CN" dirty="0">
              <a:latin typeface="Calibri" charset="0"/>
              <a:ea typeface="Calibri" charset="0"/>
              <a:cs typeface="Calibri" charset="0"/>
            </a:endParaRPr>
          </a:p>
          <a:p>
            <a:r>
              <a:rPr lang="en-US" altLang="zh-CN" dirty="0">
                <a:latin typeface="Calibri" charset="0"/>
                <a:ea typeface="Calibri" charset="0"/>
                <a:cs typeface="Calibri" charset="0"/>
              </a:rPr>
              <a:t>Performing reconstruction jointly with </a:t>
            </a:r>
            <a:r>
              <a:rPr lang="en-US" altLang="zh-CN" sz="3200" b="1" dirty="0">
                <a:latin typeface="Calibri" charset="0"/>
                <a:ea typeface="Calibri" charset="0"/>
                <a:cs typeface="Calibri" charset="0"/>
              </a:rPr>
              <a:t>segmentation</a:t>
            </a:r>
            <a:r>
              <a:rPr lang="en-US" altLang="zh-CN" dirty="0">
                <a:latin typeface="Calibri" charset="0"/>
                <a:ea typeface="Calibri" charset="0"/>
                <a:cs typeface="Calibri" charset="0"/>
              </a:rPr>
              <a:t> and </a:t>
            </a:r>
            <a:r>
              <a:rPr lang="en-US" altLang="zh-CN" sz="3200" b="1" dirty="0">
                <a:latin typeface="Calibri" charset="0"/>
                <a:ea typeface="Calibri" charset="0"/>
                <a:cs typeface="Calibri" charset="0"/>
              </a:rPr>
              <a:t>pose </a:t>
            </a:r>
            <a:r>
              <a:rPr lang="en-US" altLang="zh-CN" sz="3200" b="1" dirty="0" smtClean="0">
                <a:latin typeface="Calibri" charset="0"/>
                <a:ea typeface="Calibri" charset="0"/>
                <a:cs typeface="Calibri" charset="0"/>
              </a:rPr>
              <a:t>estimation</a:t>
            </a:r>
          </a:p>
          <a:p>
            <a:endParaRPr lang="en-US" altLang="zh-CN" b="1" dirty="0">
              <a:latin typeface="Calibri" charset="0"/>
              <a:ea typeface="Calibri" charset="0"/>
              <a:cs typeface="Calibri" charset="0"/>
            </a:endParaRPr>
          </a:p>
          <a:p>
            <a:r>
              <a:rPr lang="en-US" altLang="zh-CN" dirty="0">
                <a:latin typeface="Calibri" charset="0"/>
                <a:ea typeface="Calibri" charset="0"/>
                <a:cs typeface="Calibri" charset="0"/>
              </a:rPr>
              <a:t>A novel, </a:t>
            </a:r>
            <a:r>
              <a:rPr lang="en-US" altLang="zh-CN" b="1" dirty="0">
                <a:latin typeface="Calibri" charset="0"/>
                <a:ea typeface="Calibri" charset="0"/>
                <a:cs typeface="Calibri" charset="0"/>
              </a:rPr>
              <a:t>GPU-friendly </a:t>
            </a:r>
            <a:r>
              <a:rPr lang="en-US" altLang="zh-CN" b="1" dirty="0" smtClean="0">
                <a:latin typeface="Calibri" charset="0"/>
                <a:ea typeface="Calibri" charset="0"/>
                <a:cs typeface="Calibri" charset="0"/>
              </a:rPr>
              <a:t>PSVH </a:t>
            </a:r>
            <a:r>
              <a:rPr lang="en-US" altLang="zh-CN" dirty="0" smtClean="0">
                <a:latin typeface="Calibri" charset="0"/>
                <a:ea typeface="Calibri" charset="0"/>
                <a:cs typeface="Calibri" charset="0"/>
              </a:rPr>
              <a:t>(Probabilistic </a:t>
            </a:r>
            <a:r>
              <a:rPr lang="en-US" altLang="zh-CN" dirty="0">
                <a:latin typeface="Calibri" charset="0"/>
                <a:ea typeface="Calibri" charset="0"/>
                <a:cs typeface="Calibri" charset="0"/>
              </a:rPr>
              <a:t>Single-view Visual </a:t>
            </a:r>
            <a:r>
              <a:rPr lang="en-US" altLang="zh-CN" dirty="0" smtClean="0">
                <a:latin typeface="Calibri" charset="0"/>
                <a:ea typeface="Calibri" charset="0"/>
                <a:cs typeface="Calibri" charset="0"/>
              </a:rPr>
              <a:t>Hull) layer</a:t>
            </a:r>
            <a:endParaRPr lang="en-US" altLang="zh-CN" dirty="0">
              <a:latin typeface="Calibri" charset="0"/>
              <a:ea typeface="Calibri" charset="0"/>
              <a:cs typeface="Calibri" charset="0"/>
            </a:endParaRPr>
          </a:p>
          <a:p>
            <a:endParaRPr lang="zh-CN" altLang="en-US" dirty="0">
              <a:latin typeface="Calibri" charset="0"/>
              <a:ea typeface="Calibri" charset="0"/>
              <a:cs typeface="Calibri" charset="0"/>
            </a:endParaRPr>
          </a:p>
        </p:txBody>
      </p:sp>
      <p:sp>
        <p:nvSpPr>
          <p:cNvPr id="5"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Contributions</a:t>
            </a:r>
            <a:endParaRPr lang="zh-CN" altLang="en-US" dirty="0">
              <a:latin typeface="Calibri" charset="0"/>
              <a:ea typeface="Calibri" charset="0"/>
              <a:cs typeface="Calibri" charset="0"/>
            </a:endParaRPr>
          </a:p>
        </p:txBody>
      </p:sp>
    </p:spTree>
    <p:extLst>
      <p:ext uri="{BB962C8B-B14F-4D97-AF65-F5344CB8AC3E}">
        <p14:creationId xmlns:p14="http://schemas.microsoft.com/office/powerpoint/2010/main" val="2345162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Calibri" charset="0"/>
                <a:ea typeface="Calibri" charset="0"/>
                <a:cs typeface="Calibri" charset="0"/>
              </a:rPr>
              <a:t>Thanks</a:t>
            </a:r>
            <a:r>
              <a:rPr kumimoji="1" lang="zh-CN" altLang="en-US" dirty="0" smtClean="0">
                <a:latin typeface="Calibri" charset="0"/>
                <a:ea typeface="Calibri" charset="0"/>
                <a:cs typeface="Calibri" charset="0"/>
              </a:rPr>
              <a:t> </a:t>
            </a:r>
            <a:r>
              <a:rPr kumimoji="1" lang="en-US" altLang="zh-CN" dirty="0" smtClean="0">
                <a:latin typeface="Calibri" charset="0"/>
                <a:ea typeface="Calibri" charset="0"/>
                <a:cs typeface="Calibri" charset="0"/>
              </a:rPr>
              <a:t>for listening!</a:t>
            </a:r>
            <a:endParaRPr kumimoji="1" lang="zh-CN" altLang="en-US" dirty="0">
              <a:latin typeface="Calibri" charset="0"/>
              <a:ea typeface="Calibri" charset="0"/>
              <a:cs typeface="Calibri" charset="0"/>
            </a:endParaRPr>
          </a:p>
        </p:txBody>
      </p:sp>
      <p:sp>
        <p:nvSpPr>
          <p:cNvPr id="3" name="内容占位符 2"/>
          <p:cNvSpPr>
            <a:spLocks noGrp="1"/>
          </p:cNvSpPr>
          <p:nvPr>
            <p:ph idx="1"/>
          </p:nvPr>
        </p:nvSpPr>
        <p:spPr>
          <a:xfrm>
            <a:off x="838200" y="1718398"/>
            <a:ext cx="10515600" cy="4351338"/>
          </a:xfrm>
        </p:spPr>
        <p:txBody>
          <a:bodyPr/>
          <a:lstStyle/>
          <a:p>
            <a:r>
              <a:rPr kumimoji="1" lang="en-US" altLang="zh-CN" dirty="0">
                <a:latin typeface="Calibri" charset="0"/>
                <a:ea typeface="Calibri" charset="0"/>
                <a:cs typeface="Calibri" charset="0"/>
              </a:rPr>
              <a:t>W</a:t>
            </a:r>
            <a:r>
              <a:rPr kumimoji="1" lang="en-US" altLang="zh-CN" dirty="0" smtClean="0">
                <a:latin typeface="Calibri" charset="0"/>
                <a:ea typeface="Calibri" charset="0"/>
                <a:cs typeface="Calibri" charset="0"/>
              </a:rPr>
              <a:t>elcome to ask any problem!</a:t>
            </a:r>
          </a:p>
          <a:p>
            <a:r>
              <a:rPr kumimoji="1" lang="en-US" altLang="zh-CN" dirty="0" smtClean="0">
                <a:latin typeface="Calibri" charset="0"/>
                <a:ea typeface="Calibri" charset="0"/>
                <a:cs typeface="Calibri" charset="0"/>
              </a:rPr>
              <a:t>Email: </a:t>
            </a:r>
            <a:r>
              <a:rPr kumimoji="1" lang="en-US" altLang="zh-CN" dirty="0" smtClean="0">
                <a:latin typeface="Calibri" charset="0"/>
                <a:ea typeface="Calibri" charset="0"/>
                <a:cs typeface="Calibri" charset="0"/>
                <a:hlinkClick r:id="rId2"/>
              </a:rPr>
              <a:t>hanqingwang@bit.edu.cn</a:t>
            </a:r>
            <a:endParaRPr kumimoji="1" lang="en-US" altLang="zh-CN" dirty="0" smtClean="0">
              <a:latin typeface="Calibri" charset="0"/>
              <a:ea typeface="Calibri" charset="0"/>
              <a:cs typeface="Calibri" charset="0"/>
            </a:endParaRPr>
          </a:p>
          <a:p>
            <a:endParaRPr kumimoji="1" lang="en-US" altLang="zh-CN" dirty="0" smtClean="0">
              <a:latin typeface="Calibri" charset="0"/>
              <a:ea typeface="Calibri" charset="0"/>
              <a:cs typeface="Calibri" charset="0"/>
            </a:endParaRPr>
          </a:p>
        </p:txBody>
      </p:sp>
    </p:spTree>
    <p:extLst>
      <p:ext uri="{BB962C8B-B14F-4D97-AF65-F5344CB8AC3E}">
        <p14:creationId xmlns:p14="http://schemas.microsoft.com/office/powerpoint/2010/main" val="46549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Calibri" charset="0"/>
                <a:ea typeface="Calibri" charset="0"/>
                <a:cs typeface="Calibri" charset="0"/>
              </a:rPr>
              <a:t>Previous</a:t>
            </a:r>
            <a:r>
              <a:rPr lang="zh-CN" altLang="en-US" dirty="0" smtClean="0">
                <a:latin typeface="Calibri" charset="0"/>
                <a:ea typeface="Calibri" charset="0"/>
                <a:cs typeface="Calibri" charset="0"/>
              </a:rPr>
              <a:t> </a:t>
            </a:r>
            <a:r>
              <a:rPr lang="en-US" altLang="zh-CN" dirty="0" smtClean="0">
                <a:latin typeface="Calibri" charset="0"/>
                <a:ea typeface="Calibri" charset="0"/>
                <a:cs typeface="Calibri" charset="0"/>
              </a:rPr>
              <a:t>Works</a:t>
            </a:r>
            <a:endParaRPr lang="zh-CN" altLang="en-US" dirty="0">
              <a:latin typeface="Calibri" charset="0"/>
              <a:ea typeface="Calibri" charset="0"/>
              <a:cs typeface="Calibri" charset="0"/>
            </a:endParaRPr>
          </a:p>
        </p:txBody>
      </p:sp>
      <p:sp>
        <p:nvSpPr>
          <p:cNvPr id="4" name="Content Placeholder 6">
            <a:extLst>
              <a:ext uri="{FF2B5EF4-FFF2-40B4-BE49-F238E27FC236}">
                <a16:creationId xmlns="" xmlns:a16="http://schemas.microsoft.com/office/drawing/2014/main" id="{29DEBA71-96D3-4F99-B830-35D65C43709E}"/>
              </a:ext>
            </a:extLst>
          </p:cNvPr>
          <p:cNvSpPr>
            <a:spLocks noGrp="1"/>
          </p:cNvSpPr>
          <p:nvPr>
            <p:ph idx="1"/>
          </p:nvPr>
        </p:nvSpPr>
        <p:spPr>
          <a:xfrm>
            <a:off x="1097280" y="1622709"/>
            <a:ext cx="10058400" cy="4246385"/>
          </a:xfrm>
        </p:spPr>
        <p:txBody>
          <a:bodyPr>
            <a:normAutofit/>
          </a:bodyPr>
          <a:lstStyle/>
          <a:p>
            <a:pPr indent="-182880">
              <a:buFont typeface="Arial" panose="020B0604020202020204" pitchFamily="34" charset="0"/>
              <a:buChar char="•"/>
            </a:pPr>
            <a:r>
              <a:rPr lang="en-US" sz="2400" dirty="0">
                <a:latin typeface="Calibri" charset="0"/>
                <a:ea typeface="Calibri" charset="0"/>
                <a:cs typeface="Calibri" charset="0"/>
              </a:rPr>
              <a:t>Deep Learning based Methods:</a:t>
            </a:r>
          </a:p>
          <a:p>
            <a:pPr indent="-182880">
              <a:buFont typeface="Arial" panose="020B0604020202020204" pitchFamily="34" charset="0"/>
              <a:buChar char="•"/>
            </a:pPr>
            <a:endParaRPr lang="en-US" sz="2400" dirty="0">
              <a:latin typeface="Calibri" charset="0"/>
              <a:ea typeface="Calibri" charset="0"/>
              <a:cs typeface="Calibri" charset="0"/>
            </a:endParaRPr>
          </a:p>
        </p:txBody>
      </p:sp>
      <p:pic>
        <p:nvPicPr>
          <p:cNvPr id="5" name="Picture 3">
            <a:extLst>
              <a:ext uri="{FF2B5EF4-FFF2-40B4-BE49-F238E27FC236}">
                <a16:creationId xmlns="" xmlns:a16="http://schemas.microsoft.com/office/drawing/2014/main" id="{991E4A29-8592-47FE-96D9-20F913D557FB}"/>
              </a:ext>
            </a:extLst>
          </p:cNvPr>
          <p:cNvPicPr>
            <a:picLocks noChangeAspect="1"/>
          </p:cNvPicPr>
          <p:nvPr/>
        </p:nvPicPr>
        <p:blipFill>
          <a:blip r:embed="rId3"/>
          <a:stretch>
            <a:fillRect/>
          </a:stretch>
        </p:blipFill>
        <p:spPr>
          <a:xfrm>
            <a:off x="3919137" y="2110769"/>
            <a:ext cx="8132584" cy="1471836"/>
          </a:xfrm>
          <a:prstGeom prst="rect">
            <a:avLst/>
          </a:prstGeom>
        </p:spPr>
      </p:pic>
      <p:pic>
        <p:nvPicPr>
          <p:cNvPr id="6" name="Picture 4">
            <a:extLst>
              <a:ext uri="{FF2B5EF4-FFF2-40B4-BE49-F238E27FC236}">
                <a16:creationId xmlns="" xmlns:a16="http://schemas.microsoft.com/office/drawing/2014/main" id="{9995E312-CD4B-4535-AC10-709FB221B85C}"/>
              </a:ext>
            </a:extLst>
          </p:cNvPr>
          <p:cNvPicPr>
            <a:picLocks noChangeAspect="1"/>
          </p:cNvPicPr>
          <p:nvPr/>
        </p:nvPicPr>
        <p:blipFill>
          <a:blip r:embed="rId4"/>
          <a:stretch>
            <a:fillRect/>
          </a:stretch>
        </p:blipFill>
        <p:spPr>
          <a:xfrm>
            <a:off x="944880" y="2110769"/>
            <a:ext cx="2674845" cy="4232901"/>
          </a:xfrm>
          <a:prstGeom prst="rect">
            <a:avLst/>
          </a:prstGeom>
        </p:spPr>
      </p:pic>
      <p:sp>
        <p:nvSpPr>
          <p:cNvPr id="7" name="TextBox 8">
            <a:extLst>
              <a:ext uri="{FF2B5EF4-FFF2-40B4-BE49-F238E27FC236}">
                <a16:creationId xmlns="" xmlns:a16="http://schemas.microsoft.com/office/drawing/2014/main" id="{107D52C1-9798-4321-B63D-37356A127626}"/>
              </a:ext>
            </a:extLst>
          </p:cNvPr>
          <p:cNvSpPr txBox="1"/>
          <p:nvPr/>
        </p:nvSpPr>
        <p:spPr>
          <a:xfrm>
            <a:off x="2333415" y="5869094"/>
            <a:ext cx="2133600" cy="369332"/>
          </a:xfrm>
          <a:prstGeom prst="rect">
            <a:avLst/>
          </a:prstGeom>
          <a:noFill/>
        </p:spPr>
        <p:txBody>
          <a:bodyPr wrap="square" rtlCol="0">
            <a:spAutoFit/>
          </a:bodyPr>
          <a:lstStyle/>
          <a:p>
            <a:r>
              <a:rPr lang="en-US" dirty="0">
                <a:latin typeface="Calibri" charset="0"/>
                <a:ea typeface="Calibri" charset="0"/>
                <a:cs typeface="Calibri" charset="0"/>
              </a:rPr>
              <a:t>[</a:t>
            </a:r>
            <a:r>
              <a:rPr lang="en-US" dirty="0" err="1">
                <a:latin typeface="Calibri" charset="0"/>
                <a:ea typeface="Calibri" charset="0"/>
                <a:cs typeface="Calibri" charset="0"/>
              </a:rPr>
              <a:t>Girdhar</a:t>
            </a:r>
            <a:r>
              <a:rPr lang="en-US" dirty="0">
                <a:latin typeface="Calibri" charset="0"/>
                <a:ea typeface="Calibri" charset="0"/>
                <a:cs typeface="Calibri" charset="0"/>
              </a:rPr>
              <a:t> ECCV’16]</a:t>
            </a:r>
          </a:p>
        </p:txBody>
      </p:sp>
      <p:sp>
        <p:nvSpPr>
          <p:cNvPr id="8" name="TextBox 9">
            <a:extLst>
              <a:ext uri="{FF2B5EF4-FFF2-40B4-BE49-F238E27FC236}">
                <a16:creationId xmlns="" xmlns:a16="http://schemas.microsoft.com/office/drawing/2014/main" id="{434C2EC3-0468-480E-9ED8-CF9F1146F651}"/>
              </a:ext>
            </a:extLst>
          </p:cNvPr>
          <p:cNvSpPr txBox="1"/>
          <p:nvPr/>
        </p:nvSpPr>
        <p:spPr>
          <a:xfrm>
            <a:off x="9732818" y="3745901"/>
            <a:ext cx="2133600" cy="369332"/>
          </a:xfrm>
          <a:prstGeom prst="rect">
            <a:avLst/>
          </a:prstGeom>
          <a:noFill/>
        </p:spPr>
        <p:txBody>
          <a:bodyPr wrap="square" rtlCol="0">
            <a:spAutoFit/>
          </a:bodyPr>
          <a:lstStyle/>
          <a:p>
            <a:r>
              <a:rPr lang="en-US" dirty="0">
                <a:latin typeface="Calibri" charset="0"/>
                <a:ea typeface="Calibri" charset="0"/>
                <a:cs typeface="Calibri" charset="0"/>
              </a:rPr>
              <a:t>[Choy ECCV’16]</a:t>
            </a:r>
          </a:p>
        </p:txBody>
      </p:sp>
      <p:sp>
        <p:nvSpPr>
          <p:cNvPr id="9" name="TextBox 10">
            <a:extLst>
              <a:ext uri="{FF2B5EF4-FFF2-40B4-BE49-F238E27FC236}">
                <a16:creationId xmlns="" xmlns:a16="http://schemas.microsoft.com/office/drawing/2014/main" id="{36034A76-0391-4ABA-A3F5-0375BD0C85B2}"/>
              </a:ext>
            </a:extLst>
          </p:cNvPr>
          <p:cNvSpPr txBox="1"/>
          <p:nvPr/>
        </p:nvSpPr>
        <p:spPr>
          <a:xfrm>
            <a:off x="4774276" y="5732788"/>
            <a:ext cx="6848764" cy="707886"/>
          </a:xfrm>
          <a:prstGeom prst="rect">
            <a:avLst/>
          </a:prstGeom>
          <a:noFill/>
        </p:spPr>
        <p:txBody>
          <a:bodyPr wrap="square" rtlCol="0">
            <a:spAutoFit/>
          </a:bodyPr>
          <a:lstStyle/>
          <a:p>
            <a:r>
              <a:rPr lang="en-US" sz="2000" dirty="0">
                <a:latin typeface="Calibri" charset="0"/>
                <a:ea typeface="Calibri" charset="0"/>
                <a:cs typeface="Calibri" charset="0"/>
              </a:rPr>
              <a:t>Other works:</a:t>
            </a:r>
          </a:p>
          <a:p>
            <a:r>
              <a:rPr lang="en-US" sz="2000" dirty="0" smtClean="0">
                <a:latin typeface="Calibri" charset="0"/>
                <a:ea typeface="Calibri" charset="0"/>
                <a:cs typeface="Calibri" charset="0"/>
              </a:rPr>
              <a:t>[Yan NIPS’16][Wu NIPS’16][</a:t>
            </a:r>
            <a:r>
              <a:rPr lang="en-US" sz="2000" dirty="0" err="1" smtClean="0">
                <a:latin typeface="Calibri" charset="0"/>
                <a:ea typeface="Calibri" charset="0"/>
                <a:cs typeface="Calibri" charset="0"/>
              </a:rPr>
              <a:t>Tulsiani</a:t>
            </a:r>
            <a:r>
              <a:rPr lang="en-US" sz="2000" dirty="0" smtClean="0">
                <a:latin typeface="Calibri" charset="0"/>
                <a:ea typeface="Calibri" charset="0"/>
                <a:cs typeface="Calibri" charset="0"/>
              </a:rPr>
              <a:t> CVPR’17][Zhu ICCV’17]</a:t>
            </a:r>
            <a:endParaRPr lang="en-US" sz="2000" dirty="0">
              <a:latin typeface="Calibri" charset="0"/>
              <a:ea typeface="Calibri" charset="0"/>
              <a:cs typeface="Calibri" charset="0"/>
            </a:endParaRPr>
          </a:p>
        </p:txBody>
      </p:sp>
    </p:spTree>
    <p:extLst>
      <p:ext uri="{BB962C8B-B14F-4D97-AF65-F5344CB8AC3E}">
        <p14:creationId xmlns:p14="http://schemas.microsoft.com/office/powerpoint/2010/main" val="164334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 xmlns:a16="http://schemas.microsoft.com/office/drawing/2014/main" id="{29DEBA71-96D3-4F99-B830-35D65C43709E}"/>
              </a:ext>
            </a:extLst>
          </p:cNvPr>
          <p:cNvSpPr>
            <a:spLocks noGrp="1"/>
          </p:cNvSpPr>
          <p:nvPr>
            <p:ph idx="1"/>
          </p:nvPr>
        </p:nvSpPr>
        <p:spPr>
          <a:xfrm>
            <a:off x="1097280" y="1631567"/>
            <a:ext cx="10058400" cy="4750382"/>
          </a:xfrm>
        </p:spPr>
        <p:txBody>
          <a:bodyPr>
            <a:normAutofit/>
          </a:bodyPr>
          <a:lstStyle/>
          <a:p>
            <a:pPr indent="-182880">
              <a:buFont typeface="Arial" panose="020B0604020202020204" pitchFamily="34" charset="0"/>
              <a:buChar char="•"/>
            </a:pPr>
            <a:r>
              <a:rPr lang="en-US" sz="2400" dirty="0">
                <a:latin typeface="Calibri" charset="0"/>
                <a:ea typeface="Calibri" charset="0"/>
                <a:cs typeface="Calibri" charset="0"/>
              </a:rPr>
              <a:t>Problems of Existing Deep Learning based Methods:</a:t>
            </a:r>
          </a:p>
          <a:p>
            <a:pPr lvl="1">
              <a:buFont typeface="Arial" panose="020B0604020202020204" pitchFamily="34" charset="0"/>
              <a:buChar char="•"/>
            </a:pPr>
            <a:r>
              <a:rPr lang="en-US" sz="2200" dirty="0">
                <a:latin typeface="Calibri" charset="0"/>
                <a:ea typeface="Calibri" charset="0"/>
                <a:cs typeface="Calibri" charset="0"/>
              </a:rPr>
              <a:t>1. </a:t>
            </a:r>
            <a:r>
              <a:rPr lang="en-US" sz="2200" i="1" dirty="0">
                <a:latin typeface="Calibri" charset="0"/>
                <a:ea typeface="Calibri" charset="0"/>
                <a:cs typeface="Calibri" charset="0"/>
              </a:rPr>
              <a:t>Arbitrary-view</a:t>
            </a:r>
            <a:r>
              <a:rPr lang="en-US" sz="2200" dirty="0">
                <a:latin typeface="Calibri" charset="0"/>
                <a:ea typeface="Calibri" charset="0"/>
                <a:cs typeface="Calibri" charset="0"/>
              </a:rPr>
              <a:t> images </a:t>
            </a:r>
            <a:r>
              <a:rPr lang="en-US" sz="2200" dirty="0" smtClean="0">
                <a:latin typeface="Calibri" charset="0"/>
                <a:ea typeface="Calibri" charset="0"/>
                <a:cs typeface="Calibri" charset="0"/>
              </a:rPr>
              <a:t>       vs</a:t>
            </a:r>
            <a:r>
              <a:rPr lang="en-US" sz="2200" dirty="0">
                <a:latin typeface="Calibri" charset="0"/>
                <a:ea typeface="Calibri" charset="0"/>
                <a:cs typeface="Calibri" charset="0"/>
              </a:rPr>
              <a:t>. </a:t>
            </a:r>
            <a:r>
              <a:rPr lang="en-US" sz="2200" dirty="0" smtClean="0">
                <a:latin typeface="Calibri" charset="0"/>
                <a:ea typeface="Calibri" charset="0"/>
                <a:cs typeface="Calibri" charset="0"/>
              </a:rPr>
              <a:t>    </a:t>
            </a:r>
            <a:r>
              <a:rPr lang="en-US" sz="2200" i="1" dirty="0" smtClean="0">
                <a:latin typeface="Calibri" charset="0"/>
                <a:ea typeface="Calibri" charset="0"/>
                <a:cs typeface="Calibri" charset="0"/>
              </a:rPr>
              <a:t>Canonical-view</a:t>
            </a:r>
            <a:r>
              <a:rPr lang="en-US" sz="2200" dirty="0" smtClean="0">
                <a:latin typeface="Calibri" charset="0"/>
                <a:ea typeface="Calibri" charset="0"/>
                <a:cs typeface="Calibri" charset="0"/>
              </a:rPr>
              <a:t> </a:t>
            </a:r>
            <a:r>
              <a:rPr lang="en-US" sz="2200" dirty="0">
                <a:latin typeface="Calibri" charset="0"/>
                <a:ea typeface="Calibri" charset="0"/>
                <a:cs typeface="Calibri" charset="0"/>
              </a:rPr>
              <a:t>aligned 3D shapes</a:t>
            </a:r>
          </a:p>
          <a:p>
            <a:pPr lvl="1">
              <a:buFont typeface="Arial" panose="020B0604020202020204" pitchFamily="34" charset="0"/>
              <a:buChar char="•"/>
            </a:pPr>
            <a:endParaRPr lang="en-US" sz="2200" dirty="0">
              <a:latin typeface="Calibri" charset="0"/>
              <a:ea typeface="Calibri" charset="0"/>
              <a:cs typeface="Calibri" charset="0"/>
            </a:endParaRPr>
          </a:p>
          <a:p>
            <a:pPr lvl="1">
              <a:buFont typeface="Arial" panose="020B0604020202020204" pitchFamily="34" charset="0"/>
              <a:buChar char="•"/>
            </a:pPr>
            <a:endParaRPr lang="en-US" sz="2200" dirty="0">
              <a:latin typeface="Calibri" charset="0"/>
              <a:ea typeface="Calibri" charset="0"/>
              <a:cs typeface="Calibri" charset="0"/>
            </a:endParaRPr>
          </a:p>
          <a:p>
            <a:pPr lvl="1">
              <a:buFont typeface="Arial" panose="020B0604020202020204" pitchFamily="34" charset="0"/>
              <a:buChar char="•"/>
            </a:pPr>
            <a:endParaRPr lang="en-US" sz="2200" dirty="0">
              <a:latin typeface="Calibri" charset="0"/>
              <a:ea typeface="Calibri" charset="0"/>
              <a:cs typeface="Calibri" charset="0"/>
            </a:endParaRPr>
          </a:p>
          <a:p>
            <a:pPr lvl="1">
              <a:spcBef>
                <a:spcPts val="1500"/>
              </a:spcBef>
              <a:buFont typeface="Arial" panose="020B0604020202020204" pitchFamily="34" charset="0"/>
              <a:buChar char="•"/>
            </a:pPr>
            <a:r>
              <a:rPr lang="en-US" sz="2200" dirty="0">
                <a:latin typeface="Calibri" charset="0"/>
                <a:ea typeface="Calibri" charset="0"/>
                <a:cs typeface="Calibri" charset="0"/>
              </a:rPr>
              <a:t>2. Unsatisfactory results</a:t>
            </a:r>
          </a:p>
          <a:p>
            <a:pPr lvl="2">
              <a:buFont typeface="Arial" panose="020B0604020202020204" pitchFamily="34" charset="0"/>
              <a:buChar char="•"/>
            </a:pPr>
            <a:endParaRPr lang="en-US" sz="1800" dirty="0">
              <a:latin typeface="Calibri" charset="0"/>
              <a:ea typeface="Calibri" charset="0"/>
              <a:cs typeface="Calibri" charset="0"/>
            </a:endParaRPr>
          </a:p>
          <a:p>
            <a:pPr lvl="2">
              <a:buFont typeface="Arial" panose="020B0604020202020204" pitchFamily="34" charset="0"/>
              <a:buChar char="•"/>
            </a:pPr>
            <a:endParaRPr lang="en-US" sz="1800" dirty="0">
              <a:latin typeface="Calibri" charset="0"/>
              <a:ea typeface="Calibri" charset="0"/>
              <a:cs typeface="Calibri" charset="0"/>
            </a:endParaRPr>
          </a:p>
          <a:p>
            <a:pPr lvl="2">
              <a:buFont typeface="Arial" panose="020B0604020202020204" pitchFamily="34" charset="0"/>
              <a:buChar char="•"/>
            </a:pPr>
            <a:endParaRPr lang="en-US" sz="1800" dirty="0">
              <a:latin typeface="Calibri" charset="0"/>
              <a:ea typeface="Calibri" charset="0"/>
              <a:cs typeface="Calibri" charset="0"/>
            </a:endParaRPr>
          </a:p>
          <a:p>
            <a:pPr lvl="2">
              <a:buFont typeface="Arial" panose="020B0604020202020204" pitchFamily="34" charset="0"/>
              <a:buChar char="•"/>
            </a:pPr>
            <a:endParaRPr lang="en-US" sz="1800" dirty="0">
              <a:latin typeface="Calibri" charset="0"/>
              <a:ea typeface="Calibri" charset="0"/>
              <a:cs typeface="Calibri" charset="0"/>
            </a:endParaRPr>
          </a:p>
        </p:txBody>
      </p:sp>
      <p:sp>
        <p:nvSpPr>
          <p:cNvPr id="6" name="Date Placeholder 1">
            <a:extLst>
              <a:ext uri="{FF2B5EF4-FFF2-40B4-BE49-F238E27FC236}">
                <a16:creationId xmlns="" xmlns:a16="http://schemas.microsoft.com/office/drawing/2014/main" id="{CEC6AEE3-9A0F-4C17-AEAB-0954D9548787}"/>
              </a:ext>
            </a:extLst>
          </p:cNvPr>
          <p:cNvSpPr>
            <a:spLocks noGrp="1"/>
          </p:cNvSpPr>
          <p:nvPr>
            <p:ph type="dt" sz="half" idx="10"/>
          </p:nvPr>
        </p:nvSpPr>
        <p:spPr>
          <a:xfrm>
            <a:off x="1097280" y="6459785"/>
            <a:ext cx="2472271" cy="365125"/>
          </a:xfrm>
        </p:spPr>
        <p:txBody>
          <a:bodyPr/>
          <a:lstStyle/>
          <a:p>
            <a:fld id="{F756AD43-A4EA-405D-BAB0-D73BB8F634B4}" type="datetime1">
              <a:rPr lang="en-US" smtClean="0"/>
              <a:t>1/26/19</a:t>
            </a:fld>
            <a:endParaRPr lang="en-US" dirty="0"/>
          </a:p>
        </p:txBody>
      </p:sp>
      <p:sp>
        <p:nvSpPr>
          <p:cNvPr id="7" name="Slide Number Placeholder 2">
            <a:extLst>
              <a:ext uri="{FF2B5EF4-FFF2-40B4-BE49-F238E27FC236}">
                <a16:creationId xmlns="" xmlns:a16="http://schemas.microsoft.com/office/drawing/2014/main" id="{6B6E7F8D-3CAD-4C09-9957-CDF7685A0FD4}"/>
              </a:ext>
            </a:extLst>
          </p:cNvPr>
          <p:cNvSpPr>
            <a:spLocks noGrp="1"/>
          </p:cNvSpPr>
          <p:nvPr>
            <p:ph type="sldNum" sz="quarter" idx="12"/>
          </p:nvPr>
        </p:nvSpPr>
        <p:spPr>
          <a:xfrm>
            <a:off x="9900458" y="6459785"/>
            <a:ext cx="1312025" cy="365125"/>
          </a:xfrm>
        </p:spPr>
        <p:txBody>
          <a:bodyPr/>
          <a:lstStyle/>
          <a:p>
            <a:fld id="{B50C4893-5D6C-4CE5-A628-74F0F8698211}" type="slidenum">
              <a:rPr lang="en-US" smtClean="0"/>
              <a:t>4</a:t>
            </a:fld>
            <a:endParaRPr lang="en-US"/>
          </a:p>
        </p:txBody>
      </p:sp>
      <p:pic>
        <p:nvPicPr>
          <p:cNvPr id="8" name="Content Placeholder 3">
            <a:extLst>
              <a:ext uri="{FF2B5EF4-FFF2-40B4-BE49-F238E27FC236}">
                <a16:creationId xmlns="" xmlns:a16="http://schemas.microsoft.com/office/drawing/2014/main" id="{F5B91C60-758D-4B5F-8564-337788601645}"/>
              </a:ext>
            </a:extLst>
          </p:cNvPr>
          <p:cNvPicPr>
            <a:picLocks noChangeAspect="1"/>
          </p:cNvPicPr>
          <p:nvPr/>
        </p:nvPicPr>
        <p:blipFill rotWithShape="1">
          <a:blip r:embed="rId3">
            <a:extLst>
              <a:ext uri="{28A0092B-C50C-407E-A947-70E740481C1C}">
                <a14:useLocalDpi xmlns:a14="http://schemas.microsoft.com/office/drawing/2010/main" val="0"/>
              </a:ext>
            </a:extLst>
          </a:blip>
          <a:srcRect l="15913" t="16823" r="17196" b="17840"/>
          <a:stretch/>
        </p:blipFill>
        <p:spPr>
          <a:xfrm>
            <a:off x="6197820" y="4136750"/>
            <a:ext cx="1734048" cy="1693720"/>
          </a:xfrm>
          <a:prstGeom prst="rect">
            <a:avLst/>
          </a:prstGeom>
        </p:spPr>
      </p:pic>
      <p:pic>
        <p:nvPicPr>
          <p:cNvPr id="9" name="Picture 12">
            <a:extLst>
              <a:ext uri="{FF2B5EF4-FFF2-40B4-BE49-F238E27FC236}">
                <a16:creationId xmlns="" xmlns:a16="http://schemas.microsoft.com/office/drawing/2014/main" id="{80557690-C9E8-431C-BA8B-BF3C496C4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711" y="4123246"/>
            <a:ext cx="1673408" cy="1673408"/>
          </a:xfrm>
          <a:prstGeom prst="rect">
            <a:avLst/>
          </a:prstGeom>
        </p:spPr>
      </p:pic>
      <p:pic>
        <p:nvPicPr>
          <p:cNvPr id="10" name="Picture 13">
            <a:extLst>
              <a:ext uri="{FF2B5EF4-FFF2-40B4-BE49-F238E27FC236}">
                <a16:creationId xmlns="" xmlns:a16="http://schemas.microsoft.com/office/drawing/2014/main" id="{34729973-2D32-4B35-BD93-EFBC558346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932" t="16810" r="12228" b="15473"/>
          <a:stretch/>
        </p:blipFill>
        <p:spPr>
          <a:xfrm>
            <a:off x="8576342" y="4271151"/>
            <a:ext cx="1670780" cy="1454057"/>
          </a:xfrm>
          <a:prstGeom prst="rect">
            <a:avLst/>
          </a:prstGeom>
        </p:spPr>
      </p:pic>
      <p:pic>
        <p:nvPicPr>
          <p:cNvPr id="11" name="Picture 14">
            <a:extLst>
              <a:ext uri="{FF2B5EF4-FFF2-40B4-BE49-F238E27FC236}">
                <a16:creationId xmlns="" xmlns:a16="http://schemas.microsoft.com/office/drawing/2014/main" id="{DE431989-57EC-4197-9057-B6B996A6E0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6922" y="4142296"/>
            <a:ext cx="1688110" cy="1601962"/>
          </a:xfrm>
          <a:prstGeom prst="rect">
            <a:avLst/>
          </a:prstGeom>
        </p:spPr>
      </p:pic>
      <p:sp>
        <p:nvSpPr>
          <p:cNvPr id="12" name="Arrow: Right 7">
            <a:extLst>
              <a:ext uri="{FF2B5EF4-FFF2-40B4-BE49-F238E27FC236}">
                <a16:creationId xmlns="" xmlns:a16="http://schemas.microsoft.com/office/drawing/2014/main" id="{B0E65CA9-F59C-41BB-B5BE-F0E517438738}"/>
              </a:ext>
            </a:extLst>
          </p:cNvPr>
          <p:cNvSpPr/>
          <p:nvPr/>
        </p:nvSpPr>
        <p:spPr>
          <a:xfrm>
            <a:off x="3275807" y="4711406"/>
            <a:ext cx="496596" cy="497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5">
            <a:extLst>
              <a:ext uri="{FF2B5EF4-FFF2-40B4-BE49-F238E27FC236}">
                <a16:creationId xmlns="" xmlns:a16="http://schemas.microsoft.com/office/drawing/2014/main" id="{F8430B7E-C93C-4FB3-8E44-EA9924068C14}"/>
              </a:ext>
            </a:extLst>
          </p:cNvPr>
          <p:cNvSpPr/>
          <p:nvPr/>
        </p:nvSpPr>
        <p:spPr>
          <a:xfrm>
            <a:off x="8047244" y="4721279"/>
            <a:ext cx="506957" cy="520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a:extLst>
              <a:ext uri="{FF2B5EF4-FFF2-40B4-BE49-F238E27FC236}">
                <a16:creationId xmlns="" xmlns:a16="http://schemas.microsoft.com/office/drawing/2014/main" id="{9E9CC0DE-B034-4085-8766-A654A1EEEC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9838" y="2042909"/>
            <a:ext cx="1739682" cy="1739682"/>
          </a:xfrm>
          <a:prstGeom prst="rect">
            <a:avLst/>
          </a:prstGeom>
        </p:spPr>
      </p:pic>
      <p:pic>
        <p:nvPicPr>
          <p:cNvPr id="16" name="Picture 9">
            <a:extLst>
              <a:ext uri="{FF2B5EF4-FFF2-40B4-BE49-F238E27FC236}">
                <a16:creationId xmlns="" xmlns:a16="http://schemas.microsoft.com/office/drawing/2014/main" id="{C5D3766D-187D-4E53-9F4A-C36122EF81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3452" y="2026152"/>
            <a:ext cx="1739682" cy="1739682"/>
          </a:xfrm>
          <a:prstGeom prst="rect">
            <a:avLst/>
          </a:prstGeom>
        </p:spPr>
      </p:pic>
      <p:pic>
        <p:nvPicPr>
          <p:cNvPr id="17" name="Picture 17">
            <a:extLst>
              <a:ext uri="{FF2B5EF4-FFF2-40B4-BE49-F238E27FC236}">
                <a16:creationId xmlns="" xmlns:a16="http://schemas.microsoft.com/office/drawing/2014/main" id="{D825B74B-A037-4C23-9296-51BB0FC3EE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1594" y="2098754"/>
            <a:ext cx="1739682" cy="1739682"/>
          </a:xfrm>
          <a:prstGeom prst="rect">
            <a:avLst/>
          </a:prstGeom>
        </p:spPr>
      </p:pic>
      <p:pic>
        <p:nvPicPr>
          <p:cNvPr id="18" name="Picture 18">
            <a:extLst>
              <a:ext uri="{FF2B5EF4-FFF2-40B4-BE49-F238E27FC236}">
                <a16:creationId xmlns="" xmlns:a16="http://schemas.microsoft.com/office/drawing/2014/main" id="{760F8AE5-3D1E-496E-A8BC-06831D61A0D5}"/>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27418" t="24187" r="25631" b="23697"/>
          <a:stretch/>
        </p:blipFill>
        <p:spPr>
          <a:xfrm>
            <a:off x="7448380" y="2569959"/>
            <a:ext cx="1231098" cy="914400"/>
          </a:xfrm>
          <a:prstGeom prst="rect">
            <a:avLst/>
          </a:prstGeom>
        </p:spPr>
      </p:pic>
      <p:cxnSp>
        <p:nvCxnSpPr>
          <p:cNvPr id="19" name="Straight Arrow Connector 20">
            <a:extLst>
              <a:ext uri="{FF2B5EF4-FFF2-40B4-BE49-F238E27FC236}">
                <a16:creationId xmlns="" xmlns:a16="http://schemas.microsoft.com/office/drawing/2014/main" id="{1821F8F8-F659-4FD0-B13C-7092AB915F9F}"/>
              </a:ext>
            </a:extLst>
          </p:cNvPr>
          <p:cNvCxnSpPr>
            <a:cxnSpLocks/>
            <a:endCxn id="23" idx="1"/>
          </p:cNvCxnSpPr>
          <p:nvPr/>
        </p:nvCxnSpPr>
        <p:spPr>
          <a:xfrm flipH="1" flipV="1">
            <a:off x="7985590" y="2415638"/>
            <a:ext cx="4278" cy="626762"/>
          </a:xfrm>
          <a:prstGeom prst="straightConnector1">
            <a:avLst/>
          </a:prstGeom>
          <a:ln w="19050">
            <a:prstDash val="dash"/>
            <a:tailEnd type="arrow"/>
          </a:ln>
        </p:spPr>
        <p:style>
          <a:lnRef idx="1">
            <a:schemeClr val="dk1"/>
          </a:lnRef>
          <a:fillRef idx="0">
            <a:schemeClr val="dk1"/>
          </a:fillRef>
          <a:effectRef idx="0">
            <a:schemeClr val="dk1"/>
          </a:effectRef>
          <a:fontRef idx="minor">
            <a:schemeClr val="tx1"/>
          </a:fontRef>
        </p:style>
      </p:cxnSp>
      <p:cxnSp>
        <p:nvCxnSpPr>
          <p:cNvPr id="20" name="Straight Arrow Connector 21">
            <a:extLst>
              <a:ext uri="{FF2B5EF4-FFF2-40B4-BE49-F238E27FC236}">
                <a16:creationId xmlns="" xmlns:a16="http://schemas.microsoft.com/office/drawing/2014/main" id="{8B228448-E3CD-4FB3-B73B-6837470394F9}"/>
              </a:ext>
            </a:extLst>
          </p:cNvPr>
          <p:cNvCxnSpPr>
            <a:cxnSpLocks/>
          </p:cNvCxnSpPr>
          <p:nvPr/>
        </p:nvCxnSpPr>
        <p:spPr>
          <a:xfrm flipH="1">
            <a:off x="7387888" y="3042399"/>
            <a:ext cx="601980" cy="384810"/>
          </a:xfrm>
          <a:prstGeom prst="straightConnector1">
            <a:avLst/>
          </a:prstGeom>
          <a:ln w="19050">
            <a:prstDash val="dash"/>
            <a:tailEnd type="arrow"/>
          </a:ln>
        </p:spPr>
        <p:style>
          <a:lnRef idx="1">
            <a:schemeClr val="dk1"/>
          </a:lnRef>
          <a:fillRef idx="0">
            <a:schemeClr val="dk1"/>
          </a:fillRef>
          <a:effectRef idx="0">
            <a:schemeClr val="dk1"/>
          </a:effectRef>
          <a:fontRef idx="minor">
            <a:schemeClr val="tx1"/>
          </a:fontRef>
        </p:style>
      </p:cxnSp>
      <p:cxnSp>
        <p:nvCxnSpPr>
          <p:cNvPr id="21" name="Straight Arrow Connector 25">
            <a:extLst>
              <a:ext uri="{FF2B5EF4-FFF2-40B4-BE49-F238E27FC236}">
                <a16:creationId xmlns="" xmlns:a16="http://schemas.microsoft.com/office/drawing/2014/main" id="{5D56DF0C-0996-470C-AB4F-92F73E76EFFD}"/>
              </a:ext>
            </a:extLst>
          </p:cNvPr>
          <p:cNvCxnSpPr>
            <a:cxnSpLocks/>
          </p:cNvCxnSpPr>
          <p:nvPr/>
        </p:nvCxnSpPr>
        <p:spPr>
          <a:xfrm>
            <a:off x="7985590" y="3019539"/>
            <a:ext cx="522438" cy="407670"/>
          </a:xfrm>
          <a:prstGeom prst="straightConnector1">
            <a:avLst/>
          </a:prstGeom>
          <a:ln w="19050">
            <a:prstDash val="dash"/>
            <a:tailEnd type="arrow"/>
          </a:ln>
        </p:spPr>
        <p:style>
          <a:lnRef idx="1">
            <a:schemeClr val="dk1"/>
          </a:lnRef>
          <a:fillRef idx="0">
            <a:schemeClr val="dk1"/>
          </a:fillRef>
          <a:effectRef idx="0">
            <a:schemeClr val="dk1"/>
          </a:effectRef>
          <a:fontRef idx="minor">
            <a:schemeClr val="tx1"/>
          </a:fontRef>
        </p:style>
      </p:cxnSp>
      <p:sp>
        <p:nvSpPr>
          <p:cNvPr id="22" name="TextBox 28">
            <a:extLst>
              <a:ext uri="{FF2B5EF4-FFF2-40B4-BE49-F238E27FC236}">
                <a16:creationId xmlns="" xmlns:a16="http://schemas.microsoft.com/office/drawing/2014/main" id="{9408A1B6-8E33-4FFA-B552-06BE167B3C85}"/>
              </a:ext>
            </a:extLst>
          </p:cNvPr>
          <p:cNvSpPr txBox="1"/>
          <p:nvPr/>
        </p:nvSpPr>
        <p:spPr>
          <a:xfrm>
            <a:off x="7156384" y="3176582"/>
            <a:ext cx="3365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Z</a:t>
            </a:r>
          </a:p>
        </p:txBody>
      </p:sp>
      <p:sp>
        <p:nvSpPr>
          <p:cNvPr id="23" name="TextBox 29">
            <a:extLst>
              <a:ext uri="{FF2B5EF4-FFF2-40B4-BE49-F238E27FC236}">
                <a16:creationId xmlns="" xmlns:a16="http://schemas.microsoft.com/office/drawing/2014/main" id="{57E527D9-8F88-4386-A41E-507529ED6D77}"/>
              </a:ext>
            </a:extLst>
          </p:cNvPr>
          <p:cNvSpPr txBox="1"/>
          <p:nvPr/>
        </p:nvSpPr>
        <p:spPr>
          <a:xfrm>
            <a:off x="7985590" y="2277138"/>
            <a:ext cx="3365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Y</a:t>
            </a:r>
          </a:p>
        </p:txBody>
      </p:sp>
      <p:sp>
        <p:nvSpPr>
          <p:cNvPr id="24" name="TextBox 30">
            <a:extLst>
              <a:ext uri="{FF2B5EF4-FFF2-40B4-BE49-F238E27FC236}">
                <a16:creationId xmlns="" xmlns:a16="http://schemas.microsoft.com/office/drawing/2014/main" id="{E1116E58-C1EA-4FBE-BD5D-3B242E1F28F2}"/>
              </a:ext>
            </a:extLst>
          </p:cNvPr>
          <p:cNvSpPr txBox="1"/>
          <p:nvPr/>
        </p:nvSpPr>
        <p:spPr>
          <a:xfrm>
            <a:off x="8486735" y="3330801"/>
            <a:ext cx="3365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X</a:t>
            </a:r>
          </a:p>
        </p:txBody>
      </p:sp>
      <p:sp>
        <p:nvSpPr>
          <p:cNvPr id="2" name="文本框 1"/>
          <p:cNvSpPr txBox="1"/>
          <p:nvPr/>
        </p:nvSpPr>
        <p:spPr>
          <a:xfrm>
            <a:off x="2271278" y="5942238"/>
            <a:ext cx="2179699" cy="369332"/>
          </a:xfrm>
          <a:prstGeom prst="rect">
            <a:avLst/>
          </a:prstGeom>
          <a:noFill/>
        </p:spPr>
        <p:txBody>
          <a:bodyPr wrap="none" rtlCol="0">
            <a:spAutoFit/>
          </a:bodyPr>
          <a:lstStyle/>
          <a:p>
            <a:pPr marL="0" lvl="2"/>
            <a:r>
              <a:rPr lang="en-US" altLang="zh-CN" dirty="0">
                <a:latin typeface="Calibri" charset="0"/>
                <a:ea typeface="Calibri" charset="0"/>
                <a:cs typeface="Calibri" charset="0"/>
              </a:rPr>
              <a:t>Missing shape </a:t>
            </a:r>
            <a:r>
              <a:rPr lang="en-US" altLang="zh-CN" dirty="0" smtClean="0">
                <a:latin typeface="Calibri" charset="0"/>
                <a:ea typeface="Calibri" charset="0"/>
                <a:cs typeface="Calibri" charset="0"/>
              </a:rPr>
              <a:t>details</a:t>
            </a:r>
            <a:endParaRPr lang="en-US" altLang="zh-CN" dirty="0">
              <a:latin typeface="Calibri" charset="0"/>
              <a:ea typeface="Calibri" charset="0"/>
              <a:cs typeface="Calibri" charset="0"/>
            </a:endParaRPr>
          </a:p>
        </p:txBody>
      </p:sp>
      <p:sp>
        <p:nvSpPr>
          <p:cNvPr id="3" name="文本框 2"/>
          <p:cNvSpPr txBox="1"/>
          <p:nvPr/>
        </p:nvSpPr>
        <p:spPr>
          <a:xfrm>
            <a:off x="7265151" y="5942447"/>
            <a:ext cx="2465419" cy="369332"/>
          </a:xfrm>
          <a:prstGeom prst="rect">
            <a:avLst/>
          </a:prstGeom>
          <a:noFill/>
        </p:spPr>
        <p:txBody>
          <a:bodyPr wrap="none" rtlCol="0">
            <a:spAutoFit/>
          </a:bodyPr>
          <a:lstStyle/>
          <a:p>
            <a:pPr marL="0" lvl="2"/>
            <a:r>
              <a:rPr lang="en-US" altLang="zh-CN" dirty="0" smtClean="0">
                <a:latin typeface="Calibri" charset="0"/>
                <a:ea typeface="Calibri" charset="0"/>
                <a:cs typeface="Calibri" charset="0"/>
              </a:rPr>
              <a:t>Inconsistency with input</a:t>
            </a:r>
            <a:endParaRPr kumimoji="1" lang="zh-CN" altLang="en-US" dirty="0"/>
          </a:p>
        </p:txBody>
      </p:sp>
      <p:sp>
        <p:nvSpPr>
          <p:cNvPr id="35" name="椭圆 34"/>
          <p:cNvSpPr/>
          <p:nvPr/>
        </p:nvSpPr>
        <p:spPr>
          <a:xfrm>
            <a:off x="2139003" y="5017229"/>
            <a:ext cx="264549" cy="754565"/>
          </a:xfrm>
          <a:prstGeom prst="ellipse">
            <a:avLst/>
          </a:prstGeom>
          <a:noFill/>
          <a:ln w="38100">
            <a:solidFill>
              <a:srgbClr val="00E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p:cNvSpPr/>
          <p:nvPr/>
        </p:nvSpPr>
        <p:spPr>
          <a:xfrm>
            <a:off x="4292570" y="5017229"/>
            <a:ext cx="264549" cy="754565"/>
          </a:xfrm>
          <a:prstGeom prst="ellipse">
            <a:avLst/>
          </a:prstGeom>
          <a:noFill/>
          <a:ln w="38100">
            <a:solidFill>
              <a:srgbClr val="00E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椭圆 36"/>
          <p:cNvSpPr/>
          <p:nvPr/>
        </p:nvSpPr>
        <p:spPr>
          <a:xfrm>
            <a:off x="1841171" y="4712276"/>
            <a:ext cx="264549" cy="754565"/>
          </a:xfrm>
          <a:prstGeom prst="ellipse">
            <a:avLst/>
          </a:prstGeom>
          <a:noFill/>
          <a:ln w="38100">
            <a:solidFill>
              <a:srgbClr val="00E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椭圆 38"/>
          <p:cNvSpPr/>
          <p:nvPr/>
        </p:nvSpPr>
        <p:spPr>
          <a:xfrm>
            <a:off x="3941894" y="4777570"/>
            <a:ext cx="264549" cy="754565"/>
          </a:xfrm>
          <a:prstGeom prst="ellipse">
            <a:avLst/>
          </a:prstGeom>
          <a:noFill/>
          <a:ln w="38100">
            <a:solidFill>
              <a:srgbClr val="00E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1" name="直线箭头连接符 40"/>
          <p:cNvCxnSpPr>
            <a:stCxn id="35" idx="6"/>
          </p:cNvCxnSpPr>
          <p:nvPr/>
        </p:nvCxnSpPr>
        <p:spPr>
          <a:xfrm>
            <a:off x="2403552" y="5394512"/>
            <a:ext cx="1866877" cy="15811"/>
          </a:xfrm>
          <a:prstGeom prst="straightConnector1">
            <a:avLst/>
          </a:prstGeom>
          <a:ln w="38100">
            <a:solidFill>
              <a:srgbClr val="00E0EE"/>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线箭头连接符 41"/>
          <p:cNvCxnSpPr>
            <a:stCxn id="37" idx="6"/>
            <a:endCxn id="39" idx="2"/>
          </p:cNvCxnSpPr>
          <p:nvPr/>
        </p:nvCxnSpPr>
        <p:spPr>
          <a:xfrm>
            <a:off x="2105720" y="5089559"/>
            <a:ext cx="1836174" cy="65294"/>
          </a:xfrm>
          <a:prstGeom prst="straightConnector1">
            <a:avLst/>
          </a:prstGeom>
          <a:ln w="38100">
            <a:solidFill>
              <a:srgbClr val="00E0EE"/>
            </a:solidFill>
            <a:tailEnd type="triangle"/>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772496" y="4777570"/>
            <a:ext cx="812324" cy="544935"/>
          </a:xfrm>
          <a:prstGeom prst="ellipse">
            <a:avLst/>
          </a:prstGeom>
          <a:noFill/>
          <a:ln w="38100">
            <a:solidFill>
              <a:srgbClr val="00E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椭圆 46"/>
          <p:cNvSpPr/>
          <p:nvPr/>
        </p:nvSpPr>
        <p:spPr>
          <a:xfrm>
            <a:off x="9274083" y="4711407"/>
            <a:ext cx="795203" cy="497088"/>
          </a:xfrm>
          <a:prstGeom prst="ellipse">
            <a:avLst/>
          </a:prstGeom>
          <a:noFill/>
          <a:ln w="38100">
            <a:solidFill>
              <a:srgbClr val="00E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8" name="直线箭头连接符 47"/>
          <p:cNvCxnSpPr/>
          <p:nvPr/>
        </p:nvCxnSpPr>
        <p:spPr>
          <a:xfrm flipV="1">
            <a:off x="7601701" y="4961034"/>
            <a:ext cx="1650241" cy="56195"/>
          </a:xfrm>
          <a:prstGeom prst="straightConnector1">
            <a:avLst/>
          </a:prstGeom>
          <a:ln w="38100">
            <a:solidFill>
              <a:srgbClr val="00E0EE"/>
            </a:solidFill>
            <a:tailEnd type="triangle"/>
          </a:ln>
        </p:spPr>
        <p:style>
          <a:lnRef idx="1">
            <a:schemeClr val="accent1"/>
          </a:lnRef>
          <a:fillRef idx="0">
            <a:schemeClr val="accent1"/>
          </a:fillRef>
          <a:effectRef idx="0">
            <a:schemeClr val="accent1"/>
          </a:effectRef>
          <a:fontRef idx="minor">
            <a:schemeClr val="tx1"/>
          </a:fontRef>
        </p:style>
      </p:cxnSp>
      <p:sp>
        <p:nvSpPr>
          <p:cNvPr id="53"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Limitations of previous works</a:t>
            </a:r>
            <a:endParaRPr lang="zh-CN" altLang="en-US" dirty="0">
              <a:latin typeface="Calibri" charset="0"/>
              <a:ea typeface="Calibri" charset="0"/>
              <a:cs typeface="Calibri" charset="0"/>
            </a:endParaRPr>
          </a:p>
        </p:txBody>
      </p:sp>
    </p:spTree>
    <p:extLst>
      <p:ext uri="{BB962C8B-B14F-4D97-AF65-F5344CB8AC3E}">
        <p14:creationId xmlns:p14="http://schemas.microsoft.com/office/powerpoint/2010/main" val="6497368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gtEl>
                                        <p:attrNameLst>
                                          <p:attrName>style.opacity</p:attrName>
                                        </p:attrNameLst>
                                      </p:cBhvr>
                                      <p:to>
                                        <p:strVal val="0.25"/>
                                      </p:to>
                                    </p:set>
                                    <p:animEffect filter="image" prLst="opacity: 0.25">
                                      <p:cBhvr rctx="IE">
                                        <p:cTn id="7" dur="indefinite"/>
                                        <p:tgtEl>
                                          <p:spTgt spid="8"/>
                                        </p:tgtEl>
                                      </p:cBhvr>
                                    </p:animEffect>
                                  </p:childTnLst>
                                </p:cTn>
                              </p:par>
                              <p:par>
                                <p:cTn id="8" presetID="9" presetClass="emph" presetSubtype="0" grpId="0" nodeType="withEffect">
                                  <p:stCondLst>
                                    <p:cond delay="0"/>
                                  </p:stCondLst>
                                  <p:childTnLst>
                                    <p:set>
                                      <p:cBhvr rctx="PPT">
                                        <p:cTn id="9" dur="indefinite"/>
                                        <p:tgtEl>
                                          <p:spTgt spid="13"/>
                                        </p:tgtEl>
                                        <p:attrNameLst>
                                          <p:attrName>style.opacity</p:attrName>
                                        </p:attrNameLst>
                                      </p:cBhvr>
                                      <p:to>
                                        <p:strVal val="0.25"/>
                                      </p:to>
                                    </p:set>
                                    <p:animEffect filter="image" prLst="opacity: 0.25">
                                      <p:cBhvr rctx="IE">
                                        <p:cTn id="10" dur="indefinite"/>
                                        <p:tgtEl>
                                          <p:spTgt spid="13"/>
                                        </p:tgtEl>
                                      </p:cBhvr>
                                    </p:animEffect>
                                  </p:childTnLst>
                                </p:cTn>
                              </p:par>
                              <p:par>
                                <p:cTn id="11" presetID="9" presetClass="emph" presetSubtype="0" grpId="0" nodeType="withEffect">
                                  <p:stCondLst>
                                    <p:cond delay="0"/>
                                  </p:stCondLst>
                                  <p:childTnLst>
                                    <p:set>
                                      <p:cBhvr rctx="PPT">
                                        <p:cTn id="12" dur="indefinite"/>
                                        <p:tgtEl>
                                          <p:spTgt spid="3"/>
                                        </p:tgtEl>
                                        <p:attrNameLst>
                                          <p:attrName>style.opacity</p:attrName>
                                        </p:attrNameLst>
                                      </p:cBhvr>
                                      <p:to>
                                        <p:strVal val="0.25"/>
                                      </p:to>
                                    </p:set>
                                    <p:animEffect filter="image" prLst="opacity: 0.25">
                                      <p:cBhvr rctx="IE">
                                        <p:cTn id="13" dur="indefinite"/>
                                        <p:tgtEl>
                                          <p:spTgt spid="3"/>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25"/>
                                      </p:to>
                                    </p:set>
                                    <p:animEffect filter="image" prLst="opacity: 0.25">
                                      <p:cBhvr rctx="IE">
                                        <p:cTn id="16" dur="indefinite"/>
                                        <p:tgtEl>
                                          <p:spTgt spid="10"/>
                                        </p:tgtEl>
                                      </p:cBhvr>
                                    </p:animEffect>
                                  </p:childTnLst>
                                </p:cTn>
                              </p:par>
                              <p:par>
                                <p:cTn id="17" presetID="9" presetClass="emph" presetSubtype="0" nodeType="withEffect">
                                  <p:stCondLst>
                                    <p:cond delay="0"/>
                                  </p:stCondLst>
                                  <p:childTnLst>
                                    <p:set>
                                      <p:cBhvr rctx="PPT">
                                        <p:cTn id="18" dur="indefinite"/>
                                        <p:tgtEl>
                                          <p:spTgt spid="9"/>
                                        </p:tgtEl>
                                        <p:attrNameLst>
                                          <p:attrName>style.opacity</p:attrName>
                                        </p:attrNameLst>
                                      </p:cBhvr>
                                      <p:to>
                                        <p:strVal val="0.25"/>
                                      </p:to>
                                    </p:set>
                                    <p:animEffect filter="image" prLst="opacity: 0.25">
                                      <p:cBhvr rctx="IE">
                                        <p:cTn id="19" dur="indefinite"/>
                                        <p:tgtEl>
                                          <p:spTgt spid="9"/>
                                        </p:tgtEl>
                                      </p:cBhvr>
                                    </p:animEffect>
                                  </p:childTnLst>
                                </p:cTn>
                              </p:par>
                              <p:par>
                                <p:cTn id="20" presetID="9" presetClass="emph" presetSubtype="0" nodeType="withEffect">
                                  <p:stCondLst>
                                    <p:cond delay="0"/>
                                  </p:stCondLst>
                                  <p:childTnLst>
                                    <p:set>
                                      <p:cBhvr rctx="PPT">
                                        <p:cTn id="21" dur="indefinite"/>
                                        <p:tgtEl>
                                          <p:spTgt spid="11"/>
                                        </p:tgtEl>
                                        <p:attrNameLst>
                                          <p:attrName>style.opacity</p:attrName>
                                        </p:attrNameLst>
                                      </p:cBhvr>
                                      <p:to>
                                        <p:strVal val="0.25"/>
                                      </p:to>
                                    </p:set>
                                    <p:animEffect filter="image" prLst="opacity: 0.25">
                                      <p:cBhvr rctx="IE">
                                        <p:cTn id="22" dur="indefinite"/>
                                        <p:tgtEl>
                                          <p:spTgt spid="11"/>
                                        </p:tgtEl>
                                      </p:cBhvr>
                                    </p:animEffect>
                                  </p:childTnLst>
                                </p:cTn>
                              </p:par>
                              <p:par>
                                <p:cTn id="23" presetID="9" presetClass="emph" presetSubtype="0" grpId="0" nodeType="withEffect">
                                  <p:stCondLst>
                                    <p:cond delay="0"/>
                                  </p:stCondLst>
                                  <p:childTnLst>
                                    <p:set>
                                      <p:cBhvr rctx="PPT">
                                        <p:cTn id="24" dur="indefinite"/>
                                        <p:tgtEl>
                                          <p:spTgt spid="12"/>
                                        </p:tgtEl>
                                        <p:attrNameLst>
                                          <p:attrName>style.opacity</p:attrName>
                                        </p:attrNameLst>
                                      </p:cBhvr>
                                      <p:to>
                                        <p:strVal val="0.25"/>
                                      </p:to>
                                    </p:set>
                                    <p:animEffect filter="image" prLst="opacity: 0.25">
                                      <p:cBhvr rctx="IE">
                                        <p:cTn id="25" dur="indefinite"/>
                                        <p:tgtEl>
                                          <p:spTgt spid="12"/>
                                        </p:tgtEl>
                                      </p:cBhvr>
                                    </p:animEffect>
                                  </p:childTnLst>
                                </p:cTn>
                              </p:par>
                              <p:par>
                                <p:cTn id="26" presetID="9" presetClass="emph" presetSubtype="0" grpId="0" nodeType="withEffect">
                                  <p:stCondLst>
                                    <p:cond delay="0"/>
                                  </p:stCondLst>
                                  <p:childTnLst>
                                    <p:set>
                                      <p:cBhvr rctx="PPT">
                                        <p:cTn id="27" dur="indefinite"/>
                                        <p:tgtEl>
                                          <p:spTgt spid="2"/>
                                        </p:tgtEl>
                                        <p:attrNameLst>
                                          <p:attrName>style.opacity</p:attrName>
                                        </p:attrNameLst>
                                      </p:cBhvr>
                                      <p:to>
                                        <p:strVal val="0.25"/>
                                      </p:to>
                                    </p:set>
                                    <p:animEffect filter="image" prLst="opacity: 0.25">
                                      <p:cBhvr rctx="IE">
                                        <p:cTn id="28" dur="indefinite"/>
                                        <p:tgtEl>
                                          <p:spTgt spid="2"/>
                                        </p:tgtEl>
                                      </p:cBhvr>
                                    </p:animEffect>
                                  </p:childTnLst>
                                </p:cTn>
                              </p:par>
                              <p:par>
                                <p:cTn id="29" presetID="9" presetClass="emph" presetSubtype="0" nodeType="withEffect">
                                  <p:stCondLst>
                                    <p:cond delay="0"/>
                                  </p:stCondLst>
                                  <p:childTnLst>
                                    <p:set>
                                      <p:cBhvr rctx="PPT">
                                        <p:cTn id="30" dur="indefinite"/>
                                        <p:tgtEl>
                                          <p:spTgt spid="5">
                                            <p:txEl>
                                              <p:pRg st="5" end="5"/>
                                            </p:txEl>
                                          </p:spTgt>
                                        </p:tgtEl>
                                        <p:attrNameLst>
                                          <p:attrName>style.opacity</p:attrName>
                                        </p:attrNameLst>
                                      </p:cBhvr>
                                      <p:to>
                                        <p:strVal val="0.25"/>
                                      </p:to>
                                    </p:set>
                                    <p:animEffect filter="image" prLst="opacity: 0.25">
                                      <p:cBhvr rctx="IE">
                                        <p:cTn id="31" dur="indefinite"/>
                                        <p:tgtEl>
                                          <p:spTgt spid="5">
                                            <p:txEl>
                                              <p:pRg st="5" end="5"/>
                                            </p:txEl>
                                          </p:spTgt>
                                        </p:tgtEl>
                                      </p:cBhvr>
                                    </p:animEffect>
                                  </p:childTnLst>
                                </p:cTn>
                              </p:par>
                              <p:par>
                                <p:cTn id="32" presetID="9" presetClass="emph" presetSubtype="0" nodeType="withEffect">
                                  <p:stCondLst>
                                    <p:cond delay="0"/>
                                  </p:stCondLst>
                                  <p:childTnLst>
                                    <p:set>
                                      <p:cBhvr rctx="PPT">
                                        <p:cTn id="33" dur="indefinite"/>
                                        <p:tgtEl>
                                          <p:spTgt spid="5">
                                            <p:txEl>
                                              <p:pRg st="1" end="1"/>
                                            </p:txEl>
                                          </p:spTgt>
                                        </p:tgtEl>
                                        <p:attrNameLst>
                                          <p:attrName>style.opacity</p:attrName>
                                        </p:attrNameLst>
                                      </p:cBhvr>
                                      <p:to>
                                        <p:strVal val="0.25"/>
                                      </p:to>
                                    </p:set>
                                    <p:animEffect filter="image" prLst="opacity: 0.25">
                                      <p:cBhvr rctx="IE">
                                        <p:cTn id="34" dur="indefinite"/>
                                        <p:tgtEl>
                                          <p:spTgt spid="5">
                                            <p:txEl>
                                              <p:pRg st="1" end="1"/>
                                            </p:txEl>
                                          </p:spTgt>
                                        </p:tgtEl>
                                      </p:cBhvr>
                                    </p:animEffect>
                                  </p:childTnLst>
                                </p:cTn>
                              </p:par>
                              <p:par>
                                <p:cTn id="35" presetID="9" presetClass="emph" presetSubtype="0" nodeType="withEffect">
                                  <p:stCondLst>
                                    <p:cond delay="0"/>
                                  </p:stCondLst>
                                  <p:childTnLst>
                                    <p:set>
                                      <p:cBhvr rctx="PPT">
                                        <p:cTn id="36" dur="indefinite"/>
                                        <p:tgtEl>
                                          <p:spTgt spid="17"/>
                                        </p:tgtEl>
                                        <p:attrNameLst>
                                          <p:attrName>style.opacity</p:attrName>
                                        </p:attrNameLst>
                                      </p:cBhvr>
                                      <p:to>
                                        <p:strVal val="0.25"/>
                                      </p:to>
                                    </p:set>
                                    <p:animEffect filter="image" prLst="opacity: 0.25">
                                      <p:cBhvr rctx="IE">
                                        <p:cTn id="37" dur="indefinite"/>
                                        <p:tgtEl>
                                          <p:spTgt spid="17"/>
                                        </p:tgtEl>
                                      </p:cBhvr>
                                    </p:animEffect>
                                  </p:childTnLst>
                                </p:cTn>
                              </p:par>
                              <p:par>
                                <p:cTn id="38" presetID="9" presetClass="emph" presetSubtype="0" nodeType="withEffect">
                                  <p:stCondLst>
                                    <p:cond delay="0"/>
                                  </p:stCondLst>
                                  <p:childTnLst>
                                    <p:set>
                                      <p:cBhvr rctx="PPT">
                                        <p:cTn id="39" dur="indefinite"/>
                                        <p:tgtEl>
                                          <p:spTgt spid="16"/>
                                        </p:tgtEl>
                                        <p:attrNameLst>
                                          <p:attrName>style.opacity</p:attrName>
                                        </p:attrNameLst>
                                      </p:cBhvr>
                                      <p:to>
                                        <p:strVal val="0.25"/>
                                      </p:to>
                                    </p:set>
                                    <p:animEffect filter="image" prLst="opacity: 0.25">
                                      <p:cBhvr rctx="IE">
                                        <p:cTn id="40" dur="indefinite"/>
                                        <p:tgtEl>
                                          <p:spTgt spid="16"/>
                                        </p:tgtEl>
                                      </p:cBhvr>
                                    </p:animEffect>
                                  </p:childTnLst>
                                </p:cTn>
                              </p:par>
                              <p:par>
                                <p:cTn id="41" presetID="9" presetClass="emph" presetSubtype="0" nodeType="withEffect">
                                  <p:stCondLst>
                                    <p:cond delay="0"/>
                                  </p:stCondLst>
                                  <p:childTnLst>
                                    <p:set>
                                      <p:cBhvr rctx="PPT">
                                        <p:cTn id="42" dur="indefinite"/>
                                        <p:tgtEl>
                                          <p:spTgt spid="15"/>
                                        </p:tgtEl>
                                        <p:attrNameLst>
                                          <p:attrName>style.opacity</p:attrName>
                                        </p:attrNameLst>
                                      </p:cBhvr>
                                      <p:to>
                                        <p:strVal val="0.25"/>
                                      </p:to>
                                    </p:set>
                                    <p:animEffect filter="image" prLst="opacity: 0.25">
                                      <p:cBhvr rctx="IE">
                                        <p:cTn id="43" dur="indefinite"/>
                                        <p:tgtEl>
                                          <p:spTgt spid="15"/>
                                        </p:tgtEl>
                                      </p:cBhvr>
                                    </p:animEffect>
                                  </p:childTnLst>
                                </p:cTn>
                              </p:par>
                              <p:par>
                                <p:cTn id="44" presetID="9" presetClass="emph" presetSubtype="0" nodeType="withEffect">
                                  <p:stCondLst>
                                    <p:cond delay="0"/>
                                  </p:stCondLst>
                                  <p:childTnLst>
                                    <p:set>
                                      <p:cBhvr rctx="PPT">
                                        <p:cTn id="45" dur="indefinite"/>
                                        <p:tgtEl>
                                          <p:spTgt spid="20"/>
                                        </p:tgtEl>
                                        <p:attrNameLst>
                                          <p:attrName>style.opacity</p:attrName>
                                        </p:attrNameLst>
                                      </p:cBhvr>
                                      <p:to>
                                        <p:strVal val="0.25"/>
                                      </p:to>
                                    </p:set>
                                    <p:animEffect filter="image" prLst="opacity: 0.25">
                                      <p:cBhvr rctx="IE">
                                        <p:cTn id="46" dur="indefinite"/>
                                        <p:tgtEl>
                                          <p:spTgt spid="20"/>
                                        </p:tgtEl>
                                      </p:cBhvr>
                                    </p:animEffect>
                                  </p:childTnLst>
                                </p:cTn>
                              </p:par>
                              <p:par>
                                <p:cTn id="47" presetID="9" presetClass="emph" presetSubtype="0" nodeType="withEffect">
                                  <p:stCondLst>
                                    <p:cond delay="0"/>
                                  </p:stCondLst>
                                  <p:childTnLst>
                                    <p:set>
                                      <p:cBhvr rctx="PPT">
                                        <p:cTn id="48" dur="indefinite"/>
                                        <p:tgtEl>
                                          <p:spTgt spid="19"/>
                                        </p:tgtEl>
                                        <p:attrNameLst>
                                          <p:attrName>style.opacity</p:attrName>
                                        </p:attrNameLst>
                                      </p:cBhvr>
                                      <p:to>
                                        <p:strVal val="0.25"/>
                                      </p:to>
                                    </p:set>
                                    <p:animEffect filter="image" prLst="opacity: 0.25">
                                      <p:cBhvr rctx="IE">
                                        <p:cTn id="49" dur="indefinite"/>
                                        <p:tgtEl>
                                          <p:spTgt spid="19"/>
                                        </p:tgtEl>
                                      </p:cBhvr>
                                    </p:animEffect>
                                  </p:childTnLst>
                                </p:cTn>
                              </p:par>
                              <p:par>
                                <p:cTn id="50" presetID="9" presetClass="emph" presetSubtype="0" grpId="0" nodeType="withEffect">
                                  <p:stCondLst>
                                    <p:cond delay="0"/>
                                  </p:stCondLst>
                                  <p:childTnLst>
                                    <p:set>
                                      <p:cBhvr rctx="PPT">
                                        <p:cTn id="51" dur="indefinite"/>
                                        <p:tgtEl>
                                          <p:spTgt spid="23"/>
                                        </p:tgtEl>
                                        <p:attrNameLst>
                                          <p:attrName>style.opacity</p:attrName>
                                        </p:attrNameLst>
                                      </p:cBhvr>
                                      <p:to>
                                        <p:strVal val="0.25"/>
                                      </p:to>
                                    </p:set>
                                    <p:animEffect filter="image" prLst="opacity: 0.25">
                                      <p:cBhvr rctx="IE">
                                        <p:cTn id="52" dur="indefinite"/>
                                        <p:tgtEl>
                                          <p:spTgt spid="23"/>
                                        </p:tgtEl>
                                      </p:cBhvr>
                                    </p:animEffect>
                                  </p:childTnLst>
                                </p:cTn>
                              </p:par>
                              <p:par>
                                <p:cTn id="53" presetID="9" presetClass="emph" presetSubtype="0" nodeType="withEffect">
                                  <p:stCondLst>
                                    <p:cond delay="0"/>
                                  </p:stCondLst>
                                  <p:childTnLst>
                                    <p:set>
                                      <p:cBhvr rctx="PPT">
                                        <p:cTn id="54" dur="indefinite"/>
                                        <p:tgtEl>
                                          <p:spTgt spid="18"/>
                                        </p:tgtEl>
                                        <p:attrNameLst>
                                          <p:attrName>style.opacity</p:attrName>
                                        </p:attrNameLst>
                                      </p:cBhvr>
                                      <p:to>
                                        <p:strVal val="0.25"/>
                                      </p:to>
                                    </p:set>
                                    <p:animEffect filter="image" prLst="opacity: 0.25">
                                      <p:cBhvr rctx="IE">
                                        <p:cTn id="55" dur="indefinite"/>
                                        <p:tgtEl>
                                          <p:spTgt spid="18"/>
                                        </p:tgtEl>
                                      </p:cBhvr>
                                    </p:animEffect>
                                  </p:childTnLst>
                                </p:cTn>
                              </p:par>
                              <p:par>
                                <p:cTn id="56" presetID="9" presetClass="emph" presetSubtype="0" nodeType="withEffect">
                                  <p:stCondLst>
                                    <p:cond delay="0"/>
                                  </p:stCondLst>
                                  <p:childTnLst>
                                    <p:set>
                                      <p:cBhvr rctx="PPT">
                                        <p:cTn id="57" dur="indefinite"/>
                                        <p:tgtEl>
                                          <p:spTgt spid="21"/>
                                        </p:tgtEl>
                                        <p:attrNameLst>
                                          <p:attrName>style.opacity</p:attrName>
                                        </p:attrNameLst>
                                      </p:cBhvr>
                                      <p:to>
                                        <p:strVal val="0.25"/>
                                      </p:to>
                                    </p:set>
                                    <p:animEffect filter="image" prLst="opacity: 0.25">
                                      <p:cBhvr rctx="IE">
                                        <p:cTn id="58" dur="indefinite"/>
                                        <p:tgtEl>
                                          <p:spTgt spid="21"/>
                                        </p:tgtEl>
                                      </p:cBhvr>
                                    </p:animEffect>
                                  </p:childTnLst>
                                </p:cTn>
                              </p:par>
                              <p:par>
                                <p:cTn id="59" presetID="9" presetClass="emph" presetSubtype="0" grpId="0" nodeType="withEffect">
                                  <p:stCondLst>
                                    <p:cond delay="0"/>
                                  </p:stCondLst>
                                  <p:childTnLst>
                                    <p:set>
                                      <p:cBhvr rctx="PPT">
                                        <p:cTn id="60" dur="indefinite"/>
                                        <p:tgtEl>
                                          <p:spTgt spid="24"/>
                                        </p:tgtEl>
                                        <p:attrNameLst>
                                          <p:attrName>style.opacity</p:attrName>
                                        </p:attrNameLst>
                                      </p:cBhvr>
                                      <p:to>
                                        <p:strVal val="0.25"/>
                                      </p:to>
                                    </p:set>
                                    <p:animEffect filter="image" prLst="opacity: 0.25">
                                      <p:cBhvr rctx="IE">
                                        <p:cTn id="61" dur="indefinite"/>
                                        <p:tgtEl>
                                          <p:spTgt spid="24"/>
                                        </p:tgtEl>
                                      </p:cBhvr>
                                    </p:animEffect>
                                  </p:childTnLst>
                                </p:cTn>
                              </p:par>
                              <p:par>
                                <p:cTn id="62" presetID="9" presetClass="emph" presetSubtype="0" grpId="0" nodeType="withEffect">
                                  <p:stCondLst>
                                    <p:cond delay="0"/>
                                  </p:stCondLst>
                                  <p:childTnLst>
                                    <p:set>
                                      <p:cBhvr rctx="PPT">
                                        <p:cTn id="63" dur="indefinite"/>
                                        <p:tgtEl>
                                          <p:spTgt spid="22"/>
                                        </p:tgtEl>
                                        <p:attrNameLst>
                                          <p:attrName>style.opacity</p:attrName>
                                        </p:attrNameLst>
                                      </p:cBhvr>
                                      <p:to>
                                        <p:strVal val="0.25"/>
                                      </p:to>
                                    </p:set>
                                    <p:animEffect filter="image" prLst="opacity: 0.25">
                                      <p:cBhvr rctx="IE">
                                        <p:cTn id="64" dur="indefinite"/>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mph" presetSubtype="0" nodeType="clickEffect">
                                  <p:stCondLst>
                                    <p:cond delay="0"/>
                                  </p:stCondLst>
                                  <p:childTnLst>
                                    <p:set>
                                      <p:cBhvr rctx="PPT">
                                        <p:cTn id="68" dur="indefinite"/>
                                        <p:tgtEl>
                                          <p:spTgt spid="5">
                                            <p:txEl>
                                              <p:pRg st="1" end="1"/>
                                            </p:txEl>
                                          </p:spTgt>
                                        </p:tgtEl>
                                        <p:attrNameLst>
                                          <p:attrName>style.opacity</p:attrName>
                                        </p:attrNameLst>
                                      </p:cBhvr>
                                      <p:to>
                                        <p:strVal val="1"/>
                                      </p:to>
                                    </p:set>
                                    <p:animEffect filter="image" prLst="opacity: 1">
                                      <p:cBhvr rctx="IE">
                                        <p:cTn id="69" dur="indefinite"/>
                                        <p:tgtEl>
                                          <p:spTgt spid="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mph" presetSubtype="0" nodeType="clickEffect">
                                  <p:stCondLst>
                                    <p:cond delay="0"/>
                                  </p:stCondLst>
                                  <p:childTnLst>
                                    <p:set>
                                      <p:cBhvr rctx="PPT">
                                        <p:cTn id="73" dur="indefinite"/>
                                        <p:tgtEl>
                                          <p:spTgt spid="15"/>
                                        </p:tgtEl>
                                        <p:attrNameLst>
                                          <p:attrName>style.opacity</p:attrName>
                                        </p:attrNameLst>
                                      </p:cBhvr>
                                      <p:to>
                                        <p:strVal val="1"/>
                                      </p:to>
                                    </p:set>
                                    <p:animEffect filter="image" prLst="opacity: 1">
                                      <p:cBhvr rctx="IE">
                                        <p:cTn id="74" dur="indefinite"/>
                                        <p:tgtEl>
                                          <p:spTgt spid="15"/>
                                        </p:tgtEl>
                                      </p:cBhvr>
                                    </p:animEffect>
                                  </p:childTnLst>
                                </p:cTn>
                              </p:par>
                              <p:par>
                                <p:cTn id="75" presetID="9" presetClass="emph" presetSubtype="0" nodeType="withEffect">
                                  <p:stCondLst>
                                    <p:cond delay="0"/>
                                  </p:stCondLst>
                                  <p:childTnLst>
                                    <p:set>
                                      <p:cBhvr rctx="PPT">
                                        <p:cTn id="76" dur="indefinite"/>
                                        <p:tgtEl>
                                          <p:spTgt spid="16"/>
                                        </p:tgtEl>
                                        <p:attrNameLst>
                                          <p:attrName>style.opacity</p:attrName>
                                        </p:attrNameLst>
                                      </p:cBhvr>
                                      <p:to>
                                        <p:strVal val="1"/>
                                      </p:to>
                                    </p:set>
                                    <p:animEffect filter="image" prLst="opacity: 1">
                                      <p:cBhvr rctx="IE">
                                        <p:cTn id="77" dur="indefinite"/>
                                        <p:tgtEl>
                                          <p:spTgt spid="16"/>
                                        </p:tgtEl>
                                      </p:cBhvr>
                                    </p:animEffect>
                                  </p:childTnLst>
                                </p:cTn>
                              </p:par>
                              <p:par>
                                <p:cTn id="78" presetID="9" presetClass="emph" presetSubtype="0" nodeType="withEffect">
                                  <p:stCondLst>
                                    <p:cond delay="0"/>
                                  </p:stCondLst>
                                  <p:childTnLst>
                                    <p:set>
                                      <p:cBhvr rctx="PPT">
                                        <p:cTn id="79" dur="indefinite"/>
                                        <p:tgtEl>
                                          <p:spTgt spid="17"/>
                                        </p:tgtEl>
                                        <p:attrNameLst>
                                          <p:attrName>style.opacity</p:attrName>
                                        </p:attrNameLst>
                                      </p:cBhvr>
                                      <p:to>
                                        <p:strVal val="1"/>
                                      </p:to>
                                    </p:set>
                                    <p:animEffect filter="image" prLst="opacity: 1">
                                      <p:cBhvr rctx="IE">
                                        <p:cTn id="80" dur="indefinite"/>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mph" presetSubtype="0" nodeType="clickEffect">
                                  <p:stCondLst>
                                    <p:cond delay="0"/>
                                  </p:stCondLst>
                                  <p:childTnLst>
                                    <p:set>
                                      <p:cBhvr rctx="PPT">
                                        <p:cTn id="84" dur="indefinite"/>
                                        <p:tgtEl>
                                          <p:spTgt spid="18"/>
                                        </p:tgtEl>
                                        <p:attrNameLst>
                                          <p:attrName>style.opacity</p:attrName>
                                        </p:attrNameLst>
                                      </p:cBhvr>
                                      <p:to>
                                        <p:strVal val="1"/>
                                      </p:to>
                                    </p:set>
                                    <p:animEffect filter="image" prLst="opacity: 1">
                                      <p:cBhvr rctx="IE">
                                        <p:cTn id="85" dur="indefinite"/>
                                        <p:tgtEl>
                                          <p:spTgt spid="18"/>
                                        </p:tgtEl>
                                      </p:cBhvr>
                                    </p:animEffect>
                                  </p:childTnLst>
                                </p:cTn>
                              </p:par>
                              <p:par>
                                <p:cTn id="86" presetID="9" presetClass="emph" presetSubtype="0" nodeType="withEffect">
                                  <p:stCondLst>
                                    <p:cond delay="0"/>
                                  </p:stCondLst>
                                  <p:childTnLst>
                                    <p:set>
                                      <p:cBhvr rctx="PPT">
                                        <p:cTn id="87" dur="indefinite"/>
                                        <p:tgtEl>
                                          <p:spTgt spid="19"/>
                                        </p:tgtEl>
                                        <p:attrNameLst>
                                          <p:attrName>style.opacity</p:attrName>
                                        </p:attrNameLst>
                                      </p:cBhvr>
                                      <p:to>
                                        <p:strVal val="1"/>
                                      </p:to>
                                    </p:set>
                                    <p:animEffect filter="image" prLst="opacity: 1">
                                      <p:cBhvr rctx="IE">
                                        <p:cTn id="88" dur="indefinite"/>
                                        <p:tgtEl>
                                          <p:spTgt spid="19"/>
                                        </p:tgtEl>
                                      </p:cBhvr>
                                    </p:animEffect>
                                  </p:childTnLst>
                                </p:cTn>
                              </p:par>
                              <p:par>
                                <p:cTn id="89" presetID="9" presetClass="emph" presetSubtype="0" nodeType="withEffect">
                                  <p:stCondLst>
                                    <p:cond delay="0"/>
                                  </p:stCondLst>
                                  <p:childTnLst>
                                    <p:set>
                                      <p:cBhvr rctx="PPT">
                                        <p:cTn id="90" dur="indefinite"/>
                                        <p:tgtEl>
                                          <p:spTgt spid="20"/>
                                        </p:tgtEl>
                                        <p:attrNameLst>
                                          <p:attrName>style.opacity</p:attrName>
                                        </p:attrNameLst>
                                      </p:cBhvr>
                                      <p:to>
                                        <p:strVal val="1"/>
                                      </p:to>
                                    </p:set>
                                    <p:animEffect filter="image" prLst="opacity: 1">
                                      <p:cBhvr rctx="IE">
                                        <p:cTn id="91" dur="indefinite"/>
                                        <p:tgtEl>
                                          <p:spTgt spid="20"/>
                                        </p:tgtEl>
                                      </p:cBhvr>
                                    </p:animEffect>
                                  </p:childTnLst>
                                </p:cTn>
                              </p:par>
                              <p:par>
                                <p:cTn id="92" presetID="9" presetClass="emph" presetSubtype="0" nodeType="withEffect">
                                  <p:stCondLst>
                                    <p:cond delay="0"/>
                                  </p:stCondLst>
                                  <p:childTnLst>
                                    <p:set>
                                      <p:cBhvr rctx="PPT">
                                        <p:cTn id="93" dur="indefinite"/>
                                        <p:tgtEl>
                                          <p:spTgt spid="21"/>
                                        </p:tgtEl>
                                        <p:attrNameLst>
                                          <p:attrName>style.opacity</p:attrName>
                                        </p:attrNameLst>
                                      </p:cBhvr>
                                      <p:to>
                                        <p:strVal val="1"/>
                                      </p:to>
                                    </p:set>
                                    <p:animEffect filter="image" prLst="opacity: 1">
                                      <p:cBhvr rctx="IE">
                                        <p:cTn id="94" dur="indefinite"/>
                                        <p:tgtEl>
                                          <p:spTgt spid="21"/>
                                        </p:tgtEl>
                                      </p:cBhvr>
                                    </p:animEffect>
                                  </p:childTnLst>
                                </p:cTn>
                              </p:par>
                              <p:par>
                                <p:cTn id="95" presetID="9" presetClass="emph" presetSubtype="0" grpId="1" nodeType="withEffect">
                                  <p:stCondLst>
                                    <p:cond delay="0"/>
                                  </p:stCondLst>
                                  <p:childTnLst>
                                    <p:set>
                                      <p:cBhvr rctx="PPT">
                                        <p:cTn id="96" dur="indefinite"/>
                                        <p:tgtEl>
                                          <p:spTgt spid="22"/>
                                        </p:tgtEl>
                                        <p:attrNameLst>
                                          <p:attrName>style.opacity</p:attrName>
                                        </p:attrNameLst>
                                      </p:cBhvr>
                                      <p:to>
                                        <p:strVal val="1"/>
                                      </p:to>
                                    </p:set>
                                    <p:animEffect filter="image" prLst="opacity: 1">
                                      <p:cBhvr rctx="IE">
                                        <p:cTn id="97" dur="indefinite"/>
                                        <p:tgtEl>
                                          <p:spTgt spid="22"/>
                                        </p:tgtEl>
                                      </p:cBhvr>
                                    </p:animEffect>
                                  </p:childTnLst>
                                </p:cTn>
                              </p:par>
                              <p:par>
                                <p:cTn id="98" presetID="9" presetClass="emph" presetSubtype="0" grpId="1" nodeType="withEffect">
                                  <p:stCondLst>
                                    <p:cond delay="0"/>
                                  </p:stCondLst>
                                  <p:childTnLst>
                                    <p:set>
                                      <p:cBhvr rctx="PPT">
                                        <p:cTn id="99" dur="indefinite"/>
                                        <p:tgtEl>
                                          <p:spTgt spid="23"/>
                                        </p:tgtEl>
                                        <p:attrNameLst>
                                          <p:attrName>style.opacity</p:attrName>
                                        </p:attrNameLst>
                                      </p:cBhvr>
                                      <p:to>
                                        <p:strVal val="1"/>
                                      </p:to>
                                    </p:set>
                                    <p:animEffect filter="image" prLst="opacity: 1">
                                      <p:cBhvr rctx="IE">
                                        <p:cTn id="100" dur="indefinite"/>
                                        <p:tgtEl>
                                          <p:spTgt spid="23"/>
                                        </p:tgtEl>
                                      </p:cBhvr>
                                    </p:animEffect>
                                  </p:childTnLst>
                                </p:cTn>
                              </p:par>
                              <p:par>
                                <p:cTn id="101" presetID="9" presetClass="emph" presetSubtype="0" grpId="1" nodeType="withEffect">
                                  <p:stCondLst>
                                    <p:cond delay="0"/>
                                  </p:stCondLst>
                                  <p:childTnLst>
                                    <p:set>
                                      <p:cBhvr rctx="PPT">
                                        <p:cTn id="102" dur="indefinite"/>
                                        <p:tgtEl>
                                          <p:spTgt spid="24"/>
                                        </p:tgtEl>
                                        <p:attrNameLst>
                                          <p:attrName>style.opacity</p:attrName>
                                        </p:attrNameLst>
                                      </p:cBhvr>
                                      <p:to>
                                        <p:strVal val="1"/>
                                      </p:to>
                                    </p:set>
                                    <p:animEffect filter="image" prLst="opacity: 1">
                                      <p:cBhvr rctx="IE">
                                        <p:cTn id="103" dur="indefinite"/>
                                        <p:tgtEl>
                                          <p:spTgt spid="24"/>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mph" presetSubtype="0" nodeType="clickEffect">
                                  <p:stCondLst>
                                    <p:cond delay="500"/>
                                  </p:stCondLst>
                                  <p:childTnLst>
                                    <p:set>
                                      <p:cBhvr rctx="PPT">
                                        <p:cTn id="107" dur="indefinite"/>
                                        <p:tgtEl>
                                          <p:spTgt spid="9"/>
                                        </p:tgtEl>
                                        <p:attrNameLst>
                                          <p:attrName>style.opacity</p:attrName>
                                        </p:attrNameLst>
                                      </p:cBhvr>
                                      <p:to>
                                        <p:strVal val="1"/>
                                      </p:to>
                                    </p:set>
                                    <p:animEffect filter="image" prLst="opacity: 1">
                                      <p:cBhvr rctx="IE">
                                        <p:cTn id="108" dur="indefinite"/>
                                        <p:tgtEl>
                                          <p:spTgt spid="9"/>
                                        </p:tgtEl>
                                      </p:cBhvr>
                                    </p:animEffect>
                                  </p:childTnLst>
                                </p:cTn>
                              </p:par>
                              <p:par>
                                <p:cTn id="109" presetID="9" presetClass="emph" presetSubtype="0" nodeType="withEffect">
                                  <p:stCondLst>
                                    <p:cond delay="500"/>
                                  </p:stCondLst>
                                  <p:childTnLst>
                                    <p:set>
                                      <p:cBhvr rctx="PPT">
                                        <p:cTn id="110" dur="indefinite"/>
                                        <p:tgtEl>
                                          <p:spTgt spid="11"/>
                                        </p:tgtEl>
                                        <p:attrNameLst>
                                          <p:attrName>style.opacity</p:attrName>
                                        </p:attrNameLst>
                                      </p:cBhvr>
                                      <p:to>
                                        <p:strVal val="1"/>
                                      </p:to>
                                    </p:set>
                                    <p:animEffect filter="image" prLst="opacity: 1">
                                      <p:cBhvr rctx="IE">
                                        <p:cTn id="111" dur="indefinite"/>
                                        <p:tgtEl>
                                          <p:spTgt spid="11"/>
                                        </p:tgtEl>
                                      </p:cBhvr>
                                    </p:animEffect>
                                  </p:childTnLst>
                                </p:cTn>
                              </p:par>
                              <p:par>
                                <p:cTn id="112" presetID="9" presetClass="emph" presetSubtype="0" grpId="1" nodeType="withEffect">
                                  <p:stCondLst>
                                    <p:cond delay="500"/>
                                  </p:stCondLst>
                                  <p:childTnLst>
                                    <p:set>
                                      <p:cBhvr rctx="PPT">
                                        <p:cTn id="113" dur="indefinite"/>
                                        <p:tgtEl>
                                          <p:spTgt spid="12"/>
                                        </p:tgtEl>
                                        <p:attrNameLst>
                                          <p:attrName>style.opacity</p:attrName>
                                        </p:attrNameLst>
                                      </p:cBhvr>
                                      <p:to>
                                        <p:strVal val="1"/>
                                      </p:to>
                                    </p:set>
                                    <p:animEffect filter="image" prLst="opacity: 1">
                                      <p:cBhvr rctx="IE">
                                        <p:cTn id="114" dur="indefinite"/>
                                        <p:tgtEl>
                                          <p:spTgt spid="12"/>
                                        </p:tgtEl>
                                      </p:cBhvr>
                                    </p:animEffect>
                                  </p:childTnLst>
                                </p:cTn>
                              </p:par>
                              <p:par>
                                <p:cTn id="115" presetID="9" presetClass="emph" presetSubtype="0" grpId="1" nodeType="withEffect">
                                  <p:stCondLst>
                                    <p:cond delay="500"/>
                                  </p:stCondLst>
                                  <p:childTnLst>
                                    <p:set>
                                      <p:cBhvr rctx="PPT">
                                        <p:cTn id="116" dur="indefinite"/>
                                        <p:tgtEl>
                                          <p:spTgt spid="2"/>
                                        </p:tgtEl>
                                        <p:attrNameLst>
                                          <p:attrName>style.opacity</p:attrName>
                                        </p:attrNameLst>
                                      </p:cBhvr>
                                      <p:to>
                                        <p:strVal val="1"/>
                                      </p:to>
                                    </p:set>
                                    <p:animEffect filter="image" prLst="opacity: 1">
                                      <p:cBhvr rctx="IE">
                                        <p:cTn id="117" dur="indefinite"/>
                                        <p:tgtEl>
                                          <p:spTgt spid="2"/>
                                        </p:tgtEl>
                                      </p:cBhvr>
                                    </p:animEffect>
                                  </p:childTnLst>
                                </p:cTn>
                              </p:par>
                              <p:par>
                                <p:cTn id="118" presetID="9" presetClass="emph" presetSubtype="0" nodeType="withEffect">
                                  <p:stCondLst>
                                    <p:cond delay="500"/>
                                  </p:stCondLst>
                                  <p:childTnLst>
                                    <p:set>
                                      <p:cBhvr rctx="PPT">
                                        <p:cTn id="119" dur="indefinite"/>
                                        <p:tgtEl>
                                          <p:spTgt spid="5">
                                            <p:txEl>
                                              <p:pRg st="5" end="5"/>
                                            </p:txEl>
                                          </p:spTgt>
                                        </p:tgtEl>
                                        <p:attrNameLst>
                                          <p:attrName>style.opacity</p:attrName>
                                        </p:attrNameLst>
                                      </p:cBhvr>
                                      <p:to>
                                        <p:strVal val="1"/>
                                      </p:to>
                                    </p:set>
                                    <p:animEffect filter="image" prLst="opacity: 1">
                                      <p:cBhvr rctx="IE">
                                        <p:cTn id="120" dur="indefinite"/>
                                        <p:tgtEl>
                                          <p:spTgt spid="5">
                                            <p:txEl>
                                              <p:pRg st="5" end="5"/>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dissolve">
                                      <p:cBhvr>
                                        <p:cTn id="125" dur="200"/>
                                        <p:tgtEl>
                                          <p:spTgt spid="35"/>
                                        </p:tgtEl>
                                      </p:cBhvr>
                                    </p:animEffect>
                                  </p:childTnLst>
                                </p:cTn>
                              </p:par>
                            </p:childTnLst>
                          </p:cTn>
                        </p:par>
                        <p:par>
                          <p:cTn id="126" fill="hold">
                            <p:stCondLst>
                              <p:cond delay="200"/>
                            </p:stCondLst>
                            <p:childTnLst>
                              <p:par>
                                <p:cTn id="127" presetID="22" presetClass="entr" presetSubtype="8" fill="hold" nodeType="after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wipe(left)">
                                      <p:cBhvr>
                                        <p:cTn id="129" dur="200"/>
                                        <p:tgtEl>
                                          <p:spTgt spid="41"/>
                                        </p:tgtEl>
                                      </p:cBhvr>
                                    </p:animEffect>
                                  </p:childTnLst>
                                </p:cTn>
                              </p:par>
                            </p:childTnLst>
                          </p:cTn>
                        </p:par>
                        <p:par>
                          <p:cTn id="130" fill="hold">
                            <p:stCondLst>
                              <p:cond delay="400"/>
                            </p:stCondLst>
                            <p:childTnLst>
                              <p:par>
                                <p:cTn id="131" presetID="9" presetClass="entr" presetSubtype="0" fill="hold" grpId="0" nodeType="after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dissolve">
                                      <p:cBhvr>
                                        <p:cTn id="133" dur="200"/>
                                        <p:tgtEl>
                                          <p:spTgt spid="36"/>
                                        </p:tgtEl>
                                      </p:cBhvr>
                                    </p:animEffect>
                                  </p:childTnLst>
                                </p:cTn>
                              </p:par>
                            </p:childTnLst>
                          </p:cTn>
                        </p:par>
                        <p:par>
                          <p:cTn id="134" fill="hold">
                            <p:stCondLst>
                              <p:cond delay="600"/>
                            </p:stCondLst>
                            <p:childTnLst>
                              <p:par>
                                <p:cTn id="135" presetID="9" presetClass="entr" presetSubtype="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dissolve">
                                      <p:cBhvr>
                                        <p:cTn id="137" dur="200"/>
                                        <p:tgtEl>
                                          <p:spTgt spid="37"/>
                                        </p:tgtEl>
                                      </p:cBhvr>
                                    </p:animEffect>
                                  </p:childTnLst>
                                </p:cTn>
                              </p:par>
                            </p:childTnLst>
                          </p:cTn>
                        </p:par>
                        <p:par>
                          <p:cTn id="138" fill="hold">
                            <p:stCondLst>
                              <p:cond delay="800"/>
                            </p:stCondLst>
                            <p:childTnLst>
                              <p:par>
                                <p:cTn id="139" presetID="22" presetClass="entr" presetSubtype="8" fill="hold" nodeType="after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wipe(left)">
                                      <p:cBhvr>
                                        <p:cTn id="141" dur="200"/>
                                        <p:tgtEl>
                                          <p:spTgt spid="42"/>
                                        </p:tgtEl>
                                      </p:cBhvr>
                                    </p:animEffect>
                                  </p:childTnLst>
                                </p:cTn>
                              </p:par>
                            </p:childTnLst>
                          </p:cTn>
                        </p:par>
                        <p:par>
                          <p:cTn id="142" fill="hold">
                            <p:stCondLst>
                              <p:cond delay="1000"/>
                            </p:stCondLst>
                            <p:childTnLst>
                              <p:par>
                                <p:cTn id="143" presetID="9" presetClass="entr" presetSubtype="0" fill="hold" grpId="0"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dissolve">
                                      <p:cBhvr>
                                        <p:cTn id="145" dur="2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mph" presetSubtype="0" nodeType="clickEffect">
                                  <p:stCondLst>
                                    <p:cond delay="500"/>
                                  </p:stCondLst>
                                  <p:childTnLst>
                                    <p:set>
                                      <p:cBhvr rctx="PPT">
                                        <p:cTn id="149" dur="indefinite"/>
                                        <p:tgtEl>
                                          <p:spTgt spid="8"/>
                                        </p:tgtEl>
                                        <p:attrNameLst>
                                          <p:attrName>style.opacity</p:attrName>
                                        </p:attrNameLst>
                                      </p:cBhvr>
                                      <p:to>
                                        <p:strVal val="1"/>
                                      </p:to>
                                    </p:set>
                                    <p:animEffect filter="image" prLst="opacity: 1">
                                      <p:cBhvr rctx="IE">
                                        <p:cTn id="150" dur="indefinite"/>
                                        <p:tgtEl>
                                          <p:spTgt spid="8"/>
                                        </p:tgtEl>
                                      </p:cBhvr>
                                    </p:animEffect>
                                  </p:childTnLst>
                                </p:cTn>
                              </p:par>
                              <p:par>
                                <p:cTn id="151" presetID="9" presetClass="emph" presetSubtype="0" nodeType="withEffect">
                                  <p:stCondLst>
                                    <p:cond delay="500"/>
                                  </p:stCondLst>
                                  <p:childTnLst>
                                    <p:set>
                                      <p:cBhvr rctx="PPT">
                                        <p:cTn id="152" dur="indefinite"/>
                                        <p:tgtEl>
                                          <p:spTgt spid="10"/>
                                        </p:tgtEl>
                                        <p:attrNameLst>
                                          <p:attrName>style.opacity</p:attrName>
                                        </p:attrNameLst>
                                      </p:cBhvr>
                                      <p:to>
                                        <p:strVal val="1"/>
                                      </p:to>
                                    </p:set>
                                    <p:animEffect filter="image" prLst="opacity: 1">
                                      <p:cBhvr rctx="IE">
                                        <p:cTn id="153" dur="indefinite"/>
                                        <p:tgtEl>
                                          <p:spTgt spid="10"/>
                                        </p:tgtEl>
                                      </p:cBhvr>
                                    </p:animEffect>
                                  </p:childTnLst>
                                </p:cTn>
                              </p:par>
                              <p:par>
                                <p:cTn id="154" presetID="9" presetClass="emph" presetSubtype="0" grpId="1" nodeType="withEffect">
                                  <p:stCondLst>
                                    <p:cond delay="500"/>
                                  </p:stCondLst>
                                  <p:childTnLst>
                                    <p:set>
                                      <p:cBhvr rctx="PPT">
                                        <p:cTn id="155" dur="indefinite"/>
                                        <p:tgtEl>
                                          <p:spTgt spid="13"/>
                                        </p:tgtEl>
                                        <p:attrNameLst>
                                          <p:attrName>style.opacity</p:attrName>
                                        </p:attrNameLst>
                                      </p:cBhvr>
                                      <p:to>
                                        <p:strVal val="1"/>
                                      </p:to>
                                    </p:set>
                                    <p:animEffect filter="image" prLst="opacity: 1">
                                      <p:cBhvr rctx="IE">
                                        <p:cTn id="156" dur="indefinite"/>
                                        <p:tgtEl>
                                          <p:spTgt spid="13"/>
                                        </p:tgtEl>
                                      </p:cBhvr>
                                    </p:animEffect>
                                  </p:childTnLst>
                                </p:cTn>
                              </p:par>
                              <p:par>
                                <p:cTn id="157" presetID="9" presetClass="emph" presetSubtype="0" grpId="1" nodeType="withEffect">
                                  <p:stCondLst>
                                    <p:cond delay="500"/>
                                  </p:stCondLst>
                                  <p:childTnLst>
                                    <p:set>
                                      <p:cBhvr rctx="PPT">
                                        <p:cTn id="158" dur="indefinite"/>
                                        <p:tgtEl>
                                          <p:spTgt spid="3"/>
                                        </p:tgtEl>
                                        <p:attrNameLst>
                                          <p:attrName>style.opacity</p:attrName>
                                        </p:attrNameLst>
                                      </p:cBhvr>
                                      <p:to>
                                        <p:strVal val="1"/>
                                      </p:to>
                                    </p:set>
                                    <p:animEffect filter="image" prLst="opacity: 1">
                                      <p:cBhvr rctx="IE">
                                        <p:cTn id="159" dur="indefinite"/>
                                        <p:tgtEl>
                                          <p:spTgt spid="3"/>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grpId="0" nodeType="clickEffect">
                                  <p:stCondLst>
                                    <p:cond delay="0"/>
                                  </p:stCondLst>
                                  <p:childTnLst>
                                    <p:set>
                                      <p:cBhvr>
                                        <p:cTn id="163" dur="1" fill="hold">
                                          <p:stCondLst>
                                            <p:cond delay="0"/>
                                          </p:stCondLst>
                                        </p:cTn>
                                        <p:tgtEl>
                                          <p:spTgt spid="46"/>
                                        </p:tgtEl>
                                        <p:attrNameLst>
                                          <p:attrName>style.visibility</p:attrName>
                                        </p:attrNameLst>
                                      </p:cBhvr>
                                      <p:to>
                                        <p:strVal val="visible"/>
                                      </p:to>
                                    </p:set>
                                    <p:animEffect transition="in" filter="dissolve">
                                      <p:cBhvr>
                                        <p:cTn id="164" dur="200"/>
                                        <p:tgtEl>
                                          <p:spTgt spid="46"/>
                                        </p:tgtEl>
                                      </p:cBhvr>
                                    </p:animEffect>
                                  </p:childTnLst>
                                </p:cTn>
                              </p:par>
                            </p:childTnLst>
                          </p:cTn>
                        </p:par>
                        <p:par>
                          <p:cTn id="165" fill="hold">
                            <p:stCondLst>
                              <p:cond delay="200"/>
                            </p:stCondLst>
                            <p:childTnLst>
                              <p:par>
                                <p:cTn id="166" presetID="22" presetClass="entr" presetSubtype="8" fill="hold" nodeType="afterEffect">
                                  <p:stCondLst>
                                    <p:cond delay="0"/>
                                  </p:stCondLst>
                                  <p:childTnLst>
                                    <p:set>
                                      <p:cBhvr>
                                        <p:cTn id="167" dur="1" fill="hold">
                                          <p:stCondLst>
                                            <p:cond delay="0"/>
                                          </p:stCondLst>
                                        </p:cTn>
                                        <p:tgtEl>
                                          <p:spTgt spid="48"/>
                                        </p:tgtEl>
                                        <p:attrNameLst>
                                          <p:attrName>style.visibility</p:attrName>
                                        </p:attrNameLst>
                                      </p:cBhvr>
                                      <p:to>
                                        <p:strVal val="visible"/>
                                      </p:to>
                                    </p:set>
                                    <p:animEffect transition="in" filter="wipe(left)">
                                      <p:cBhvr>
                                        <p:cTn id="168" dur="200"/>
                                        <p:tgtEl>
                                          <p:spTgt spid="48"/>
                                        </p:tgtEl>
                                      </p:cBhvr>
                                    </p:animEffect>
                                  </p:childTnLst>
                                </p:cTn>
                              </p:par>
                            </p:childTnLst>
                          </p:cTn>
                        </p:par>
                        <p:par>
                          <p:cTn id="169" fill="hold">
                            <p:stCondLst>
                              <p:cond delay="400"/>
                            </p:stCondLst>
                            <p:childTnLst>
                              <p:par>
                                <p:cTn id="170" presetID="9" presetClass="entr" presetSubtype="0" fill="hold" grpId="0" nodeType="afterEffect">
                                  <p:stCondLst>
                                    <p:cond delay="0"/>
                                  </p:stCondLst>
                                  <p:childTnLst>
                                    <p:set>
                                      <p:cBhvr>
                                        <p:cTn id="171" dur="1" fill="hold">
                                          <p:stCondLst>
                                            <p:cond delay="0"/>
                                          </p:stCondLst>
                                        </p:cTn>
                                        <p:tgtEl>
                                          <p:spTgt spid="47"/>
                                        </p:tgtEl>
                                        <p:attrNameLst>
                                          <p:attrName>style.visibility</p:attrName>
                                        </p:attrNameLst>
                                      </p:cBhvr>
                                      <p:to>
                                        <p:strVal val="visible"/>
                                      </p:to>
                                    </p:set>
                                    <p:animEffect transition="in" filter="dissolve">
                                      <p:cBhvr>
                                        <p:cTn id="172" dur="2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22" grpId="0"/>
      <p:bldP spid="22" grpId="1"/>
      <p:bldP spid="23" grpId="0"/>
      <p:bldP spid="23" grpId="1"/>
      <p:bldP spid="24" grpId="0"/>
      <p:bldP spid="24" grpId="1"/>
      <p:bldP spid="2" grpId="0"/>
      <p:bldP spid="2" grpId="1"/>
      <p:bldP spid="3" grpId="0"/>
      <p:bldP spid="3" grpId="1"/>
      <p:bldP spid="35" grpId="0" animBg="1"/>
      <p:bldP spid="36" grpId="0" animBg="1"/>
      <p:bldP spid="37" grpId="0" animBg="1"/>
      <p:bldP spid="39"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 xmlns:a16="http://schemas.microsoft.com/office/drawing/2014/main" id="{29DEBA71-96D3-4F99-B830-35D65C43709E}"/>
              </a:ext>
            </a:extLst>
          </p:cNvPr>
          <p:cNvSpPr>
            <a:spLocks noGrp="1"/>
          </p:cNvSpPr>
          <p:nvPr>
            <p:ph idx="1"/>
          </p:nvPr>
        </p:nvSpPr>
        <p:spPr>
          <a:xfrm>
            <a:off x="1097280" y="1622709"/>
            <a:ext cx="10058400" cy="4750382"/>
          </a:xfrm>
        </p:spPr>
        <p:txBody>
          <a:bodyPr>
            <a:normAutofit/>
          </a:bodyPr>
          <a:lstStyle/>
          <a:p>
            <a:pPr indent="-182880">
              <a:spcAft>
                <a:spcPts val="1200"/>
              </a:spcAft>
              <a:buFont typeface="Arial" panose="020B0604020202020204" pitchFamily="34" charset="0"/>
              <a:buChar char="•"/>
            </a:pPr>
            <a:r>
              <a:rPr lang="en-US" sz="2400" dirty="0">
                <a:latin typeface="Calibri" charset="0"/>
                <a:ea typeface="Calibri" charset="0"/>
                <a:cs typeface="Calibri" charset="0"/>
              </a:rPr>
              <a:t>Goal: </a:t>
            </a:r>
            <a:r>
              <a:rPr lang="en-US" sz="2200" b="1" dirty="0">
                <a:latin typeface="Calibri" charset="0"/>
                <a:ea typeface="Calibri" charset="0"/>
                <a:cs typeface="Calibri" charset="0"/>
              </a:rPr>
              <a:t>Reconstruct</a:t>
            </a:r>
            <a:r>
              <a:rPr lang="en-US" sz="2200" dirty="0">
                <a:latin typeface="Calibri" charset="0"/>
                <a:ea typeface="Calibri" charset="0"/>
                <a:cs typeface="Calibri" charset="0"/>
              </a:rPr>
              <a:t> the object </a:t>
            </a:r>
            <a:r>
              <a:rPr lang="en-US" sz="2200" b="1" dirty="0">
                <a:latin typeface="Calibri" charset="0"/>
                <a:ea typeface="Calibri" charset="0"/>
                <a:cs typeface="Calibri" charset="0"/>
              </a:rPr>
              <a:t>precisely</a:t>
            </a:r>
            <a:r>
              <a:rPr lang="en-US" sz="2200" dirty="0">
                <a:latin typeface="Calibri" charset="0"/>
                <a:ea typeface="Calibri" charset="0"/>
                <a:cs typeface="Calibri" charset="0"/>
              </a:rPr>
              <a:t> with the given image</a:t>
            </a:r>
          </a:p>
          <a:p>
            <a:pPr marL="91440" lvl="1">
              <a:spcBef>
                <a:spcPts val="1200"/>
              </a:spcBef>
              <a:spcAft>
                <a:spcPts val="1200"/>
              </a:spcAft>
              <a:buSzPct val="100000"/>
              <a:buFont typeface="Arial" panose="020B0604020202020204" pitchFamily="34" charset="0"/>
              <a:buChar char="•"/>
            </a:pPr>
            <a:r>
              <a:rPr lang="en-US" sz="2400" dirty="0">
                <a:latin typeface="Calibri" charset="0"/>
                <a:ea typeface="Calibri" charset="0"/>
                <a:cs typeface="Calibri" charset="0"/>
              </a:rPr>
              <a:t>Idea: </a:t>
            </a:r>
            <a:r>
              <a:rPr lang="en-US" sz="2200" dirty="0">
                <a:latin typeface="Calibri" charset="0"/>
                <a:ea typeface="Calibri" charset="0"/>
                <a:cs typeface="Calibri" charset="0"/>
              </a:rPr>
              <a:t>Embed explicitly the </a:t>
            </a:r>
            <a:r>
              <a:rPr lang="en-US" sz="2200" b="1" dirty="0">
                <a:latin typeface="Calibri" charset="0"/>
                <a:ea typeface="Calibri" charset="0"/>
                <a:cs typeface="Calibri" charset="0"/>
              </a:rPr>
              <a:t>3D-2D projection geometry </a:t>
            </a:r>
            <a:r>
              <a:rPr lang="en-US" sz="2200" dirty="0">
                <a:latin typeface="Calibri" charset="0"/>
                <a:ea typeface="Calibri" charset="0"/>
                <a:cs typeface="Calibri" charset="0"/>
              </a:rPr>
              <a:t>into a network</a:t>
            </a:r>
          </a:p>
          <a:p>
            <a:pPr marL="91440" lvl="1">
              <a:spcBef>
                <a:spcPts val="1200"/>
              </a:spcBef>
              <a:spcAft>
                <a:spcPts val="200"/>
              </a:spcAft>
              <a:buSzPct val="100000"/>
              <a:buFont typeface="Arial" panose="020B0604020202020204" pitchFamily="34" charset="0"/>
              <a:buChar char="•"/>
            </a:pPr>
            <a:r>
              <a:rPr lang="en-US" sz="2400" dirty="0">
                <a:latin typeface="Calibri" charset="0"/>
                <a:ea typeface="Calibri" charset="0"/>
                <a:cs typeface="Calibri" charset="0"/>
              </a:rPr>
              <a:t>Approach: </a:t>
            </a:r>
            <a:r>
              <a:rPr lang="en-US" sz="2200" dirty="0">
                <a:latin typeface="Calibri" charset="0"/>
                <a:ea typeface="Calibri" charset="0"/>
                <a:cs typeface="Calibri" charset="0"/>
              </a:rPr>
              <a:t>Estimating a </a:t>
            </a:r>
            <a:r>
              <a:rPr lang="en-US" sz="2200" b="1" dirty="0">
                <a:latin typeface="Calibri" charset="0"/>
                <a:ea typeface="Calibri" charset="0"/>
                <a:cs typeface="Calibri" charset="0"/>
              </a:rPr>
              <a:t>single-view visual hull </a:t>
            </a:r>
            <a:r>
              <a:rPr lang="en-US" sz="2200" dirty="0">
                <a:latin typeface="Calibri" charset="0"/>
                <a:ea typeface="Calibri" charset="0"/>
                <a:cs typeface="Calibri" charset="0"/>
              </a:rPr>
              <a:t>inside of the network</a:t>
            </a:r>
          </a:p>
          <a:p>
            <a:pPr lvl="1">
              <a:buFont typeface="Arial" panose="020B0604020202020204" pitchFamily="34" charset="0"/>
              <a:buChar char="•"/>
            </a:pPr>
            <a:endParaRPr lang="en-US" sz="2200" dirty="0">
              <a:latin typeface="Calibri" charset="0"/>
              <a:ea typeface="Calibri" charset="0"/>
              <a:cs typeface="Calibri" charset="0"/>
            </a:endParaRPr>
          </a:p>
          <a:p>
            <a:pPr lvl="2">
              <a:buFont typeface="Arial" panose="020B0604020202020204" pitchFamily="34" charset="0"/>
              <a:buChar char="•"/>
            </a:pPr>
            <a:endParaRPr lang="en-US" sz="1800" dirty="0">
              <a:latin typeface="Calibri" charset="0"/>
              <a:ea typeface="Calibri" charset="0"/>
              <a:cs typeface="Calibri" charset="0"/>
            </a:endParaRPr>
          </a:p>
        </p:txBody>
      </p:sp>
      <p:pic>
        <p:nvPicPr>
          <p:cNvPr id="5" name="Picture 4">
            <a:extLst>
              <a:ext uri="{FF2B5EF4-FFF2-40B4-BE49-F238E27FC236}">
                <a16:creationId xmlns="" xmlns:a16="http://schemas.microsoft.com/office/drawing/2014/main" id="{0B00FB0A-2061-4B80-84EA-E86F591CA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078" y="3496827"/>
            <a:ext cx="4100946" cy="2761304"/>
          </a:xfrm>
          <a:prstGeom prst="rect">
            <a:avLst/>
          </a:prstGeom>
        </p:spPr>
      </p:pic>
      <p:pic>
        <p:nvPicPr>
          <p:cNvPr id="6" name="Picture 7">
            <a:extLst>
              <a:ext uri="{FF2B5EF4-FFF2-40B4-BE49-F238E27FC236}">
                <a16:creationId xmlns="" xmlns:a16="http://schemas.microsoft.com/office/drawing/2014/main" id="{D7D36BCD-F2A0-4115-872B-972712F2FD5E}"/>
              </a:ext>
            </a:extLst>
          </p:cNvPr>
          <p:cNvPicPr>
            <a:picLocks noChangeAspect="1"/>
          </p:cNvPicPr>
          <p:nvPr/>
        </p:nvPicPr>
        <p:blipFill>
          <a:blip r:embed="rId4"/>
          <a:stretch>
            <a:fillRect/>
          </a:stretch>
        </p:blipFill>
        <p:spPr>
          <a:xfrm>
            <a:off x="6190820" y="3531457"/>
            <a:ext cx="3709638" cy="2692045"/>
          </a:xfrm>
          <a:prstGeom prst="rect">
            <a:avLst/>
          </a:prstGeom>
        </p:spPr>
      </p:pic>
      <p:sp>
        <p:nvSpPr>
          <p:cNvPr id="7" name="TextBox 8">
            <a:extLst>
              <a:ext uri="{FF2B5EF4-FFF2-40B4-BE49-F238E27FC236}">
                <a16:creationId xmlns="" xmlns:a16="http://schemas.microsoft.com/office/drawing/2014/main" id="{4DD4666D-8123-4A36-ACFA-CDE8A94E9DC6}"/>
              </a:ext>
            </a:extLst>
          </p:cNvPr>
          <p:cNvSpPr txBox="1"/>
          <p:nvPr/>
        </p:nvSpPr>
        <p:spPr>
          <a:xfrm>
            <a:off x="1318952" y="5446942"/>
            <a:ext cx="1209964" cy="646331"/>
          </a:xfrm>
          <a:prstGeom prst="rect">
            <a:avLst/>
          </a:prstGeom>
          <a:noFill/>
        </p:spPr>
        <p:txBody>
          <a:bodyPr wrap="square" rtlCol="0">
            <a:spAutoFit/>
          </a:bodyPr>
          <a:lstStyle/>
          <a:p>
            <a:r>
              <a:rPr lang="en-US" dirty="0">
                <a:latin typeface="Calibri" charset="0"/>
                <a:ea typeface="Calibri" charset="0"/>
                <a:cs typeface="Calibri" charset="0"/>
              </a:rPr>
              <a:t>Multi-view Visual Hull</a:t>
            </a:r>
          </a:p>
        </p:txBody>
      </p:sp>
      <p:sp>
        <p:nvSpPr>
          <p:cNvPr id="8" name="TextBox 9">
            <a:extLst>
              <a:ext uri="{FF2B5EF4-FFF2-40B4-BE49-F238E27FC236}">
                <a16:creationId xmlns="" xmlns:a16="http://schemas.microsoft.com/office/drawing/2014/main" id="{0FAC2A70-2381-4D43-A375-0A1D4A71080A}"/>
              </a:ext>
            </a:extLst>
          </p:cNvPr>
          <p:cNvSpPr txBox="1"/>
          <p:nvPr/>
        </p:nvSpPr>
        <p:spPr>
          <a:xfrm>
            <a:off x="9873042" y="5535200"/>
            <a:ext cx="1482764" cy="646331"/>
          </a:xfrm>
          <a:prstGeom prst="rect">
            <a:avLst/>
          </a:prstGeom>
          <a:noFill/>
        </p:spPr>
        <p:txBody>
          <a:bodyPr wrap="square" rtlCol="0">
            <a:spAutoFit/>
          </a:bodyPr>
          <a:lstStyle/>
          <a:p>
            <a:r>
              <a:rPr lang="en-US" dirty="0">
                <a:latin typeface="Calibri" charset="0"/>
                <a:ea typeface="Calibri" charset="0"/>
                <a:cs typeface="Calibri" charset="0"/>
              </a:rPr>
              <a:t>Single-view Visual Hull</a:t>
            </a:r>
          </a:p>
        </p:txBody>
      </p:sp>
      <p:sp>
        <p:nvSpPr>
          <p:cNvPr id="12"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charset="0"/>
                <a:ea typeface="Calibri" charset="0"/>
                <a:cs typeface="Calibri" charset="0"/>
              </a:rPr>
              <a:t>Core Idea</a:t>
            </a:r>
            <a:endParaRPr lang="zh-CN" altLang="en-US" dirty="0">
              <a:latin typeface="Calibri" charset="0"/>
              <a:ea typeface="Calibri" charset="0"/>
              <a:cs typeface="Calibri" charset="0"/>
            </a:endParaRPr>
          </a:p>
        </p:txBody>
      </p:sp>
    </p:spTree>
    <p:extLst>
      <p:ext uri="{BB962C8B-B14F-4D97-AF65-F5344CB8AC3E}">
        <p14:creationId xmlns:p14="http://schemas.microsoft.com/office/powerpoint/2010/main" val="131946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
          <a:srcRect l="2545" t="24495" r="74929" b="45974"/>
          <a:stretch/>
        </p:blipFill>
        <p:spPr>
          <a:xfrm>
            <a:off x="1302573" y="3145040"/>
            <a:ext cx="1632734" cy="1486160"/>
          </a:xfrm>
          <a:prstGeom prst="rect">
            <a:avLst/>
          </a:prstGeom>
        </p:spPr>
      </p:pic>
      <p:pic>
        <p:nvPicPr>
          <p:cNvPr id="13"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
          <a:srcRect l="33217" t="24177" r="44214" b="47204"/>
          <a:stretch/>
        </p:blipFill>
        <p:spPr>
          <a:xfrm>
            <a:off x="4245792" y="1376153"/>
            <a:ext cx="1635866" cy="1440337"/>
          </a:xfrm>
          <a:prstGeom prst="rect">
            <a:avLst/>
          </a:prstGeom>
        </p:spPr>
      </p:pic>
      <p:pic>
        <p:nvPicPr>
          <p:cNvPr id="14"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
          <a:srcRect l="55680" t="24177" r="22061" b="47204"/>
          <a:stretch/>
        </p:blipFill>
        <p:spPr>
          <a:xfrm>
            <a:off x="4302060" y="3190863"/>
            <a:ext cx="1613381" cy="1440337"/>
          </a:xfrm>
          <a:prstGeom prst="rect">
            <a:avLst/>
          </a:prstGeom>
        </p:spPr>
      </p:pic>
      <p:pic>
        <p:nvPicPr>
          <p:cNvPr id="15"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
          <a:srcRect l="76441" t="24177" r="4372" b="47204"/>
          <a:stretch/>
        </p:blipFill>
        <p:spPr>
          <a:xfrm>
            <a:off x="4346866" y="5015288"/>
            <a:ext cx="1390768" cy="1440337"/>
          </a:xfrm>
          <a:prstGeom prst="rect">
            <a:avLst/>
          </a:prstGeom>
        </p:spPr>
      </p:pic>
      <p:pic>
        <p:nvPicPr>
          <p:cNvPr id="17"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
          <a:srcRect l="67996" t="60707" r="17377" b="35614"/>
          <a:stretch/>
        </p:blipFill>
        <p:spPr>
          <a:xfrm rot="16200000">
            <a:off x="5558749" y="4855613"/>
            <a:ext cx="1229349" cy="214647"/>
          </a:xfrm>
          <a:prstGeom prst="rect">
            <a:avLst/>
          </a:prstGeom>
        </p:spPr>
      </p:pic>
      <p:sp>
        <p:nvSpPr>
          <p:cNvPr id="19" name="文本框 18"/>
          <p:cNvSpPr txBox="1"/>
          <p:nvPr/>
        </p:nvSpPr>
        <p:spPr>
          <a:xfrm>
            <a:off x="1527303" y="4575615"/>
            <a:ext cx="1183273" cy="338554"/>
          </a:xfrm>
          <a:prstGeom prst="rect">
            <a:avLst/>
          </a:prstGeom>
          <a:noFill/>
        </p:spPr>
        <p:txBody>
          <a:bodyPr wrap="none" rtlCol="0">
            <a:spAutoFit/>
          </a:bodyPr>
          <a:lstStyle/>
          <a:p>
            <a:r>
              <a:rPr kumimoji="1" lang="en-US" altLang="zh-CN" sz="1600" dirty="0" smtClean="0">
                <a:latin typeface="Calibri" charset="0"/>
                <a:ea typeface="Calibri" charset="0"/>
                <a:cs typeface="Calibri" charset="0"/>
              </a:rPr>
              <a:t>Input Image</a:t>
            </a:r>
            <a:endParaRPr kumimoji="1" lang="zh-CN" altLang="en-US" sz="1600" dirty="0">
              <a:latin typeface="Calibri" charset="0"/>
              <a:ea typeface="Calibri" charset="0"/>
              <a:cs typeface="Calibri" charset="0"/>
            </a:endParaRPr>
          </a:p>
        </p:txBody>
      </p:sp>
      <p:sp>
        <p:nvSpPr>
          <p:cNvPr id="21" name="文本框 20"/>
          <p:cNvSpPr txBox="1"/>
          <p:nvPr/>
        </p:nvSpPr>
        <p:spPr>
          <a:xfrm>
            <a:off x="4429519" y="2760905"/>
            <a:ext cx="1308115" cy="338554"/>
          </a:xfrm>
          <a:prstGeom prst="rect">
            <a:avLst/>
          </a:prstGeom>
          <a:noFill/>
        </p:spPr>
        <p:txBody>
          <a:bodyPr wrap="none" rtlCol="0">
            <a:spAutoFit/>
          </a:bodyPr>
          <a:lstStyle/>
          <a:p>
            <a:r>
              <a:rPr kumimoji="1" lang="en-US" altLang="zh-CN" sz="1600" smtClean="0">
                <a:latin typeface="Calibri" charset="0"/>
                <a:ea typeface="Calibri" charset="0"/>
                <a:cs typeface="Calibri" charset="0"/>
              </a:rPr>
              <a:t>Coarse Shape</a:t>
            </a:r>
            <a:endParaRPr kumimoji="1" lang="zh-CN" altLang="en-US" sz="1600" dirty="0">
              <a:latin typeface="Calibri" charset="0"/>
              <a:ea typeface="Calibri" charset="0"/>
              <a:cs typeface="Calibri" charset="0"/>
            </a:endParaRPr>
          </a:p>
        </p:txBody>
      </p:sp>
      <p:sp>
        <p:nvSpPr>
          <p:cNvPr id="22" name="文本框 21"/>
          <p:cNvSpPr txBox="1"/>
          <p:nvPr/>
        </p:nvSpPr>
        <p:spPr>
          <a:xfrm>
            <a:off x="4525698" y="4575615"/>
            <a:ext cx="1033103" cy="338554"/>
          </a:xfrm>
          <a:prstGeom prst="rect">
            <a:avLst/>
          </a:prstGeom>
          <a:noFill/>
        </p:spPr>
        <p:txBody>
          <a:bodyPr wrap="none" rtlCol="0">
            <a:spAutoFit/>
          </a:bodyPr>
          <a:lstStyle/>
          <a:p>
            <a:r>
              <a:rPr kumimoji="1" lang="en-US" altLang="zh-CN" sz="1600" smtClean="0">
                <a:latin typeface="Calibri" charset="0"/>
                <a:ea typeface="Calibri" charset="0"/>
                <a:cs typeface="Calibri" charset="0"/>
              </a:rPr>
              <a:t>Silhouette</a:t>
            </a:r>
            <a:endParaRPr kumimoji="1" lang="zh-CN" altLang="en-US" sz="1600" dirty="0">
              <a:latin typeface="Calibri" charset="0"/>
              <a:ea typeface="Calibri" charset="0"/>
              <a:cs typeface="Calibri" charset="0"/>
            </a:endParaRPr>
          </a:p>
        </p:txBody>
      </p:sp>
      <p:sp>
        <p:nvSpPr>
          <p:cNvPr id="23" name="文本框 22"/>
          <p:cNvSpPr txBox="1"/>
          <p:nvPr/>
        </p:nvSpPr>
        <p:spPr>
          <a:xfrm>
            <a:off x="4727795" y="6352210"/>
            <a:ext cx="578107" cy="338554"/>
          </a:xfrm>
          <a:prstGeom prst="rect">
            <a:avLst/>
          </a:prstGeom>
          <a:noFill/>
        </p:spPr>
        <p:txBody>
          <a:bodyPr wrap="none" rtlCol="0">
            <a:spAutoFit/>
          </a:bodyPr>
          <a:lstStyle/>
          <a:p>
            <a:r>
              <a:rPr kumimoji="1" lang="en-US" altLang="zh-CN" sz="1600" dirty="0" smtClean="0">
                <a:latin typeface="Calibri" charset="0"/>
                <a:ea typeface="Calibri" charset="0"/>
                <a:cs typeface="Calibri" charset="0"/>
              </a:rPr>
              <a:t>Pose</a:t>
            </a:r>
            <a:endParaRPr kumimoji="1" lang="zh-CN" altLang="en-US" sz="1600" dirty="0">
              <a:latin typeface="Calibri" charset="0"/>
              <a:ea typeface="Calibri" charset="0"/>
              <a:cs typeface="Calibri" charset="0"/>
            </a:endParaRPr>
          </a:p>
        </p:txBody>
      </p:sp>
      <p:grpSp>
        <p:nvGrpSpPr>
          <p:cNvPr id="38" name="组 37"/>
          <p:cNvGrpSpPr/>
          <p:nvPr/>
        </p:nvGrpSpPr>
        <p:grpSpPr>
          <a:xfrm>
            <a:off x="2813785" y="2082038"/>
            <a:ext cx="763610" cy="3615965"/>
            <a:chOff x="2021305" y="2082038"/>
            <a:chExt cx="763610" cy="3615965"/>
          </a:xfrm>
        </p:grpSpPr>
        <p:cxnSp>
          <p:nvCxnSpPr>
            <p:cNvPr id="25" name="直线连接符 24"/>
            <p:cNvCxnSpPr/>
            <p:nvPr/>
          </p:nvCxnSpPr>
          <p:spPr>
            <a:xfrm>
              <a:off x="2377129" y="2082038"/>
              <a:ext cx="0" cy="36159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直线连接符 27"/>
            <p:cNvCxnSpPr/>
            <p:nvPr/>
          </p:nvCxnSpPr>
          <p:spPr>
            <a:xfrm>
              <a:off x="2365978" y="2098324"/>
              <a:ext cx="41893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线连接符 30"/>
            <p:cNvCxnSpPr/>
            <p:nvPr/>
          </p:nvCxnSpPr>
          <p:spPr>
            <a:xfrm>
              <a:off x="2021305" y="3897771"/>
              <a:ext cx="7636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直线连接符 31"/>
            <p:cNvCxnSpPr/>
            <p:nvPr/>
          </p:nvCxnSpPr>
          <p:spPr>
            <a:xfrm>
              <a:off x="2365976" y="5698003"/>
              <a:ext cx="418937"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4" name="直线连接符 43"/>
          <p:cNvCxnSpPr/>
          <p:nvPr/>
        </p:nvCxnSpPr>
        <p:spPr>
          <a:xfrm>
            <a:off x="5906578" y="3863836"/>
            <a:ext cx="0" cy="21006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直线连接符 44"/>
          <p:cNvCxnSpPr/>
          <p:nvPr/>
        </p:nvCxnSpPr>
        <p:spPr>
          <a:xfrm flipH="1">
            <a:off x="5752034" y="3885133"/>
            <a:ext cx="1577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直线连接符 45"/>
          <p:cNvCxnSpPr>
            <a:endCxn id="17" idx="0"/>
          </p:cNvCxnSpPr>
          <p:nvPr/>
        </p:nvCxnSpPr>
        <p:spPr>
          <a:xfrm>
            <a:off x="5906578" y="4962936"/>
            <a:ext cx="15952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直线连接符 46"/>
          <p:cNvCxnSpPr/>
          <p:nvPr/>
        </p:nvCxnSpPr>
        <p:spPr>
          <a:xfrm flipH="1">
            <a:off x="5752034" y="5957302"/>
            <a:ext cx="14339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9"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
          <a:srcRect l="4023" t="64288" r="75788" b="5673"/>
          <a:stretch/>
        </p:blipFill>
        <p:spPr>
          <a:xfrm>
            <a:off x="9314045" y="2654533"/>
            <a:ext cx="1463479" cy="1511529"/>
          </a:xfrm>
          <a:prstGeom prst="rect">
            <a:avLst/>
          </a:prstGeom>
        </p:spPr>
      </p:pic>
      <p:grpSp>
        <p:nvGrpSpPr>
          <p:cNvPr id="69" name="组 68"/>
          <p:cNvGrpSpPr/>
          <p:nvPr/>
        </p:nvGrpSpPr>
        <p:grpSpPr>
          <a:xfrm>
            <a:off x="3601187" y="5061995"/>
            <a:ext cx="762577" cy="1215795"/>
            <a:chOff x="2787768" y="3289874"/>
            <a:chExt cx="762577" cy="1215795"/>
          </a:xfrm>
        </p:grpSpPr>
        <p:grpSp>
          <p:nvGrpSpPr>
            <p:cNvPr id="64" name="组 63"/>
            <p:cNvGrpSpPr/>
            <p:nvPr/>
          </p:nvGrpSpPr>
          <p:grpSpPr>
            <a:xfrm>
              <a:off x="2792288" y="3289874"/>
              <a:ext cx="758057" cy="1215795"/>
              <a:chOff x="2792288" y="3289874"/>
              <a:chExt cx="758057" cy="1215795"/>
            </a:xfrm>
          </p:grpSpPr>
          <p:pic>
            <p:nvPicPr>
              <p:cNvPr id="11"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
              <a:srcRect l="57457" t="9154" r="25770" b="75784"/>
              <a:stretch/>
            </p:blipFill>
            <p:spPr>
              <a:xfrm rot="16200000">
                <a:off x="2563419" y="3518743"/>
                <a:ext cx="1215795" cy="758057"/>
              </a:xfrm>
              <a:prstGeom prst="rect">
                <a:avLst/>
              </a:prstGeom>
            </p:spPr>
          </p:pic>
          <p:sp>
            <p:nvSpPr>
              <p:cNvPr id="61" name="矩形 60"/>
              <p:cNvSpPr/>
              <p:nvPr/>
            </p:nvSpPr>
            <p:spPr>
              <a:xfrm>
                <a:off x="2948656" y="3620077"/>
                <a:ext cx="329294" cy="555389"/>
              </a:xfrm>
              <a:prstGeom prst="rect">
                <a:avLst/>
              </a:prstGeom>
              <a:solidFill>
                <a:srgbClr val="FFD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6" name="文本框 65"/>
            <p:cNvSpPr txBox="1"/>
            <p:nvPr/>
          </p:nvSpPr>
          <p:spPr>
            <a:xfrm>
              <a:off x="2787768" y="3704001"/>
              <a:ext cx="663964" cy="369332"/>
            </a:xfrm>
            <a:prstGeom prst="rect">
              <a:avLst/>
            </a:prstGeom>
            <a:noFill/>
          </p:spPr>
          <p:txBody>
            <a:bodyPr wrap="none" rtlCol="0">
              <a:spAutoFit/>
            </a:bodyPr>
            <a:lstStyle/>
            <a:p>
              <a:r>
                <a:rPr kumimoji="1" lang="en-US" altLang="zh-CN" dirty="0" smtClean="0"/>
                <a:t>CNN</a:t>
              </a:r>
              <a:endParaRPr kumimoji="1" lang="zh-CN" altLang="en-US" dirty="0"/>
            </a:p>
          </p:txBody>
        </p:sp>
      </p:grpSp>
      <p:grpSp>
        <p:nvGrpSpPr>
          <p:cNvPr id="70" name="组 69"/>
          <p:cNvGrpSpPr/>
          <p:nvPr/>
        </p:nvGrpSpPr>
        <p:grpSpPr>
          <a:xfrm>
            <a:off x="3582770" y="1532480"/>
            <a:ext cx="780994" cy="1215795"/>
            <a:chOff x="2787768" y="5093828"/>
            <a:chExt cx="780994" cy="1215795"/>
          </a:xfrm>
        </p:grpSpPr>
        <p:grpSp>
          <p:nvGrpSpPr>
            <p:cNvPr id="63" name="组 62"/>
            <p:cNvGrpSpPr/>
            <p:nvPr/>
          </p:nvGrpSpPr>
          <p:grpSpPr>
            <a:xfrm>
              <a:off x="2792288" y="5093828"/>
              <a:ext cx="776474" cy="1215795"/>
              <a:chOff x="2792288" y="5093828"/>
              <a:chExt cx="776474" cy="1215795"/>
            </a:xfrm>
          </p:grpSpPr>
          <p:pic>
            <p:nvPicPr>
              <p:cNvPr id="12"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
              <a:srcRect l="77302" t="8568" r="5925" b="76004"/>
              <a:stretch/>
            </p:blipFill>
            <p:spPr>
              <a:xfrm rot="16200000">
                <a:off x="2572627" y="5313489"/>
                <a:ext cx="1215795" cy="776474"/>
              </a:xfrm>
              <a:prstGeom prst="rect">
                <a:avLst/>
              </a:prstGeom>
            </p:spPr>
          </p:pic>
          <p:sp>
            <p:nvSpPr>
              <p:cNvPr id="62" name="矩形 61"/>
              <p:cNvSpPr/>
              <p:nvPr/>
            </p:nvSpPr>
            <p:spPr>
              <a:xfrm>
                <a:off x="2974582" y="5457761"/>
                <a:ext cx="329294" cy="555389"/>
              </a:xfrm>
              <a:prstGeom prst="rect">
                <a:avLst/>
              </a:prstGeom>
              <a:solidFill>
                <a:srgbClr val="B7D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7" name="文本框 66"/>
            <p:cNvSpPr txBox="1"/>
            <p:nvPr/>
          </p:nvSpPr>
          <p:spPr>
            <a:xfrm>
              <a:off x="2787768" y="5503443"/>
              <a:ext cx="663964" cy="369332"/>
            </a:xfrm>
            <a:prstGeom prst="rect">
              <a:avLst/>
            </a:prstGeom>
            <a:noFill/>
          </p:spPr>
          <p:txBody>
            <a:bodyPr wrap="none" rtlCol="0">
              <a:spAutoFit/>
            </a:bodyPr>
            <a:lstStyle/>
            <a:p>
              <a:r>
                <a:rPr kumimoji="1" lang="en-US" altLang="zh-CN" dirty="0" smtClean="0"/>
                <a:t>CNN</a:t>
              </a:r>
              <a:endParaRPr kumimoji="1" lang="zh-CN" altLang="en-US" dirty="0"/>
            </a:p>
          </p:txBody>
        </p:sp>
      </p:grpSp>
      <p:grpSp>
        <p:nvGrpSpPr>
          <p:cNvPr id="68" name="组 67"/>
          <p:cNvGrpSpPr/>
          <p:nvPr/>
        </p:nvGrpSpPr>
        <p:grpSpPr>
          <a:xfrm>
            <a:off x="3582770" y="3289873"/>
            <a:ext cx="780994" cy="1215795"/>
            <a:chOff x="2787768" y="1485920"/>
            <a:chExt cx="780994" cy="1215795"/>
          </a:xfrm>
        </p:grpSpPr>
        <p:grpSp>
          <p:nvGrpSpPr>
            <p:cNvPr id="65" name="组 64"/>
            <p:cNvGrpSpPr/>
            <p:nvPr/>
          </p:nvGrpSpPr>
          <p:grpSpPr>
            <a:xfrm>
              <a:off x="2792288" y="1485920"/>
              <a:ext cx="776474" cy="1215795"/>
              <a:chOff x="2792288" y="1485920"/>
              <a:chExt cx="776474" cy="1215795"/>
            </a:xfrm>
          </p:grpSpPr>
          <p:pic>
            <p:nvPicPr>
              <p:cNvPr id="10"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
              <a:srcRect l="36423" t="8722" r="46804" b="75850"/>
              <a:stretch/>
            </p:blipFill>
            <p:spPr>
              <a:xfrm rot="16200000">
                <a:off x="2572627" y="1705581"/>
                <a:ext cx="1215795" cy="776474"/>
              </a:xfrm>
              <a:prstGeom prst="rect">
                <a:avLst/>
              </a:prstGeom>
            </p:spPr>
          </p:pic>
          <p:sp>
            <p:nvSpPr>
              <p:cNvPr id="60" name="矩形 59"/>
              <p:cNvSpPr/>
              <p:nvPr/>
            </p:nvSpPr>
            <p:spPr>
              <a:xfrm>
                <a:off x="2935573" y="1794111"/>
                <a:ext cx="329294" cy="555389"/>
              </a:xfrm>
              <a:prstGeom prst="rect">
                <a:avLst/>
              </a:prstGeom>
              <a:solidFill>
                <a:srgbClr val="F7B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57" name="文本框 56"/>
            <p:cNvSpPr txBox="1"/>
            <p:nvPr/>
          </p:nvSpPr>
          <p:spPr>
            <a:xfrm>
              <a:off x="2787768" y="1904558"/>
              <a:ext cx="663964" cy="369332"/>
            </a:xfrm>
            <a:prstGeom prst="rect">
              <a:avLst/>
            </a:prstGeom>
            <a:noFill/>
          </p:spPr>
          <p:txBody>
            <a:bodyPr wrap="none" rtlCol="0">
              <a:spAutoFit/>
            </a:bodyPr>
            <a:lstStyle/>
            <a:p>
              <a:r>
                <a:rPr kumimoji="1" lang="en-US" altLang="zh-CN" dirty="0" smtClean="0"/>
                <a:t>CNN</a:t>
              </a:r>
              <a:endParaRPr kumimoji="1" lang="zh-CN" altLang="en-US" dirty="0"/>
            </a:p>
          </p:txBody>
        </p:sp>
      </p:grpSp>
      <p:pic>
        <p:nvPicPr>
          <p:cNvPr id="71"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
          <a:srcRect l="38842" t="73386" r="47248" b="16597"/>
          <a:stretch/>
        </p:blipFill>
        <p:spPr>
          <a:xfrm>
            <a:off x="6688987" y="3056004"/>
            <a:ext cx="1573865" cy="786743"/>
          </a:xfrm>
          <a:prstGeom prst="rect">
            <a:avLst/>
          </a:prstGeom>
        </p:spPr>
      </p:pic>
      <p:grpSp>
        <p:nvGrpSpPr>
          <p:cNvPr id="75" name="组 74"/>
          <p:cNvGrpSpPr/>
          <p:nvPr/>
        </p:nvGrpSpPr>
        <p:grpSpPr>
          <a:xfrm>
            <a:off x="8416749" y="2852355"/>
            <a:ext cx="795647" cy="1110487"/>
            <a:chOff x="7366532" y="2593514"/>
            <a:chExt cx="795647" cy="1110487"/>
          </a:xfrm>
        </p:grpSpPr>
        <p:pic>
          <p:nvPicPr>
            <p:cNvPr id="9"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
            <a:srcRect l="24327" t="66383" r="64258" b="11548"/>
            <a:stretch/>
          </p:blipFill>
          <p:spPr>
            <a:xfrm flipH="1">
              <a:off x="7366532" y="2593514"/>
              <a:ext cx="795647" cy="1110487"/>
            </a:xfrm>
            <a:prstGeom prst="rect">
              <a:avLst/>
            </a:prstGeom>
          </p:spPr>
        </p:pic>
        <p:sp>
          <p:nvSpPr>
            <p:cNvPr id="72" name="矩形 71"/>
            <p:cNvSpPr/>
            <p:nvPr/>
          </p:nvSpPr>
          <p:spPr>
            <a:xfrm>
              <a:off x="7493062" y="2963798"/>
              <a:ext cx="460667" cy="362484"/>
            </a:xfrm>
            <a:prstGeom prst="rect">
              <a:avLst/>
            </a:prstGeom>
            <a:solidFill>
              <a:srgbClr val="AD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3" name="文本框 72"/>
            <p:cNvSpPr txBox="1"/>
            <p:nvPr/>
          </p:nvSpPr>
          <p:spPr>
            <a:xfrm>
              <a:off x="7391413" y="2960374"/>
              <a:ext cx="663964" cy="369332"/>
            </a:xfrm>
            <a:prstGeom prst="rect">
              <a:avLst/>
            </a:prstGeom>
            <a:noFill/>
          </p:spPr>
          <p:txBody>
            <a:bodyPr wrap="none" rtlCol="0">
              <a:spAutoFit/>
            </a:bodyPr>
            <a:lstStyle/>
            <a:p>
              <a:r>
                <a:rPr kumimoji="1" lang="en-US" altLang="zh-CN" dirty="0" smtClean="0"/>
                <a:t>CNN</a:t>
              </a:r>
              <a:endParaRPr kumimoji="1" lang="zh-CN" altLang="en-US" dirty="0"/>
            </a:p>
          </p:txBody>
        </p:sp>
      </p:grpSp>
      <p:cxnSp>
        <p:nvCxnSpPr>
          <p:cNvPr id="76" name="直线连接符 75"/>
          <p:cNvCxnSpPr/>
          <p:nvPr/>
        </p:nvCxnSpPr>
        <p:spPr>
          <a:xfrm>
            <a:off x="7362574" y="2059104"/>
            <a:ext cx="0" cy="8390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直线连接符 76"/>
          <p:cNvCxnSpPr/>
          <p:nvPr/>
        </p:nvCxnSpPr>
        <p:spPr>
          <a:xfrm>
            <a:off x="5820372" y="2071296"/>
            <a:ext cx="15543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直线连接符 83"/>
          <p:cNvCxnSpPr/>
          <p:nvPr/>
        </p:nvCxnSpPr>
        <p:spPr>
          <a:xfrm>
            <a:off x="7374766" y="3763929"/>
            <a:ext cx="0" cy="5223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5" name="直线连接符 84"/>
          <p:cNvCxnSpPr/>
          <p:nvPr/>
        </p:nvCxnSpPr>
        <p:spPr>
          <a:xfrm>
            <a:off x="8190173" y="3416073"/>
            <a:ext cx="214881"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90" name="组 89"/>
          <p:cNvGrpSpPr/>
          <p:nvPr/>
        </p:nvGrpSpPr>
        <p:grpSpPr>
          <a:xfrm>
            <a:off x="6388249" y="4240228"/>
            <a:ext cx="1993989" cy="1607552"/>
            <a:chOff x="6388249" y="4090451"/>
            <a:chExt cx="1993989" cy="1607552"/>
          </a:xfrm>
        </p:grpSpPr>
        <p:grpSp>
          <p:nvGrpSpPr>
            <p:cNvPr id="89" name="组 88"/>
            <p:cNvGrpSpPr/>
            <p:nvPr/>
          </p:nvGrpSpPr>
          <p:grpSpPr>
            <a:xfrm>
              <a:off x="6388249" y="4120656"/>
              <a:ext cx="1993989" cy="1577347"/>
              <a:chOff x="6388249" y="4120656"/>
              <a:chExt cx="1993989" cy="1577347"/>
            </a:xfrm>
          </p:grpSpPr>
          <p:pic>
            <p:nvPicPr>
              <p:cNvPr id="18"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
              <a:srcRect l="61247" t="63425" r="11305" b="5228"/>
              <a:stretch/>
            </p:blipFill>
            <p:spPr>
              <a:xfrm>
                <a:off x="6392571" y="4120656"/>
                <a:ext cx="1989667" cy="1577347"/>
              </a:xfrm>
              <a:prstGeom prst="rect">
                <a:avLst/>
              </a:prstGeom>
            </p:spPr>
          </p:pic>
          <p:sp>
            <p:nvSpPr>
              <p:cNvPr id="41" name="矩形 40"/>
              <p:cNvSpPr/>
              <p:nvPr/>
            </p:nvSpPr>
            <p:spPr>
              <a:xfrm>
                <a:off x="6388249" y="4736567"/>
                <a:ext cx="227247" cy="251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9" name="矩形 38"/>
            <p:cNvSpPr/>
            <p:nvPr/>
          </p:nvSpPr>
          <p:spPr>
            <a:xfrm>
              <a:off x="6964097" y="4090451"/>
              <a:ext cx="984068" cy="90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endParaRPr>
            </a:p>
          </p:txBody>
        </p:sp>
      </p:grpSp>
      <p:sp>
        <p:nvSpPr>
          <p:cNvPr id="91" name="文本框 90"/>
          <p:cNvSpPr txBox="1"/>
          <p:nvPr/>
        </p:nvSpPr>
        <p:spPr>
          <a:xfrm>
            <a:off x="6407091" y="5919100"/>
            <a:ext cx="2070567" cy="338554"/>
          </a:xfrm>
          <a:prstGeom prst="rect">
            <a:avLst/>
          </a:prstGeom>
          <a:noFill/>
        </p:spPr>
        <p:txBody>
          <a:bodyPr wrap="none" rtlCol="0">
            <a:spAutoFit/>
          </a:bodyPr>
          <a:lstStyle/>
          <a:p>
            <a:r>
              <a:rPr kumimoji="1" lang="en-US" altLang="zh-CN" sz="1600" dirty="0" smtClean="0">
                <a:latin typeface="Calibri" charset="0"/>
                <a:ea typeface="Calibri" charset="0"/>
                <a:cs typeface="Calibri" charset="0"/>
              </a:rPr>
              <a:t>Single-View</a:t>
            </a:r>
            <a:r>
              <a:rPr kumimoji="1" lang="zh-CN" altLang="en-US" sz="1600" dirty="0" smtClean="0">
                <a:latin typeface="Calibri" charset="0"/>
                <a:ea typeface="Calibri" charset="0"/>
                <a:cs typeface="Calibri" charset="0"/>
              </a:rPr>
              <a:t> </a:t>
            </a:r>
            <a:r>
              <a:rPr kumimoji="1" lang="en-US" altLang="zh-CN" sz="1600" dirty="0" smtClean="0">
                <a:latin typeface="Calibri" charset="0"/>
                <a:ea typeface="Calibri" charset="0"/>
                <a:cs typeface="Calibri" charset="0"/>
              </a:rPr>
              <a:t>Visual Hull</a:t>
            </a:r>
            <a:endParaRPr kumimoji="1" lang="zh-CN" altLang="en-US" sz="1600" dirty="0">
              <a:latin typeface="Calibri" charset="0"/>
              <a:ea typeface="Calibri" charset="0"/>
              <a:cs typeface="Calibri" charset="0"/>
            </a:endParaRPr>
          </a:p>
        </p:txBody>
      </p:sp>
      <p:sp>
        <p:nvSpPr>
          <p:cNvPr id="92" name="文本框 91"/>
          <p:cNvSpPr txBox="1"/>
          <p:nvPr/>
        </p:nvSpPr>
        <p:spPr>
          <a:xfrm>
            <a:off x="9478962" y="4220392"/>
            <a:ext cx="1133644" cy="338554"/>
          </a:xfrm>
          <a:prstGeom prst="rect">
            <a:avLst/>
          </a:prstGeom>
          <a:noFill/>
        </p:spPr>
        <p:txBody>
          <a:bodyPr wrap="none" rtlCol="0">
            <a:spAutoFit/>
          </a:bodyPr>
          <a:lstStyle/>
          <a:p>
            <a:r>
              <a:rPr kumimoji="1" lang="en-US" altLang="zh-CN" sz="1600" smtClean="0">
                <a:latin typeface="Calibri" charset="0"/>
                <a:ea typeface="Calibri" charset="0"/>
                <a:cs typeface="Calibri" charset="0"/>
              </a:rPr>
              <a:t>Final Shape</a:t>
            </a:r>
            <a:endParaRPr kumimoji="1" lang="zh-CN" altLang="en-US" sz="1600" dirty="0">
              <a:latin typeface="Calibri" charset="0"/>
              <a:ea typeface="Calibri" charset="0"/>
              <a:cs typeface="Calibri" charset="0"/>
            </a:endParaRPr>
          </a:p>
        </p:txBody>
      </p:sp>
      <p:sp>
        <p:nvSpPr>
          <p:cNvPr id="96"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Method Overview</a:t>
            </a:r>
            <a:endParaRPr lang="zh-CN" altLang="en-US" dirty="0">
              <a:latin typeface="Calibri" charset="0"/>
              <a:ea typeface="Calibri" charset="0"/>
              <a:cs typeface="Calibri" charset="0"/>
            </a:endParaRPr>
          </a:p>
        </p:txBody>
      </p:sp>
    </p:spTree>
    <p:extLst>
      <p:ext uri="{BB962C8B-B14F-4D97-AF65-F5344CB8AC3E}">
        <p14:creationId xmlns:p14="http://schemas.microsoft.com/office/powerpoint/2010/main" val="35666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par>
                                <p:cTn id="12" presetID="22" presetClass="entr" presetSubtype="8" fill="hold" nodeType="with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left)">
                                      <p:cBhvr>
                                        <p:cTn id="14" dur="500"/>
                                        <p:tgtEl>
                                          <p:spTgt spid="69"/>
                                        </p:tgtEl>
                                      </p:cBhvr>
                                    </p:animEffect>
                                  </p:childTnLst>
                                </p:cTn>
                              </p:par>
                              <p:par>
                                <p:cTn id="15" presetID="22" presetClass="entr" presetSubtype="8"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left)">
                                      <p:cBhvr>
                                        <p:cTn id="17" dur="500"/>
                                        <p:tgtEl>
                                          <p:spTgt spid="70"/>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left)">
                                      <p:cBhvr>
                                        <p:cTn id="41" dur="500"/>
                                        <p:tgtEl>
                                          <p:spTgt spid="44"/>
                                        </p:tgtEl>
                                      </p:cBhvr>
                                    </p:animEffect>
                                  </p:childTnLst>
                                </p:cTn>
                              </p:par>
                              <p:par>
                                <p:cTn id="42" presetID="22" presetClass="entr" presetSubtype="8"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par>
                                <p:cTn id="45" presetID="22" presetClass="entr" presetSubtype="8"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par>
                                <p:cTn id="48" presetID="22" presetClass="entr" presetSubtype="8"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par>
                                <p:cTn id="51" presetID="22" presetClass="entr" presetSubtype="8"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wipe(left)">
                                      <p:cBhvr>
                                        <p:cTn id="57" dur="500"/>
                                        <p:tgtEl>
                                          <p:spTgt spid="9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wipe(left)">
                                      <p:cBhvr>
                                        <p:cTn id="60" dur="500"/>
                                        <p:tgtEl>
                                          <p:spTgt spid="9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ipe(left)">
                                      <p:cBhvr>
                                        <p:cTn id="65" dur="500"/>
                                        <p:tgtEl>
                                          <p:spTgt spid="77"/>
                                        </p:tgtEl>
                                      </p:cBhvr>
                                    </p:animEffect>
                                  </p:childTnLst>
                                </p:cTn>
                              </p:par>
                              <p:par>
                                <p:cTn id="66" presetID="22" presetClass="entr" presetSubtype="8" fill="hold" nodeType="with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500"/>
                                        <p:tgtEl>
                                          <p:spTgt spid="76"/>
                                        </p:tgtEl>
                                      </p:cBhvr>
                                    </p:animEffect>
                                  </p:childTnLst>
                                </p:cTn>
                              </p:par>
                              <p:par>
                                <p:cTn id="69" presetID="22" presetClass="entr" presetSubtype="4" fill="hold" nodeType="with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wipe(down)">
                                      <p:cBhvr>
                                        <p:cTn id="71" dur="500"/>
                                        <p:tgtEl>
                                          <p:spTgt spid="84"/>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500"/>
                                        <p:tgtEl>
                                          <p:spTgt spid="7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wipe(left)">
                                      <p:cBhvr>
                                        <p:cTn id="80" dur="500"/>
                                        <p:tgtEl>
                                          <p:spTgt spid="85"/>
                                        </p:tgtEl>
                                      </p:cBhvr>
                                    </p:animEffect>
                                  </p:childTnLst>
                                </p:cTn>
                              </p:par>
                              <p:par>
                                <p:cTn id="81" presetID="22" presetClass="entr" presetSubtype="8"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wipe(left)">
                                      <p:cBhvr>
                                        <p:cTn id="83" dur="500"/>
                                        <p:tgtEl>
                                          <p:spTgt spid="75"/>
                                        </p:tgtEl>
                                      </p:cBhvr>
                                    </p:animEffec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4" name="组 263"/>
          <p:cNvGrpSpPr/>
          <p:nvPr/>
        </p:nvGrpSpPr>
        <p:grpSpPr>
          <a:xfrm>
            <a:off x="731626" y="1371760"/>
            <a:ext cx="10849504" cy="2752502"/>
            <a:chOff x="884026" y="1524160"/>
            <a:chExt cx="10849504" cy="2752502"/>
          </a:xfrm>
        </p:grpSpPr>
        <p:grpSp>
          <p:nvGrpSpPr>
            <p:cNvPr id="265" name="组 264"/>
            <p:cNvGrpSpPr/>
            <p:nvPr/>
          </p:nvGrpSpPr>
          <p:grpSpPr>
            <a:xfrm>
              <a:off x="884027" y="1524160"/>
              <a:ext cx="3975162" cy="1121352"/>
              <a:chOff x="731627" y="1371760"/>
              <a:chExt cx="3975162" cy="1121352"/>
            </a:xfrm>
          </p:grpSpPr>
          <p:sp>
            <p:nvSpPr>
              <p:cNvPr id="415" name="Rectangle: Rounded Corners 27">
                <a:extLst>
                  <a:ext uri="{FF2B5EF4-FFF2-40B4-BE49-F238E27FC236}">
                    <a16:creationId xmlns="" xmlns:a16="http://schemas.microsoft.com/office/drawing/2014/main" id="{7ACC6C2F-03AA-459B-BA91-99C3D2398C68}"/>
                  </a:ext>
                </a:extLst>
              </p:cNvPr>
              <p:cNvSpPr/>
              <p:nvPr/>
            </p:nvSpPr>
            <p:spPr>
              <a:xfrm>
                <a:off x="731627" y="1371760"/>
                <a:ext cx="3975162" cy="1101013"/>
              </a:xfrm>
              <a:prstGeom prst="roundRect">
                <a:avLst>
                  <a:gd name="adj" fmla="val 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186">
                <a:extLst>
                  <a:ext uri="{FF2B5EF4-FFF2-40B4-BE49-F238E27FC236}">
                    <a16:creationId xmlns="" xmlns:a16="http://schemas.microsoft.com/office/drawing/2014/main" id="{96F3ECA9-6077-4AC5-9199-28CA4593D69A}"/>
                  </a:ext>
                </a:extLst>
              </p:cNvPr>
              <p:cNvSpPr/>
              <p:nvPr/>
            </p:nvSpPr>
            <p:spPr>
              <a:xfrm rot="16200000" flipV="1">
                <a:off x="2340243" y="1711448"/>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187">
                <a:extLst>
                  <a:ext uri="{FF2B5EF4-FFF2-40B4-BE49-F238E27FC236}">
                    <a16:creationId xmlns="" xmlns:a16="http://schemas.microsoft.com/office/drawing/2014/main" id="{F0E36D09-296C-4C39-BD13-E7DA6BD45A56}"/>
                  </a:ext>
                </a:extLst>
              </p:cNvPr>
              <p:cNvSpPr/>
              <p:nvPr/>
            </p:nvSpPr>
            <p:spPr>
              <a:xfrm rot="16200000" flipV="1">
                <a:off x="2288715" y="162259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188">
                <a:extLst>
                  <a:ext uri="{FF2B5EF4-FFF2-40B4-BE49-F238E27FC236}">
                    <a16:creationId xmlns="" xmlns:a16="http://schemas.microsoft.com/office/drawing/2014/main" id="{ED2AC563-F537-4081-BB9C-DBB54B81B021}"/>
                  </a:ext>
                </a:extLst>
              </p:cNvPr>
              <p:cNvSpPr/>
              <p:nvPr/>
            </p:nvSpPr>
            <p:spPr>
              <a:xfrm rot="16200000" flipV="1">
                <a:off x="2315915" y="166047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189">
                <a:extLst>
                  <a:ext uri="{FF2B5EF4-FFF2-40B4-BE49-F238E27FC236}">
                    <a16:creationId xmlns="" xmlns:a16="http://schemas.microsoft.com/office/drawing/2014/main" id="{4D8CE943-D0E0-4D4D-BEF4-CDD903D810E8}"/>
                  </a:ext>
                </a:extLst>
              </p:cNvPr>
              <p:cNvSpPr/>
              <p:nvPr/>
            </p:nvSpPr>
            <p:spPr>
              <a:xfrm rot="16200000" flipV="1">
                <a:off x="2426699" y="1863330"/>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190">
                <a:extLst>
                  <a:ext uri="{FF2B5EF4-FFF2-40B4-BE49-F238E27FC236}">
                    <a16:creationId xmlns="" xmlns:a16="http://schemas.microsoft.com/office/drawing/2014/main" id="{E7F010B6-D0F9-4DB1-9CC5-C5F376BB4DCF}"/>
                  </a:ext>
                </a:extLst>
              </p:cNvPr>
              <p:cNvSpPr/>
              <p:nvPr/>
            </p:nvSpPr>
            <p:spPr>
              <a:xfrm rot="16200000" flipV="1">
                <a:off x="2396432" y="1811816"/>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191">
                <a:extLst>
                  <a:ext uri="{FF2B5EF4-FFF2-40B4-BE49-F238E27FC236}">
                    <a16:creationId xmlns="" xmlns:a16="http://schemas.microsoft.com/office/drawing/2014/main" id="{54959567-69C6-4963-880C-4F989D25A6C3}"/>
                  </a:ext>
                </a:extLst>
              </p:cNvPr>
              <p:cNvSpPr/>
              <p:nvPr/>
            </p:nvSpPr>
            <p:spPr>
              <a:xfrm rot="16200000" flipV="1">
                <a:off x="2367425" y="1768595"/>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192">
                <a:extLst>
                  <a:ext uri="{FF2B5EF4-FFF2-40B4-BE49-F238E27FC236}">
                    <a16:creationId xmlns="" xmlns:a16="http://schemas.microsoft.com/office/drawing/2014/main" id="{0C9C1BBC-87B3-4B5A-A932-3CD54C471274}"/>
                  </a:ext>
                </a:extLst>
              </p:cNvPr>
              <p:cNvSpPr/>
              <p:nvPr/>
            </p:nvSpPr>
            <p:spPr>
              <a:xfrm rot="16200000" flipV="1">
                <a:off x="1932520" y="1716323"/>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193">
                <a:extLst>
                  <a:ext uri="{FF2B5EF4-FFF2-40B4-BE49-F238E27FC236}">
                    <a16:creationId xmlns="" xmlns:a16="http://schemas.microsoft.com/office/drawing/2014/main" id="{1BDF7430-683B-4E8D-A526-719A1A94DD39}"/>
                  </a:ext>
                </a:extLst>
              </p:cNvPr>
              <p:cNvSpPr/>
              <p:nvPr/>
            </p:nvSpPr>
            <p:spPr>
              <a:xfrm rot="16200000" flipV="1">
                <a:off x="1961618" y="1759311"/>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194">
                <a:extLst>
                  <a:ext uri="{FF2B5EF4-FFF2-40B4-BE49-F238E27FC236}">
                    <a16:creationId xmlns="" xmlns:a16="http://schemas.microsoft.com/office/drawing/2014/main" id="{B0F6CC5F-225C-4174-A8D2-95EDAFD9FDA6}"/>
                  </a:ext>
                </a:extLst>
              </p:cNvPr>
              <p:cNvSpPr/>
              <p:nvPr/>
            </p:nvSpPr>
            <p:spPr>
              <a:xfrm rot="16200000" flipV="1">
                <a:off x="1911964" y="1675806"/>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 name="Rectangle 195">
                <a:extLst>
                  <a:ext uri="{FF2B5EF4-FFF2-40B4-BE49-F238E27FC236}">
                    <a16:creationId xmlns="" xmlns:a16="http://schemas.microsoft.com/office/drawing/2014/main" id="{133F6B08-5DA3-43A1-B0D4-31941BBA20E2}"/>
                  </a:ext>
                </a:extLst>
              </p:cNvPr>
              <p:cNvSpPr/>
              <p:nvPr/>
            </p:nvSpPr>
            <p:spPr>
              <a:xfrm rot="16200000" flipV="1">
                <a:off x="1886915" y="1628408"/>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117">
                <a:extLst>
                  <a:ext uri="{FF2B5EF4-FFF2-40B4-BE49-F238E27FC236}">
                    <a16:creationId xmlns="" xmlns:a16="http://schemas.microsoft.com/office/drawing/2014/main" id="{CB6223C5-2A16-41BE-A17E-E0A2763D512E}"/>
                  </a:ext>
                </a:extLst>
              </p:cNvPr>
              <p:cNvSpPr/>
              <p:nvPr/>
            </p:nvSpPr>
            <p:spPr>
              <a:xfrm>
                <a:off x="2624112" y="1558948"/>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118">
                <a:extLst>
                  <a:ext uri="{FF2B5EF4-FFF2-40B4-BE49-F238E27FC236}">
                    <a16:creationId xmlns="" xmlns:a16="http://schemas.microsoft.com/office/drawing/2014/main" id="{870BD787-7AA7-41DE-8A0D-7D6477559125}"/>
                  </a:ext>
                </a:extLst>
              </p:cNvPr>
              <p:cNvSpPr/>
              <p:nvPr/>
            </p:nvSpPr>
            <p:spPr>
              <a:xfrm>
                <a:off x="2661737" y="1640729"/>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120">
                <a:extLst>
                  <a:ext uri="{FF2B5EF4-FFF2-40B4-BE49-F238E27FC236}">
                    <a16:creationId xmlns="" xmlns:a16="http://schemas.microsoft.com/office/drawing/2014/main" id="{B4E23DAC-4FAA-4274-9ADF-BF6D6330BE90}"/>
                  </a:ext>
                </a:extLst>
              </p:cNvPr>
              <p:cNvSpPr/>
              <p:nvPr/>
            </p:nvSpPr>
            <p:spPr>
              <a:xfrm>
                <a:off x="2702524" y="1722487"/>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 name="Oval 121">
                <a:extLst>
                  <a:ext uri="{FF2B5EF4-FFF2-40B4-BE49-F238E27FC236}">
                    <a16:creationId xmlns="" xmlns:a16="http://schemas.microsoft.com/office/drawing/2014/main" id="{F25E0147-AE90-4BBF-B164-D0FA24868366}"/>
                  </a:ext>
                </a:extLst>
              </p:cNvPr>
              <p:cNvSpPr/>
              <p:nvPr/>
            </p:nvSpPr>
            <p:spPr>
              <a:xfrm>
                <a:off x="2749760" y="1816312"/>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123">
                <a:extLst>
                  <a:ext uri="{FF2B5EF4-FFF2-40B4-BE49-F238E27FC236}">
                    <a16:creationId xmlns="" xmlns:a16="http://schemas.microsoft.com/office/drawing/2014/main" id="{8248A83A-42A4-4E8E-AD0E-3784292D1AF0}"/>
                  </a:ext>
                </a:extLst>
              </p:cNvPr>
              <p:cNvSpPr/>
              <p:nvPr/>
            </p:nvSpPr>
            <p:spPr>
              <a:xfrm>
                <a:off x="2790491" y="1900873"/>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124">
                <a:extLst>
                  <a:ext uri="{FF2B5EF4-FFF2-40B4-BE49-F238E27FC236}">
                    <a16:creationId xmlns="" xmlns:a16="http://schemas.microsoft.com/office/drawing/2014/main" id="{7D7AC23A-F7AB-4C72-9952-B3EE168C3E7E}"/>
                  </a:ext>
                </a:extLst>
              </p:cNvPr>
              <p:cNvSpPr/>
              <p:nvPr/>
            </p:nvSpPr>
            <p:spPr>
              <a:xfrm>
                <a:off x="2831613" y="198328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125">
                <a:extLst>
                  <a:ext uri="{FF2B5EF4-FFF2-40B4-BE49-F238E27FC236}">
                    <a16:creationId xmlns="" xmlns:a16="http://schemas.microsoft.com/office/drawing/2014/main" id="{B36AACD5-8D22-4C61-82A8-EFFF66FD170F}"/>
                  </a:ext>
                </a:extLst>
              </p:cNvPr>
              <p:cNvSpPr/>
              <p:nvPr/>
            </p:nvSpPr>
            <p:spPr>
              <a:xfrm>
                <a:off x="2869356" y="206531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ube 131">
                <a:extLst>
                  <a:ext uri="{FF2B5EF4-FFF2-40B4-BE49-F238E27FC236}">
                    <a16:creationId xmlns="" xmlns:a16="http://schemas.microsoft.com/office/drawing/2014/main" id="{BB616FC5-7F34-4B36-A3D0-34D6EB09EACA}"/>
                  </a:ext>
                </a:extLst>
              </p:cNvPr>
              <p:cNvSpPr/>
              <p:nvPr/>
            </p:nvSpPr>
            <p:spPr>
              <a:xfrm flipH="1">
                <a:off x="3009184" y="1749866"/>
                <a:ext cx="216315" cy="198629"/>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Cube 132">
                <a:extLst>
                  <a:ext uri="{FF2B5EF4-FFF2-40B4-BE49-F238E27FC236}">
                    <a16:creationId xmlns="" xmlns:a16="http://schemas.microsoft.com/office/drawing/2014/main" id="{1F26648D-9E96-4DF2-B1C2-4D669F3AAA0D}"/>
                  </a:ext>
                </a:extLst>
              </p:cNvPr>
              <p:cNvSpPr/>
              <p:nvPr/>
            </p:nvSpPr>
            <p:spPr>
              <a:xfrm flipH="1">
                <a:off x="3162545" y="1710747"/>
                <a:ext cx="288726" cy="274008"/>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Cube 134">
                <a:extLst>
                  <a:ext uri="{FF2B5EF4-FFF2-40B4-BE49-F238E27FC236}">
                    <a16:creationId xmlns="" xmlns:a16="http://schemas.microsoft.com/office/drawing/2014/main" id="{F00EB844-0248-492E-9A01-4D6846AD061E}"/>
                  </a:ext>
                </a:extLst>
              </p:cNvPr>
              <p:cNvSpPr/>
              <p:nvPr/>
            </p:nvSpPr>
            <p:spPr>
              <a:xfrm flipH="1">
                <a:off x="3354274" y="1650741"/>
                <a:ext cx="374589" cy="377500"/>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extBox 159">
                <a:extLst>
                  <a:ext uri="{FF2B5EF4-FFF2-40B4-BE49-F238E27FC236}">
                    <a16:creationId xmlns="" xmlns:a16="http://schemas.microsoft.com/office/drawing/2014/main" id="{6BF66021-A273-4EA5-9187-5E6E3BBDE7A6}"/>
                  </a:ext>
                </a:extLst>
              </p:cNvPr>
              <p:cNvSpPr txBox="1"/>
              <p:nvPr/>
            </p:nvSpPr>
            <p:spPr>
              <a:xfrm>
                <a:off x="1726040" y="2081702"/>
                <a:ext cx="1077791" cy="229587"/>
              </a:xfrm>
              <a:prstGeom prst="rect">
                <a:avLst/>
              </a:prstGeom>
              <a:noFill/>
            </p:spPr>
            <p:txBody>
              <a:bodyPr wrap="square" rtlCol="0">
                <a:spAutoFit/>
              </a:bodyPr>
              <a:lstStyle/>
              <a:p>
                <a:pPr algn="ctr"/>
                <a:r>
                  <a:rPr lang="en-US" sz="1050" dirty="0"/>
                  <a:t>2D Encoder</a:t>
                </a:r>
              </a:p>
            </p:txBody>
          </p:sp>
          <p:sp>
            <p:nvSpPr>
              <p:cNvPr id="437" name="TextBox 160">
                <a:extLst>
                  <a:ext uri="{FF2B5EF4-FFF2-40B4-BE49-F238E27FC236}">
                    <a16:creationId xmlns="" xmlns:a16="http://schemas.microsoft.com/office/drawing/2014/main" id="{4A45CCCF-10A6-4F1F-8498-16AC5E8769BA}"/>
                  </a:ext>
                </a:extLst>
              </p:cNvPr>
              <p:cNvSpPr txBox="1"/>
              <p:nvPr/>
            </p:nvSpPr>
            <p:spPr>
              <a:xfrm>
                <a:off x="2734379" y="2080130"/>
                <a:ext cx="1294317" cy="229587"/>
              </a:xfrm>
              <a:prstGeom prst="rect">
                <a:avLst/>
              </a:prstGeom>
              <a:noFill/>
            </p:spPr>
            <p:txBody>
              <a:bodyPr wrap="square" rtlCol="0">
                <a:spAutoFit/>
              </a:bodyPr>
              <a:lstStyle/>
              <a:p>
                <a:pPr algn="ctr"/>
                <a:r>
                  <a:rPr lang="en-US" sz="1050" dirty="0"/>
                  <a:t>3D Decoder</a:t>
                </a:r>
              </a:p>
            </p:txBody>
          </p:sp>
          <p:grpSp>
            <p:nvGrpSpPr>
              <p:cNvPr id="438" name="Group 220"/>
              <p:cNvGrpSpPr/>
              <p:nvPr/>
            </p:nvGrpSpPr>
            <p:grpSpPr>
              <a:xfrm>
                <a:off x="3814946" y="1465008"/>
                <a:ext cx="841519" cy="860794"/>
                <a:chOff x="457945" y="4882393"/>
                <a:chExt cx="999364" cy="1022255"/>
              </a:xfrm>
            </p:grpSpPr>
            <p:sp>
              <p:nvSpPr>
                <p:cNvPr id="442" name="Parallelogram 222">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3" name="Parallelogram 223">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44" name="Picture 22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83715" y="5104108"/>
                  <a:ext cx="852143" cy="715192"/>
                </a:xfrm>
                <a:prstGeom prst="rect">
                  <a:avLst/>
                </a:prstGeom>
              </p:spPr>
            </p:pic>
            <p:sp>
              <p:nvSpPr>
                <p:cNvPr id="445" name="Parallelogram 22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6" name="Parallelogram 226">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439" name="Picture 2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109" y="1534416"/>
                <a:ext cx="749129" cy="749129"/>
              </a:xfrm>
              <a:prstGeom prst="rect">
                <a:avLst/>
              </a:prstGeom>
            </p:spPr>
          </p:pic>
          <p:pic>
            <p:nvPicPr>
              <p:cNvPr id="441" name="Picture 229">
                <a:extLst>
                  <a:ext uri="{FF2B5EF4-FFF2-40B4-BE49-F238E27FC236}">
                    <a16:creationId xmlns="" xmlns:a16="http://schemas.microsoft.com/office/drawing/2014/main" id="{AA485B93-4D9C-47CF-A9A7-327CA33B9D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90986" y="2336798"/>
                <a:ext cx="156314" cy="156314"/>
              </a:xfrm>
              <a:prstGeom prst="rect">
                <a:avLst/>
              </a:prstGeom>
            </p:spPr>
          </p:pic>
        </p:grpSp>
        <p:grpSp>
          <p:nvGrpSpPr>
            <p:cNvPr id="266" name="组 265"/>
            <p:cNvGrpSpPr/>
            <p:nvPr/>
          </p:nvGrpSpPr>
          <p:grpSpPr>
            <a:xfrm>
              <a:off x="884026" y="2706720"/>
              <a:ext cx="2255098" cy="1569942"/>
              <a:chOff x="731626" y="2554320"/>
              <a:chExt cx="2255098" cy="1569942"/>
            </a:xfrm>
          </p:grpSpPr>
          <p:sp>
            <p:nvSpPr>
              <p:cNvPr id="401"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2"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405" name="Group 213"/>
                <p:cNvGrpSpPr/>
                <p:nvPr/>
              </p:nvGrpSpPr>
              <p:grpSpPr>
                <a:xfrm>
                  <a:off x="9773500" y="3443925"/>
                  <a:ext cx="1746265" cy="1729475"/>
                  <a:chOff x="1295840" y="4882393"/>
                  <a:chExt cx="1032179" cy="1022255"/>
                </a:xfrm>
              </p:grpSpPr>
              <p:sp>
                <p:nvSpPr>
                  <p:cNvPr id="410"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1"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12" name="Picture 2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413"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4"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406"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7"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8"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09" name="Pictur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6060" y="3060382"/>
                  <a:ext cx="593438" cy="593437"/>
                </a:xfrm>
                <a:prstGeom prst="rect">
                  <a:avLst/>
                </a:prstGeom>
                <a:scene3d>
                  <a:camera prst="isometricRightUp">
                    <a:rot lat="2700000" lon="18899998" rev="0"/>
                  </a:camera>
                  <a:lightRig rig="threePt" dir="t"/>
                </a:scene3d>
              </p:spPr>
            </p:pic>
          </p:grpSp>
          <p:pic>
            <p:nvPicPr>
              <p:cNvPr id="404"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267" name="组 266"/>
            <p:cNvGrpSpPr/>
            <p:nvPr/>
          </p:nvGrpSpPr>
          <p:grpSpPr>
            <a:xfrm>
              <a:off x="7958429" y="1529446"/>
              <a:ext cx="3775101" cy="1079781"/>
              <a:chOff x="7806029" y="1377046"/>
              <a:chExt cx="3775101" cy="1079781"/>
            </a:xfrm>
          </p:grpSpPr>
          <p:sp>
            <p:nvSpPr>
              <p:cNvPr id="367" name="Rectangle: Rounded Corners 369">
                <a:extLst>
                  <a:ext uri="{FF2B5EF4-FFF2-40B4-BE49-F238E27FC236}">
                    <a16:creationId xmlns="" xmlns:a16="http://schemas.microsoft.com/office/drawing/2014/main" id="{181C6F30-6574-456F-B4C2-AA107D251C7D}"/>
                  </a:ext>
                </a:extLst>
              </p:cNvPr>
              <p:cNvSpPr/>
              <p:nvPr/>
            </p:nvSpPr>
            <p:spPr>
              <a:xfrm>
                <a:off x="7806029" y="1377046"/>
                <a:ext cx="3775101" cy="1079781"/>
              </a:xfrm>
              <a:prstGeom prst="roundRect">
                <a:avLst>
                  <a:gd name="adj" fmla="val 0"/>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104">
                <a:extLst>
                  <a:ext uri="{FF2B5EF4-FFF2-40B4-BE49-F238E27FC236}">
                    <a16:creationId xmlns="" xmlns:a16="http://schemas.microsoft.com/office/drawing/2014/main" id="{29200063-79D8-46D6-8777-2F0CDCEA8EB2}"/>
                  </a:ext>
                </a:extLst>
              </p:cNvPr>
              <p:cNvSpPr/>
              <p:nvPr/>
            </p:nvSpPr>
            <p:spPr>
              <a:xfrm rot="16200000" flipV="1">
                <a:off x="9392437" y="1687819"/>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105">
                <a:extLst>
                  <a:ext uri="{FF2B5EF4-FFF2-40B4-BE49-F238E27FC236}">
                    <a16:creationId xmlns="" xmlns:a16="http://schemas.microsoft.com/office/drawing/2014/main" id="{4141BA5A-9F83-485C-866D-04BE877D8A46}"/>
                  </a:ext>
                </a:extLst>
              </p:cNvPr>
              <p:cNvSpPr/>
              <p:nvPr/>
            </p:nvSpPr>
            <p:spPr>
              <a:xfrm rot="16200000" flipV="1">
                <a:off x="9345215" y="159896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106">
                <a:extLst>
                  <a:ext uri="{FF2B5EF4-FFF2-40B4-BE49-F238E27FC236}">
                    <a16:creationId xmlns="" xmlns:a16="http://schemas.microsoft.com/office/drawing/2014/main" id="{A53443BA-4B91-49F3-A598-B1AB7D8C74F8}"/>
                  </a:ext>
                </a:extLst>
              </p:cNvPr>
              <p:cNvSpPr/>
              <p:nvPr/>
            </p:nvSpPr>
            <p:spPr>
              <a:xfrm rot="16200000" flipV="1">
                <a:off x="9368109" y="163684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107">
                <a:extLst>
                  <a:ext uri="{FF2B5EF4-FFF2-40B4-BE49-F238E27FC236}">
                    <a16:creationId xmlns="" xmlns:a16="http://schemas.microsoft.com/office/drawing/2014/main" id="{E417A68E-6392-45BD-A143-6302537D4A4E}"/>
                  </a:ext>
                </a:extLst>
              </p:cNvPr>
              <p:cNvSpPr/>
              <p:nvPr/>
            </p:nvSpPr>
            <p:spPr>
              <a:xfrm rot="16200000" flipV="1">
                <a:off x="9478893" y="183970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108">
                <a:extLst>
                  <a:ext uri="{FF2B5EF4-FFF2-40B4-BE49-F238E27FC236}">
                    <a16:creationId xmlns="" xmlns:a16="http://schemas.microsoft.com/office/drawing/2014/main" id="{0A365918-3B6C-4760-A1E0-0CCA57B40478}"/>
                  </a:ext>
                </a:extLst>
              </p:cNvPr>
              <p:cNvSpPr/>
              <p:nvPr/>
            </p:nvSpPr>
            <p:spPr>
              <a:xfrm rot="16200000" flipV="1">
                <a:off x="9448626" y="178818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109">
                <a:extLst>
                  <a:ext uri="{FF2B5EF4-FFF2-40B4-BE49-F238E27FC236}">
                    <a16:creationId xmlns="" xmlns:a16="http://schemas.microsoft.com/office/drawing/2014/main" id="{A2AFAD32-69C1-43E1-B9C8-880E50B908A8}"/>
                  </a:ext>
                </a:extLst>
              </p:cNvPr>
              <p:cNvSpPr/>
              <p:nvPr/>
            </p:nvSpPr>
            <p:spPr>
              <a:xfrm rot="16200000" flipV="1">
                <a:off x="9419618" y="174496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110">
                <a:extLst>
                  <a:ext uri="{FF2B5EF4-FFF2-40B4-BE49-F238E27FC236}">
                    <a16:creationId xmlns="" xmlns:a16="http://schemas.microsoft.com/office/drawing/2014/main" id="{8810EA21-52B8-40DE-891E-819A56A85E99}"/>
                  </a:ext>
                </a:extLst>
              </p:cNvPr>
              <p:cNvSpPr/>
              <p:nvPr/>
            </p:nvSpPr>
            <p:spPr>
              <a:xfrm rot="16200000" flipV="1">
                <a:off x="8984714" y="169269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111">
                <a:extLst>
                  <a:ext uri="{FF2B5EF4-FFF2-40B4-BE49-F238E27FC236}">
                    <a16:creationId xmlns="" xmlns:a16="http://schemas.microsoft.com/office/drawing/2014/main" id="{F9812AEF-C0EA-4288-A97C-4F17D1CFBE36}"/>
                  </a:ext>
                </a:extLst>
              </p:cNvPr>
              <p:cNvSpPr/>
              <p:nvPr/>
            </p:nvSpPr>
            <p:spPr>
              <a:xfrm rot="16200000" flipV="1">
                <a:off x="9013812" y="1735683"/>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112">
                <a:extLst>
                  <a:ext uri="{FF2B5EF4-FFF2-40B4-BE49-F238E27FC236}">
                    <a16:creationId xmlns="" xmlns:a16="http://schemas.microsoft.com/office/drawing/2014/main" id="{DB3BF501-84CB-4B01-96D9-1EF150626219}"/>
                  </a:ext>
                </a:extLst>
              </p:cNvPr>
              <p:cNvSpPr/>
              <p:nvPr/>
            </p:nvSpPr>
            <p:spPr>
              <a:xfrm rot="16200000" flipV="1">
                <a:off x="8964158" y="1652178"/>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Rectangle 113">
                <a:extLst>
                  <a:ext uri="{FF2B5EF4-FFF2-40B4-BE49-F238E27FC236}">
                    <a16:creationId xmlns="" xmlns:a16="http://schemas.microsoft.com/office/drawing/2014/main" id="{9F272DD9-08DB-4E93-AE2A-160256DD25B2}"/>
                  </a:ext>
                </a:extLst>
              </p:cNvPr>
              <p:cNvSpPr/>
              <p:nvPr/>
            </p:nvSpPr>
            <p:spPr>
              <a:xfrm rot="16200000" flipV="1">
                <a:off x="8939109" y="160478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119">
                <a:extLst>
                  <a:ext uri="{FF2B5EF4-FFF2-40B4-BE49-F238E27FC236}">
                    <a16:creationId xmlns="" xmlns:a16="http://schemas.microsoft.com/office/drawing/2014/main" id="{1CB4C55A-6B42-4712-B226-656BAB623CCF}"/>
                  </a:ext>
                </a:extLst>
              </p:cNvPr>
              <p:cNvSpPr/>
              <p:nvPr/>
            </p:nvSpPr>
            <p:spPr>
              <a:xfrm rot="5400000" flipV="1">
                <a:off x="10029628" y="1706045"/>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122">
                <a:extLst>
                  <a:ext uri="{FF2B5EF4-FFF2-40B4-BE49-F238E27FC236}">
                    <a16:creationId xmlns="" xmlns:a16="http://schemas.microsoft.com/office/drawing/2014/main" id="{A78B349E-2D37-4961-87D7-F28E26FCBF59}"/>
                  </a:ext>
                </a:extLst>
              </p:cNvPr>
              <p:cNvSpPr/>
              <p:nvPr/>
            </p:nvSpPr>
            <p:spPr>
              <a:xfrm rot="5400000" flipV="1">
                <a:off x="9978100" y="160427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126">
                <a:extLst>
                  <a:ext uri="{FF2B5EF4-FFF2-40B4-BE49-F238E27FC236}">
                    <a16:creationId xmlns="" xmlns:a16="http://schemas.microsoft.com/office/drawing/2014/main" id="{C3FE1BA9-A0C7-41B7-A2C2-7008619ABD45}"/>
                  </a:ext>
                </a:extLst>
              </p:cNvPr>
              <p:cNvSpPr/>
              <p:nvPr/>
            </p:nvSpPr>
            <p:spPr>
              <a:xfrm rot="5400000" flipV="1">
                <a:off x="10005300" y="164215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127">
                <a:extLst>
                  <a:ext uri="{FF2B5EF4-FFF2-40B4-BE49-F238E27FC236}">
                    <a16:creationId xmlns="" xmlns:a16="http://schemas.microsoft.com/office/drawing/2014/main" id="{1A4E1E7B-CB23-42EF-97E8-4F1931BE885D}"/>
                  </a:ext>
                </a:extLst>
              </p:cNvPr>
              <p:cNvSpPr/>
              <p:nvPr/>
            </p:nvSpPr>
            <p:spPr>
              <a:xfrm rot="5400000" flipV="1">
                <a:off x="10116084" y="185792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128">
                <a:extLst>
                  <a:ext uri="{FF2B5EF4-FFF2-40B4-BE49-F238E27FC236}">
                    <a16:creationId xmlns="" xmlns:a16="http://schemas.microsoft.com/office/drawing/2014/main" id="{3D0B0E6D-E61F-45A8-B8C0-6B5DB4A08917}"/>
                  </a:ext>
                </a:extLst>
              </p:cNvPr>
              <p:cNvSpPr/>
              <p:nvPr/>
            </p:nvSpPr>
            <p:spPr>
              <a:xfrm rot="5400000" flipV="1">
                <a:off x="10085817" y="1806413"/>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129">
                <a:extLst>
                  <a:ext uri="{FF2B5EF4-FFF2-40B4-BE49-F238E27FC236}">
                    <a16:creationId xmlns="" xmlns:a16="http://schemas.microsoft.com/office/drawing/2014/main" id="{B9849ACF-786F-475C-BC13-178303CA9DBC}"/>
                  </a:ext>
                </a:extLst>
              </p:cNvPr>
              <p:cNvSpPr/>
              <p:nvPr/>
            </p:nvSpPr>
            <p:spPr>
              <a:xfrm rot="5400000" flipV="1">
                <a:off x="10056810" y="176319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130">
                <a:extLst>
                  <a:ext uri="{FF2B5EF4-FFF2-40B4-BE49-F238E27FC236}">
                    <a16:creationId xmlns="" xmlns:a16="http://schemas.microsoft.com/office/drawing/2014/main" id="{D81B6410-D898-447C-B96A-EBC448A327F0}"/>
                  </a:ext>
                </a:extLst>
              </p:cNvPr>
              <p:cNvSpPr/>
              <p:nvPr/>
            </p:nvSpPr>
            <p:spPr>
              <a:xfrm rot="5400000" flipV="1">
                <a:off x="10374907" y="1711787"/>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155">
                <a:extLst>
                  <a:ext uri="{FF2B5EF4-FFF2-40B4-BE49-F238E27FC236}">
                    <a16:creationId xmlns="" xmlns:a16="http://schemas.microsoft.com/office/drawing/2014/main" id="{9B751A7A-A43B-4136-849B-54A47978E4F0}"/>
                  </a:ext>
                </a:extLst>
              </p:cNvPr>
              <p:cNvSpPr/>
              <p:nvPr/>
            </p:nvSpPr>
            <p:spPr>
              <a:xfrm rot="5400000" flipV="1">
                <a:off x="10404004" y="175477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156">
                <a:extLst>
                  <a:ext uri="{FF2B5EF4-FFF2-40B4-BE49-F238E27FC236}">
                    <a16:creationId xmlns="" xmlns:a16="http://schemas.microsoft.com/office/drawing/2014/main" id="{752A17C7-8905-4F17-8F46-C0916CA7D4E4}"/>
                  </a:ext>
                </a:extLst>
              </p:cNvPr>
              <p:cNvSpPr/>
              <p:nvPr/>
            </p:nvSpPr>
            <p:spPr>
              <a:xfrm rot="5400000" flipV="1">
                <a:off x="10354351" y="167127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Rectangle 158">
                <a:extLst>
                  <a:ext uri="{FF2B5EF4-FFF2-40B4-BE49-F238E27FC236}">
                    <a16:creationId xmlns="" xmlns:a16="http://schemas.microsoft.com/office/drawing/2014/main" id="{4EE2EA0F-3394-4792-B7E0-34FF59177B92}"/>
                  </a:ext>
                </a:extLst>
              </p:cNvPr>
              <p:cNvSpPr/>
              <p:nvPr/>
            </p:nvSpPr>
            <p:spPr>
              <a:xfrm rot="5400000" flipV="1">
                <a:off x="10329302" y="1623872"/>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7">
                <a:extLst>
                  <a:ext uri="{FF2B5EF4-FFF2-40B4-BE49-F238E27FC236}">
                    <a16:creationId xmlns="" xmlns:a16="http://schemas.microsoft.com/office/drawing/2014/main" id="{DE5754C7-1628-47B5-8F8C-450BC69E9541}"/>
                  </a:ext>
                </a:extLst>
              </p:cNvPr>
              <p:cNvSpPr/>
              <p:nvPr/>
            </p:nvSpPr>
            <p:spPr>
              <a:xfrm>
                <a:off x="9668845" y="1531755"/>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249">
                <a:extLst>
                  <a:ext uri="{FF2B5EF4-FFF2-40B4-BE49-F238E27FC236}">
                    <a16:creationId xmlns="" xmlns:a16="http://schemas.microsoft.com/office/drawing/2014/main" id="{A0C7C1AE-4350-4E2E-8C7D-92AB55DF4B85}"/>
                  </a:ext>
                </a:extLst>
              </p:cNvPr>
              <p:cNvSpPr/>
              <p:nvPr/>
            </p:nvSpPr>
            <p:spPr>
              <a:xfrm>
                <a:off x="9707045" y="1613536"/>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250">
                <a:extLst>
                  <a:ext uri="{FF2B5EF4-FFF2-40B4-BE49-F238E27FC236}">
                    <a16:creationId xmlns="" xmlns:a16="http://schemas.microsoft.com/office/drawing/2014/main" id="{E45E25B4-6D60-4AFA-853F-1990DBCAD0E5}"/>
                  </a:ext>
                </a:extLst>
              </p:cNvPr>
              <p:cNvSpPr/>
              <p:nvPr/>
            </p:nvSpPr>
            <p:spPr>
              <a:xfrm>
                <a:off x="9747832" y="1695294"/>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Oval 251">
                <a:extLst>
                  <a:ext uri="{FF2B5EF4-FFF2-40B4-BE49-F238E27FC236}">
                    <a16:creationId xmlns="" xmlns:a16="http://schemas.microsoft.com/office/drawing/2014/main" id="{C54DDAF5-18B1-46D2-BDBD-97384A40B3CF}"/>
                  </a:ext>
                </a:extLst>
              </p:cNvPr>
              <p:cNvSpPr/>
              <p:nvPr/>
            </p:nvSpPr>
            <p:spPr>
              <a:xfrm>
                <a:off x="9795067" y="1789120"/>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252">
                <a:extLst>
                  <a:ext uri="{FF2B5EF4-FFF2-40B4-BE49-F238E27FC236}">
                    <a16:creationId xmlns="" xmlns:a16="http://schemas.microsoft.com/office/drawing/2014/main" id="{AF1D1A7B-EA3C-4D6C-99BE-35B2FB0372ED}"/>
                  </a:ext>
                </a:extLst>
              </p:cNvPr>
              <p:cNvSpPr/>
              <p:nvPr/>
            </p:nvSpPr>
            <p:spPr>
              <a:xfrm>
                <a:off x="9835799" y="1873681"/>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253">
                <a:extLst>
                  <a:ext uri="{FF2B5EF4-FFF2-40B4-BE49-F238E27FC236}">
                    <a16:creationId xmlns="" xmlns:a16="http://schemas.microsoft.com/office/drawing/2014/main" id="{9E88DDC0-17DB-4586-A666-E561BD3E5C55}"/>
                  </a:ext>
                </a:extLst>
              </p:cNvPr>
              <p:cNvSpPr/>
              <p:nvPr/>
            </p:nvSpPr>
            <p:spPr>
              <a:xfrm>
                <a:off x="9876920" y="1956089"/>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254">
                <a:extLst>
                  <a:ext uri="{FF2B5EF4-FFF2-40B4-BE49-F238E27FC236}">
                    <a16:creationId xmlns="" xmlns:a16="http://schemas.microsoft.com/office/drawing/2014/main" id="{B29DB30C-823D-495A-BCF0-6272B740CDE0}"/>
                  </a:ext>
                </a:extLst>
              </p:cNvPr>
              <p:cNvSpPr/>
              <p:nvPr/>
            </p:nvSpPr>
            <p:spPr>
              <a:xfrm>
                <a:off x="9917535" y="2038118"/>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extBox 1">
                <a:extLst>
                  <a:ext uri="{FF2B5EF4-FFF2-40B4-BE49-F238E27FC236}">
                    <a16:creationId xmlns="" xmlns:a16="http://schemas.microsoft.com/office/drawing/2014/main" id="{DB9B4982-F9C8-48CD-801A-12E8B21ABC86}"/>
                  </a:ext>
                </a:extLst>
              </p:cNvPr>
              <p:cNvSpPr txBox="1"/>
              <p:nvPr/>
            </p:nvSpPr>
            <p:spPr>
              <a:xfrm>
                <a:off x="8690997" y="2051844"/>
                <a:ext cx="1277350" cy="229587"/>
              </a:xfrm>
              <a:prstGeom prst="rect">
                <a:avLst/>
              </a:prstGeom>
              <a:noFill/>
            </p:spPr>
            <p:txBody>
              <a:bodyPr wrap="square" rtlCol="0">
                <a:spAutoFit/>
              </a:bodyPr>
              <a:lstStyle/>
              <a:p>
                <a:pPr algn="ctr"/>
                <a:r>
                  <a:rPr lang="en-US" sz="1050" dirty="0"/>
                  <a:t>2D Encoder</a:t>
                </a:r>
              </a:p>
            </p:txBody>
          </p:sp>
          <p:sp>
            <p:nvSpPr>
              <p:cNvPr id="396" name="TextBox 161">
                <a:extLst>
                  <a:ext uri="{FF2B5EF4-FFF2-40B4-BE49-F238E27FC236}">
                    <a16:creationId xmlns="" xmlns:a16="http://schemas.microsoft.com/office/drawing/2014/main" id="{868CFE42-0A5B-4A70-81E6-39B90A4A54E5}"/>
                  </a:ext>
                </a:extLst>
              </p:cNvPr>
              <p:cNvSpPr txBox="1"/>
              <p:nvPr/>
            </p:nvSpPr>
            <p:spPr>
              <a:xfrm>
                <a:off x="9754235" y="2052051"/>
                <a:ext cx="1277350" cy="229587"/>
              </a:xfrm>
              <a:prstGeom prst="rect">
                <a:avLst/>
              </a:prstGeom>
              <a:noFill/>
            </p:spPr>
            <p:txBody>
              <a:bodyPr wrap="square" rtlCol="0">
                <a:spAutoFit/>
              </a:bodyPr>
              <a:lstStyle/>
              <a:p>
                <a:pPr algn="ctr"/>
                <a:r>
                  <a:rPr lang="en-US" sz="1050" dirty="0"/>
                  <a:t>2D Decoder</a:t>
                </a:r>
              </a:p>
            </p:txBody>
          </p:sp>
          <p:pic>
            <p:nvPicPr>
              <p:cNvPr id="39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744" y="1498164"/>
                <a:ext cx="749129" cy="749129"/>
              </a:xfrm>
              <a:prstGeom prst="rect">
                <a:avLst/>
              </a:prstGeom>
            </p:spPr>
          </p:pic>
          <p:pic>
            <p:nvPicPr>
              <p:cNvPr id="398"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2021" y="1490995"/>
                <a:ext cx="756299" cy="756299"/>
              </a:xfrm>
              <a:prstGeom prst="rect">
                <a:avLst/>
              </a:prstGeom>
            </p:spPr>
          </p:pic>
          <p:pic>
            <p:nvPicPr>
              <p:cNvPr id="400" name="Picture 234">
                <a:extLst>
                  <a:ext uri="{FF2B5EF4-FFF2-40B4-BE49-F238E27FC236}">
                    <a16:creationId xmlns="" xmlns:a16="http://schemas.microsoft.com/office/drawing/2014/main" id="{F04CC009-9F75-4A5F-81A0-8059F6732D4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1021120" y="2266593"/>
                <a:ext cx="179051" cy="164841"/>
              </a:xfrm>
              <a:prstGeom prst="rect">
                <a:avLst/>
              </a:prstGeom>
            </p:spPr>
          </p:pic>
        </p:grpSp>
        <p:grpSp>
          <p:nvGrpSpPr>
            <p:cNvPr id="268" name="组 267"/>
            <p:cNvGrpSpPr/>
            <p:nvPr/>
          </p:nvGrpSpPr>
          <p:grpSpPr>
            <a:xfrm>
              <a:off x="4923698" y="1524160"/>
              <a:ext cx="3043540" cy="1095541"/>
              <a:chOff x="4771298" y="1371760"/>
              <a:chExt cx="3043540" cy="1095541"/>
            </a:xfrm>
          </p:grpSpPr>
          <p:sp>
            <p:nvSpPr>
              <p:cNvPr id="327" name="Rectangle: Rounded Corners 368">
                <a:extLst>
                  <a:ext uri="{FF2B5EF4-FFF2-40B4-BE49-F238E27FC236}">
                    <a16:creationId xmlns="" xmlns:a16="http://schemas.microsoft.com/office/drawing/2014/main" id="{E6C82080-2C52-4034-89B9-E915A1BC80FF}"/>
                  </a:ext>
                </a:extLst>
              </p:cNvPr>
              <p:cNvSpPr/>
              <p:nvPr/>
            </p:nvSpPr>
            <p:spPr>
              <a:xfrm>
                <a:off x="4771298" y="1371760"/>
                <a:ext cx="2984852" cy="1095541"/>
              </a:xfrm>
              <a:prstGeom prst="roundRect">
                <a:avLst>
                  <a:gd name="adj" fmla="val 0"/>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138">
                <a:extLst>
                  <a:ext uri="{FF2B5EF4-FFF2-40B4-BE49-F238E27FC236}">
                    <a16:creationId xmlns="" xmlns:a16="http://schemas.microsoft.com/office/drawing/2014/main" id="{E7DFEF42-471A-42F5-B532-91EC32EAB52D}"/>
                  </a:ext>
                </a:extLst>
              </p:cNvPr>
              <p:cNvGrpSpPr/>
              <p:nvPr/>
            </p:nvGrpSpPr>
            <p:grpSpPr>
              <a:xfrm>
                <a:off x="7261293" y="1809551"/>
                <a:ext cx="456757" cy="467219"/>
                <a:chOff x="936625" y="4341651"/>
                <a:chExt cx="673100" cy="688518"/>
              </a:xfrm>
              <a:scene3d>
                <a:camera prst="orthographicFront">
                  <a:rot lat="0" lon="0" rev="0"/>
                </a:camera>
                <a:lightRig rig="threePt" dir="t"/>
              </a:scene3d>
            </p:grpSpPr>
            <p:sp>
              <p:nvSpPr>
                <p:cNvPr id="363" name="Parallelogram 145">
                  <a:extLst>
                    <a:ext uri="{FF2B5EF4-FFF2-40B4-BE49-F238E27FC236}">
                      <a16:creationId xmlns="" xmlns:a16="http://schemas.microsoft.com/office/drawing/2014/main" id="{E6F2A7F4-7BAA-4494-91B9-BAEC9C296C82}"/>
                    </a:ext>
                  </a:extLst>
                </p:cNvPr>
                <p:cNvSpPr/>
                <p:nvPr/>
              </p:nvSpPr>
              <p:spPr>
                <a:xfrm>
                  <a:off x="936625" y="4793916"/>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4" name="Parallelogram 146">
                  <a:extLst>
                    <a:ext uri="{FF2B5EF4-FFF2-40B4-BE49-F238E27FC236}">
                      <a16:creationId xmlns="" xmlns:a16="http://schemas.microsoft.com/office/drawing/2014/main" id="{58ADE0B2-AC8E-4209-99B2-6E996448D063}"/>
                    </a:ext>
                  </a:extLst>
                </p:cNvPr>
                <p:cNvSpPr/>
                <p:nvPr/>
              </p:nvSpPr>
              <p:spPr>
                <a:xfrm rot="5400000" flipV="1">
                  <a:off x="672936" y="4605344"/>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5" name="Parallelogram 147">
                  <a:extLst>
                    <a:ext uri="{FF2B5EF4-FFF2-40B4-BE49-F238E27FC236}">
                      <a16:creationId xmlns="" xmlns:a16="http://schemas.microsoft.com/office/drawing/2014/main" id="{A41A3EC3-B3EB-4531-96C1-728488B6840E}"/>
                    </a:ext>
                  </a:extLst>
                </p:cNvPr>
                <p:cNvSpPr/>
                <p:nvPr/>
              </p:nvSpPr>
              <p:spPr>
                <a:xfrm>
                  <a:off x="936625" y="4341651"/>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6" name="Parallelogram 148">
                  <a:extLst>
                    <a:ext uri="{FF2B5EF4-FFF2-40B4-BE49-F238E27FC236}">
                      <a16:creationId xmlns="" xmlns:a16="http://schemas.microsoft.com/office/drawing/2014/main" id="{4759BB4D-A19C-4AD6-A444-3F68F3137F9F}"/>
                    </a:ext>
                  </a:extLst>
                </p:cNvPr>
                <p:cNvSpPr/>
                <p:nvPr/>
              </p:nvSpPr>
              <p:spPr>
                <a:xfrm rot="5400000" flipV="1">
                  <a:off x="1180139" y="4605343"/>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329" name="TextBox 149">
                <a:extLst>
                  <a:ext uri="{FF2B5EF4-FFF2-40B4-BE49-F238E27FC236}">
                    <a16:creationId xmlns="" xmlns:a16="http://schemas.microsoft.com/office/drawing/2014/main" id="{118D9EFC-626C-4998-A64F-8BF5655847F8}"/>
                  </a:ext>
                </a:extLst>
              </p:cNvPr>
              <p:cNvSpPr txBox="1"/>
              <p:nvPr/>
            </p:nvSpPr>
            <p:spPr>
              <a:xfrm>
                <a:off x="7320192" y="1544616"/>
                <a:ext cx="494646" cy="22262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(R,T)</a:t>
                </a:r>
              </a:p>
            </p:txBody>
          </p:sp>
          <p:sp>
            <p:nvSpPr>
              <p:cNvPr id="330" name="Rectangle 169">
                <a:extLst>
                  <a:ext uri="{FF2B5EF4-FFF2-40B4-BE49-F238E27FC236}">
                    <a16:creationId xmlns="" xmlns:a16="http://schemas.microsoft.com/office/drawing/2014/main" id="{7ED47BBC-7886-43D7-B414-10C327310C2D}"/>
                  </a:ext>
                </a:extLst>
              </p:cNvPr>
              <p:cNvSpPr/>
              <p:nvPr/>
            </p:nvSpPr>
            <p:spPr>
              <a:xfrm rot="16200000" flipV="1">
                <a:off x="6399439" y="1723768"/>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170">
                <a:extLst>
                  <a:ext uri="{FF2B5EF4-FFF2-40B4-BE49-F238E27FC236}">
                    <a16:creationId xmlns="" xmlns:a16="http://schemas.microsoft.com/office/drawing/2014/main" id="{9861EE07-59A2-4CAF-AE5F-88CBAB1058C8}"/>
                  </a:ext>
                </a:extLst>
              </p:cNvPr>
              <p:cNvSpPr/>
              <p:nvPr/>
            </p:nvSpPr>
            <p:spPr>
              <a:xfrm rot="16200000" flipV="1">
                <a:off x="6347911" y="1634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171">
                <a:extLst>
                  <a:ext uri="{FF2B5EF4-FFF2-40B4-BE49-F238E27FC236}">
                    <a16:creationId xmlns="" xmlns:a16="http://schemas.microsoft.com/office/drawing/2014/main" id="{9ACC368A-5BAD-4941-9051-0C5848A5A71A}"/>
                  </a:ext>
                </a:extLst>
              </p:cNvPr>
              <p:cNvSpPr/>
              <p:nvPr/>
            </p:nvSpPr>
            <p:spPr>
              <a:xfrm rot="16200000" flipV="1">
                <a:off x="6375111" y="167279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172">
                <a:extLst>
                  <a:ext uri="{FF2B5EF4-FFF2-40B4-BE49-F238E27FC236}">
                    <a16:creationId xmlns="" xmlns:a16="http://schemas.microsoft.com/office/drawing/2014/main" id="{F6DA72FF-5880-44D4-AA0E-7E8081A70259}"/>
                  </a:ext>
                </a:extLst>
              </p:cNvPr>
              <p:cNvSpPr/>
              <p:nvPr/>
            </p:nvSpPr>
            <p:spPr>
              <a:xfrm rot="16200000" flipV="1">
                <a:off x="6485895" y="1875650"/>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173">
                <a:extLst>
                  <a:ext uri="{FF2B5EF4-FFF2-40B4-BE49-F238E27FC236}">
                    <a16:creationId xmlns="" xmlns:a16="http://schemas.microsoft.com/office/drawing/2014/main" id="{954C7CAD-BD69-46B2-BE28-BC7FDAB5969A}"/>
                  </a:ext>
                </a:extLst>
              </p:cNvPr>
              <p:cNvSpPr/>
              <p:nvPr/>
            </p:nvSpPr>
            <p:spPr>
              <a:xfrm rot="16200000" flipV="1">
                <a:off x="6455627" y="1824136"/>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178">
                <a:extLst>
                  <a:ext uri="{FF2B5EF4-FFF2-40B4-BE49-F238E27FC236}">
                    <a16:creationId xmlns="" xmlns:a16="http://schemas.microsoft.com/office/drawing/2014/main" id="{9E80AA96-07BA-494B-AB38-381D39DD6382}"/>
                  </a:ext>
                </a:extLst>
              </p:cNvPr>
              <p:cNvSpPr/>
              <p:nvPr/>
            </p:nvSpPr>
            <p:spPr>
              <a:xfrm rot="16200000" flipV="1">
                <a:off x="6426620" y="1780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179">
                <a:extLst>
                  <a:ext uri="{FF2B5EF4-FFF2-40B4-BE49-F238E27FC236}">
                    <a16:creationId xmlns="" xmlns:a16="http://schemas.microsoft.com/office/drawing/2014/main" id="{9083CA97-E3F6-41C0-9581-34BED0E6778E}"/>
                  </a:ext>
                </a:extLst>
              </p:cNvPr>
              <p:cNvSpPr/>
              <p:nvPr/>
            </p:nvSpPr>
            <p:spPr>
              <a:xfrm rot="16200000" flipV="1">
                <a:off x="5991716" y="1728643"/>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180">
                <a:extLst>
                  <a:ext uri="{FF2B5EF4-FFF2-40B4-BE49-F238E27FC236}">
                    <a16:creationId xmlns="" xmlns:a16="http://schemas.microsoft.com/office/drawing/2014/main" id="{8DE71D28-EF27-42DA-8A33-D15DF20936EF}"/>
                  </a:ext>
                </a:extLst>
              </p:cNvPr>
              <p:cNvSpPr/>
              <p:nvPr/>
            </p:nvSpPr>
            <p:spPr>
              <a:xfrm rot="16200000" flipV="1">
                <a:off x="6020813" y="1771632"/>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181">
                <a:extLst>
                  <a:ext uri="{FF2B5EF4-FFF2-40B4-BE49-F238E27FC236}">
                    <a16:creationId xmlns="" xmlns:a16="http://schemas.microsoft.com/office/drawing/2014/main" id="{D1D2EE61-2D9F-4C58-8763-5A33D39531F5}"/>
                  </a:ext>
                </a:extLst>
              </p:cNvPr>
              <p:cNvSpPr/>
              <p:nvPr/>
            </p:nvSpPr>
            <p:spPr>
              <a:xfrm rot="16200000" flipV="1">
                <a:off x="5971160" y="1688127"/>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Rectangle 182">
                <a:extLst>
                  <a:ext uri="{FF2B5EF4-FFF2-40B4-BE49-F238E27FC236}">
                    <a16:creationId xmlns="" xmlns:a16="http://schemas.microsoft.com/office/drawing/2014/main" id="{36849609-3249-4626-BEFF-02DF59DA18DC}"/>
                  </a:ext>
                </a:extLst>
              </p:cNvPr>
              <p:cNvSpPr/>
              <p:nvPr/>
            </p:nvSpPr>
            <p:spPr>
              <a:xfrm rot="16200000" flipV="1">
                <a:off x="5946111" y="1640729"/>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99">
                <a:extLst>
                  <a:ext uri="{FF2B5EF4-FFF2-40B4-BE49-F238E27FC236}">
                    <a16:creationId xmlns="" xmlns:a16="http://schemas.microsoft.com/office/drawing/2014/main" id="{159FA92C-368B-46B3-AA2A-E2C1150EA993}"/>
                  </a:ext>
                </a:extLst>
              </p:cNvPr>
              <p:cNvSpPr/>
              <p:nvPr/>
            </p:nvSpPr>
            <p:spPr>
              <a:xfrm>
                <a:off x="6677274" y="1550543"/>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100">
                <a:extLst>
                  <a:ext uri="{FF2B5EF4-FFF2-40B4-BE49-F238E27FC236}">
                    <a16:creationId xmlns="" xmlns:a16="http://schemas.microsoft.com/office/drawing/2014/main" id="{BF1DCF64-078B-4E70-89A6-C812E2BC42EF}"/>
                  </a:ext>
                </a:extLst>
              </p:cNvPr>
              <p:cNvSpPr/>
              <p:nvPr/>
            </p:nvSpPr>
            <p:spPr>
              <a:xfrm>
                <a:off x="6715474" y="1632324"/>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101">
                <a:extLst>
                  <a:ext uri="{FF2B5EF4-FFF2-40B4-BE49-F238E27FC236}">
                    <a16:creationId xmlns="" xmlns:a16="http://schemas.microsoft.com/office/drawing/2014/main" id="{9615623E-53ED-445D-9CD1-A16144B00265}"/>
                  </a:ext>
                </a:extLst>
              </p:cNvPr>
              <p:cNvSpPr/>
              <p:nvPr/>
            </p:nvSpPr>
            <p:spPr>
              <a:xfrm>
                <a:off x="6756260" y="1714082"/>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Oval 102">
                <a:extLst>
                  <a:ext uri="{FF2B5EF4-FFF2-40B4-BE49-F238E27FC236}">
                    <a16:creationId xmlns="" xmlns:a16="http://schemas.microsoft.com/office/drawing/2014/main" id="{F66BA8E9-372F-4B7C-9A9E-CD176FF1401A}"/>
                  </a:ext>
                </a:extLst>
              </p:cNvPr>
              <p:cNvSpPr/>
              <p:nvPr/>
            </p:nvSpPr>
            <p:spPr>
              <a:xfrm>
                <a:off x="6803496" y="1807908"/>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103">
                <a:extLst>
                  <a:ext uri="{FF2B5EF4-FFF2-40B4-BE49-F238E27FC236}">
                    <a16:creationId xmlns="" xmlns:a16="http://schemas.microsoft.com/office/drawing/2014/main" id="{5148F1A1-D78C-41CF-BB07-545B976E6F51}"/>
                  </a:ext>
                </a:extLst>
              </p:cNvPr>
              <p:cNvSpPr/>
              <p:nvPr/>
            </p:nvSpPr>
            <p:spPr>
              <a:xfrm>
                <a:off x="6844228" y="1892469"/>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114">
                <a:extLst>
                  <a:ext uri="{FF2B5EF4-FFF2-40B4-BE49-F238E27FC236}">
                    <a16:creationId xmlns="" xmlns:a16="http://schemas.microsoft.com/office/drawing/2014/main" id="{1692EE02-0766-4B64-A9EE-C71AF0F1822F}"/>
                  </a:ext>
                </a:extLst>
              </p:cNvPr>
              <p:cNvSpPr/>
              <p:nvPr/>
            </p:nvSpPr>
            <p:spPr>
              <a:xfrm>
                <a:off x="6885349" y="1974877"/>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115">
                <a:extLst>
                  <a:ext uri="{FF2B5EF4-FFF2-40B4-BE49-F238E27FC236}">
                    <a16:creationId xmlns="" xmlns:a16="http://schemas.microsoft.com/office/drawing/2014/main" id="{6AAD8367-01D6-44FA-9A44-54BE2B1F6582}"/>
                  </a:ext>
                </a:extLst>
              </p:cNvPr>
              <p:cNvSpPr/>
              <p:nvPr/>
            </p:nvSpPr>
            <p:spPr>
              <a:xfrm>
                <a:off x="6919073" y="2056906"/>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extBox 157">
                <a:extLst>
                  <a:ext uri="{FF2B5EF4-FFF2-40B4-BE49-F238E27FC236}">
                    <a16:creationId xmlns="" xmlns:a16="http://schemas.microsoft.com/office/drawing/2014/main" id="{78FE545F-1B7C-4893-B495-9CCE5FE042A0}"/>
                  </a:ext>
                </a:extLst>
              </p:cNvPr>
              <p:cNvSpPr txBox="1"/>
              <p:nvPr/>
            </p:nvSpPr>
            <p:spPr>
              <a:xfrm>
                <a:off x="5723425" y="2124444"/>
                <a:ext cx="1176304" cy="229587"/>
              </a:xfrm>
              <a:prstGeom prst="rect">
                <a:avLst/>
              </a:prstGeom>
              <a:noFill/>
            </p:spPr>
            <p:txBody>
              <a:bodyPr wrap="square" rtlCol="0">
                <a:spAutoFit/>
              </a:bodyPr>
              <a:lstStyle/>
              <a:p>
                <a:pPr algn="ctr"/>
                <a:r>
                  <a:rPr lang="en-US" sz="1050" dirty="0"/>
                  <a:t>Regressor</a:t>
                </a:r>
              </a:p>
            </p:txBody>
          </p:sp>
          <p:grpSp>
            <p:nvGrpSpPr>
              <p:cNvPr id="348" name="Group 370">
                <a:extLst>
                  <a:ext uri="{FF2B5EF4-FFF2-40B4-BE49-F238E27FC236}">
                    <a16:creationId xmlns="" xmlns:a16="http://schemas.microsoft.com/office/drawing/2014/main" id="{CCD48C49-381F-43BA-97FB-3F31F5051A11}"/>
                  </a:ext>
                </a:extLst>
              </p:cNvPr>
              <p:cNvGrpSpPr/>
              <p:nvPr/>
            </p:nvGrpSpPr>
            <p:grpSpPr>
              <a:xfrm>
                <a:off x="7039739" y="1530727"/>
                <a:ext cx="294375" cy="377948"/>
                <a:chOff x="2668322" y="3820856"/>
                <a:chExt cx="760678" cy="976634"/>
              </a:xfrm>
            </p:grpSpPr>
            <p:cxnSp>
              <p:nvCxnSpPr>
                <p:cNvPr id="352" name="Straight Connector 371">
                  <a:extLst>
                    <a:ext uri="{FF2B5EF4-FFF2-40B4-BE49-F238E27FC236}">
                      <a16:creationId xmlns="" xmlns:a16="http://schemas.microsoft.com/office/drawing/2014/main" id="{0F03C1B0-06BE-4B3B-A54D-BF69806FA3C9}"/>
                    </a:ext>
                  </a:extLst>
                </p:cNvPr>
                <p:cNvCxnSpPr>
                  <a:cxnSpLocks/>
                </p:cNvCxnSpPr>
                <p:nvPr/>
              </p:nvCxnSpPr>
              <p:spPr>
                <a:xfrm flipV="1">
                  <a:off x="2921794" y="3820856"/>
                  <a:ext cx="507206" cy="461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3" name="Straight Connector 372">
                  <a:extLst>
                    <a:ext uri="{FF2B5EF4-FFF2-40B4-BE49-F238E27FC236}">
                      <a16:creationId xmlns="" xmlns:a16="http://schemas.microsoft.com/office/drawing/2014/main" id="{151AA62E-5CA8-44D8-B332-5A999D6B57BF}"/>
                    </a:ext>
                  </a:extLst>
                </p:cNvPr>
                <p:cNvCxnSpPr>
                  <a:cxnSpLocks/>
                </p:cNvCxnSpPr>
                <p:nvPr/>
              </p:nvCxnSpPr>
              <p:spPr>
                <a:xfrm>
                  <a:off x="2934158" y="4106191"/>
                  <a:ext cx="464742" cy="3756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4" name="Straight Connector 373">
                  <a:extLst>
                    <a:ext uri="{FF2B5EF4-FFF2-40B4-BE49-F238E27FC236}">
                      <a16:creationId xmlns="" xmlns:a16="http://schemas.microsoft.com/office/drawing/2014/main" id="{7EEC03EC-BED8-45A7-A954-FA5C521A2391}"/>
                    </a:ext>
                  </a:extLst>
                </p:cNvPr>
                <p:cNvCxnSpPr>
                  <a:cxnSpLocks/>
                </p:cNvCxnSpPr>
                <p:nvPr/>
              </p:nvCxnSpPr>
              <p:spPr>
                <a:xfrm>
                  <a:off x="2716269" y="4237968"/>
                  <a:ext cx="78789" cy="5595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5" name="Straight Connector 374">
                  <a:extLst>
                    <a:ext uri="{FF2B5EF4-FFF2-40B4-BE49-F238E27FC236}">
                      <a16:creationId xmlns="" xmlns:a16="http://schemas.microsoft.com/office/drawing/2014/main" id="{537EA8CB-EF28-4CC3-AE5C-B34BDD7E041A}"/>
                    </a:ext>
                  </a:extLst>
                </p:cNvPr>
                <p:cNvCxnSpPr>
                  <a:cxnSpLocks/>
                </p:cNvCxnSpPr>
                <p:nvPr/>
              </p:nvCxnSpPr>
              <p:spPr>
                <a:xfrm>
                  <a:off x="2671728" y="3894085"/>
                  <a:ext cx="132060" cy="31013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6" name="Straight Connector 375">
                  <a:extLst>
                    <a:ext uri="{FF2B5EF4-FFF2-40B4-BE49-F238E27FC236}">
                      <a16:creationId xmlns="" xmlns:a16="http://schemas.microsoft.com/office/drawing/2014/main" id="{93F408E8-4F64-452E-B524-EA6E9746BE7F}"/>
                    </a:ext>
                  </a:extLst>
                </p:cNvPr>
                <p:cNvCxnSpPr>
                  <a:cxnSpLocks/>
                </p:cNvCxnSpPr>
                <p:nvPr/>
              </p:nvCxnSpPr>
              <p:spPr>
                <a:xfrm>
                  <a:off x="2921794" y="3866994"/>
                  <a:ext cx="17917" cy="24304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7" name="Straight Connector 376">
                  <a:extLst>
                    <a:ext uri="{FF2B5EF4-FFF2-40B4-BE49-F238E27FC236}">
                      <a16:creationId xmlns="" xmlns:a16="http://schemas.microsoft.com/office/drawing/2014/main" id="{97F452C0-02E3-41F0-B749-2F5DE2230225}"/>
                    </a:ext>
                  </a:extLst>
                </p:cNvPr>
                <p:cNvCxnSpPr>
                  <a:cxnSpLocks/>
                </p:cNvCxnSpPr>
                <p:nvPr/>
              </p:nvCxnSpPr>
              <p:spPr>
                <a:xfrm flipV="1">
                  <a:off x="2717681" y="411718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8" name="Straight Connector 377">
                  <a:extLst>
                    <a:ext uri="{FF2B5EF4-FFF2-40B4-BE49-F238E27FC236}">
                      <a16:creationId xmlns="" xmlns:a16="http://schemas.microsoft.com/office/drawing/2014/main" id="{770F6FDC-5BAC-45F1-84D4-81A1AFB02C89}"/>
                    </a:ext>
                  </a:extLst>
                </p:cNvPr>
                <p:cNvCxnSpPr>
                  <a:cxnSpLocks/>
                </p:cNvCxnSpPr>
                <p:nvPr/>
              </p:nvCxnSpPr>
              <p:spPr>
                <a:xfrm flipV="1">
                  <a:off x="2714613" y="385985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9" name="Straight Connector 378">
                  <a:extLst>
                    <a:ext uri="{FF2B5EF4-FFF2-40B4-BE49-F238E27FC236}">
                      <a16:creationId xmlns="" xmlns:a16="http://schemas.microsoft.com/office/drawing/2014/main" id="{1D8167B7-5482-4974-BE7C-F2784074D41C}"/>
                    </a:ext>
                  </a:extLst>
                </p:cNvPr>
                <p:cNvCxnSpPr>
                  <a:cxnSpLocks/>
                </p:cNvCxnSpPr>
                <p:nvPr/>
              </p:nvCxnSpPr>
              <p:spPr>
                <a:xfrm flipH="1" flipV="1">
                  <a:off x="2710466" y="3983078"/>
                  <a:ext cx="5803" cy="2462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0" name="Straight Connector 379">
                  <a:extLst>
                    <a:ext uri="{FF2B5EF4-FFF2-40B4-BE49-F238E27FC236}">
                      <a16:creationId xmlns="" xmlns:a16="http://schemas.microsoft.com/office/drawing/2014/main" id="{65EAEBE8-4A85-40E6-8BA7-011FBA1BE3B4}"/>
                    </a:ext>
                  </a:extLst>
                </p:cNvPr>
                <p:cNvCxnSpPr>
                  <a:cxnSpLocks/>
                </p:cNvCxnSpPr>
                <p:nvPr/>
              </p:nvCxnSpPr>
              <p:spPr>
                <a:xfrm>
                  <a:off x="2671728" y="3894085"/>
                  <a:ext cx="259024" cy="21439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1" name="Straight Connector 380">
                  <a:extLst>
                    <a:ext uri="{FF2B5EF4-FFF2-40B4-BE49-F238E27FC236}">
                      <a16:creationId xmlns="" xmlns:a16="http://schemas.microsoft.com/office/drawing/2014/main" id="{9704A16E-5184-4504-A516-E7428C43FAF8}"/>
                    </a:ext>
                  </a:extLst>
                </p:cNvPr>
                <p:cNvCxnSpPr>
                  <a:cxnSpLocks/>
                </p:cNvCxnSpPr>
                <p:nvPr/>
              </p:nvCxnSpPr>
              <p:spPr>
                <a:xfrm flipV="1">
                  <a:off x="2668322" y="3866994"/>
                  <a:ext cx="253472" cy="291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2" name="Straight Connector 381">
                  <a:extLst>
                    <a:ext uri="{FF2B5EF4-FFF2-40B4-BE49-F238E27FC236}">
                      <a16:creationId xmlns="" xmlns:a16="http://schemas.microsoft.com/office/drawing/2014/main" id="{3FF83826-A6B6-4E91-BD84-5AD79DD94F73}"/>
                    </a:ext>
                  </a:extLst>
                </p:cNvPr>
                <p:cNvCxnSpPr>
                  <a:cxnSpLocks/>
                </p:cNvCxnSpPr>
                <p:nvPr/>
              </p:nvCxnSpPr>
              <p:spPr>
                <a:xfrm>
                  <a:off x="2668322" y="3894085"/>
                  <a:ext cx="47947" cy="3510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349" name="Picture 2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673" y="1534416"/>
                <a:ext cx="749129" cy="749129"/>
              </a:xfrm>
              <a:prstGeom prst="rect">
                <a:avLst/>
              </a:prstGeom>
            </p:spPr>
          </p:pic>
          <p:pic>
            <p:nvPicPr>
              <p:cNvPr id="351" name="Picture 2">
                <a:extLst>
                  <a:ext uri="{FF2B5EF4-FFF2-40B4-BE49-F238E27FC236}">
                    <a16:creationId xmlns="" xmlns:a16="http://schemas.microsoft.com/office/drawing/2014/main" id="{A5F18808-5DFA-4FFE-B680-38A08782AE1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27907" y1="44000" x2="27907" y2="44000"/>
                          </a14:backgroundRemoval>
                        </a14:imgEffect>
                      </a14:imgLayer>
                    </a14:imgProps>
                  </a:ext>
                </a:extLst>
              </a:blip>
              <a:stretch>
                <a:fillRect/>
              </a:stretch>
            </p:blipFill>
            <p:spPr>
              <a:xfrm>
                <a:off x="7232540" y="2311092"/>
                <a:ext cx="122210" cy="142104"/>
              </a:xfrm>
              <a:prstGeom prst="rect">
                <a:avLst/>
              </a:prstGeom>
            </p:spPr>
          </p:pic>
        </p:grpSp>
        <p:grpSp>
          <p:nvGrpSpPr>
            <p:cNvPr id="269" name="组 268"/>
            <p:cNvGrpSpPr/>
            <p:nvPr/>
          </p:nvGrpSpPr>
          <p:grpSpPr>
            <a:xfrm>
              <a:off x="3196187" y="2719652"/>
              <a:ext cx="8537343" cy="1555220"/>
              <a:chOff x="3043787" y="2567252"/>
              <a:chExt cx="8537343" cy="1555220"/>
            </a:xfrm>
          </p:grpSpPr>
          <p:sp>
            <p:nvSpPr>
              <p:cNvPr id="270" name="Rectangle: Rounded Corners 367">
                <a:extLst>
                  <a:ext uri="{FF2B5EF4-FFF2-40B4-BE49-F238E27FC236}">
                    <a16:creationId xmlns="" xmlns:a16="http://schemas.microsoft.com/office/drawing/2014/main" id="{C740FE48-249B-44AD-AE94-8B1B075011F0}"/>
                  </a:ext>
                </a:extLst>
              </p:cNvPr>
              <p:cNvSpPr/>
              <p:nvPr/>
            </p:nvSpPr>
            <p:spPr>
              <a:xfrm>
                <a:off x="3043787" y="2567252"/>
                <a:ext cx="8537343"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136">
                <a:extLst>
                  <a:ext uri="{FF2B5EF4-FFF2-40B4-BE49-F238E27FC236}">
                    <a16:creationId xmlns="" xmlns:a16="http://schemas.microsoft.com/office/drawing/2014/main" id="{D0B20908-1FBD-43E6-88A3-001076958A29}"/>
                  </a:ext>
                </a:extLst>
              </p:cNvPr>
              <p:cNvSpPr/>
              <p:nvPr/>
            </p:nvSpPr>
            <p:spPr>
              <a:xfrm>
                <a:off x="8669607" y="3190066"/>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139">
                <a:extLst>
                  <a:ext uri="{FF2B5EF4-FFF2-40B4-BE49-F238E27FC236}">
                    <a16:creationId xmlns="" xmlns:a16="http://schemas.microsoft.com/office/drawing/2014/main" id="{E187718B-578D-49C9-A82E-C698D46F9907}"/>
                  </a:ext>
                </a:extLst>
              </p:cNvPr>
              <p:cNvSpPr/>
              <p:nvPr/>
            </p:nvSpPr>
            <p:spPr>
              <a:xfrm>
                <a:off x="8710394" y="3271824"/>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Oval 140">
                <a:extLst>
                  <a:ext uri="{FF2B5EF4-FFF2-40B4-BE49-F238E27FC236}">
                    <a16:creationId xmlns="" xmlns:a16="http://schemas.microsoft.com/office/drawing/2014/main" id="{6CF9FAA4-B234-4C2F-9664-9D1FD9869FD7}"/>
                  </a:ext>
                </a:extLst>
              </p:cNvPr>
              <p:cNvSpPr/>
              <p:nvPr/>
            </p:nvSpPr>
            <p:spPr>
              <a:xfrm>
                <a:off x="8757629" y="3365650"/>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141">
                <a:extLst>
                  <a:ext uri="{FF2B5EF4-FFF2-40B4-BE49-F238E27FC236}">
                    <a16:creationId xmlns="" xmlns:a16="http://schemas.microsoft.com/office/drawing/2014/main" id="{BDD05735-6925-4F62-8B70-11F288F454BB}"/>
                  </a:ext>
                </a:extLst>
              </p:cNvPr>
              <p:cNvSpPr/>
              <p:nvPr/>
            </p:nvSpPr>
            <p:spPr>
              <a:xfrm>
                <a:off x="8798361" y="3450211"/>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142">
                <a:extLst>
                  <a:ext uri="{FF2B5EF4-FFF2-40B4-BE49-F238E27FC236}">
                    <a16:creationId xmlns="" xmlns:a16="http://schemas.microsoft.com/office/drawing/2014/main" id="{90A1AFF7-AD0C-4FBC-993D-8792D284B3F0}"/>
                  </a:ext>
                </a:extLst>
              </p:cNvPr>
              <p:cNvSpPr/>
              <p:nvPr/>
            </p:nvSpPr>
            <p:spPr>
              <a:xfrm>
                <a:off x="8839482" y="3532619"/>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143">
                <a:extLst>
                  <a:ext uri="{FF2B5EF4-FFF2-40B4-BE49-F238E27FC236}">
                    <a16:creationId xmlns="" xmlns:a16="http://schemas.microsoft.com/office/drawing/2014/main" id="{B2FA2B49-7A4A-4C7A-892F-A255FC8D9676}"/>
                  </a:ext>
                </a:extLst>
              </p:cNvPr>
              <p:cNvSpPr/>
              <p:nvPr/>
            </p:nvSpPr>
            <p:spPr>
              <a:xfrm>
                <a:off x="8880096" y="3614648"/>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ube 144">
                <a:extLst>
                  <a:ext uri="{FF2B5EF4-FFF2-40B4-BE49-F238E27FC236}">
                    <a16:creationId xmlns="" xmlns:a16="http://schemas.microsoft.com/office/drawing/2014/main" id="{54476D96-E4B8-44FF-9676-0433220389C7}"/>
                  </a:ext>
                </a:extLst>
              </p:cNvPr>
              <p:cNvSpPr/>
              <p:nvPr/>
            </p:nvSpPr>
            <p:spPr>
              <a:xfrm flipH="1">
                <a:off x="9019315" y="3286196"/>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ube 150">
                <a:extLst>
                  <a:ext uri="{FF2B5EF4-FFF2-40B4-BE49-F238E27FC236}">
                    <a16:creationId xmlns="" xmlns:a16="http://schemas.microsoft.com/office/drawing/2014/main" id="{12CBCAB3-17D2-4B1D-AC35-763B1A93EC58}"/>
                  </a:ext>
                </a:extLst>
              </p:cNvPr>
              <p:cNvSpPr/>
              <p:nvPr/>
            </p:nvSpPr>
            <p:spPr>
              <a:xfrm flipH="1">
                <a:off x="9172676" y="3247077"/>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ube 151">
                <a:extLst>
                  <a:ext uri="{FF2B5EF4-FFF2-40B4-BE49-F238E27FC236}">
                    <a16:creationId xmlns="" xmlns:a16="http://schemas.microsoft.com/office/drawing/2014/main" id="{141A1828-0608-4FE5-A871-AB4FD6378A85}"/>
                  </a:ext>
                </a:extLst>
              </p:cNvPr>
              <p:cNvSpPr/>
              <p:nvPr/>
            </p:nvSpPr>
            <p:spPr>
              <a:xfrm flipH="1">
                <a:off x="9364404" y="3187071"/>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Cube 152">
                <a:extLst>
                  <a:ext uri="{FF2B5EF4-FFF2-40B4-BE49-F238E27FC236}">
                    <a16:creationId xmlns="" xmlns:a16="http://schemas.microsoft.com/office/drawing/2014/main" id="{7BE0B1C8-C895-409C-B2FD-C1D34F6F00D0}"/>
                  </a:ext>
                </a:extLst>
              </p:cNvPr>
              <p:cNvSpPr/>
              <p:nvPr/>
            </p:nvSpPr>
            <p:spPr>
              <a:xfrm flipH="1">
                <a:off x="7801987" y="3176404"/>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Cube 153">
                <a:extLst>
                  <a:ext uri="{FF2B5EF4-FFF2-40B4-BE49-F238E27FC236}">
                    <a16:creationId xmlns="" xmlns:a16="http://schemas.microsoft.com/office/drawing/2014/main" id="{B9877FEB-4A38-496D-B58C-FB921EBBE8AB}"/>
                  </a:ext>
                </a:extLst>
              </p:cNvPr>
              <p:cNvSpPr/>
              <p:nvPr/>
            </p:nvSpPr>
            <p:spPr>
              <a:xfrm flipH="1">
                <a:off x="8074348" y="3232000"/>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Cube 154">
                <a:extLst>
                  <a:ext uri="{FF2B5EF4-FFF2-40B4-BE49-F238E27FC236}">
                    <a16:creationId xmlns="" xmlns:a16="http://schemas.microsoft.com/office/drawing/2014/main" id="{DEA32CCA-96A0-467F-915D-EBA318D3BA60}"/>
                  </a:ext>
                </a:extLst>
              </p:cNvPr>
              <p:cNvSpPr/>
              <p:nvPr/>
            </p:nvSpPr>
            <p:spPr>
              <a:xfrm flipH="1">
                <a:off x="8295868" y="3272049"/>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165">
                <a:extLst>
                  <a:ext uri="{FF2B5EF4-FFF2-40B4-BE49-F238E27FC236}">
                    <a16:creationId xmlns="" xmlns:a16="http://schemas.microsoft.com/office/drawing/2014/main" id="{3AD69041-180C-434B-9399-03AFEAAFD593}"/>
                  </a:ext>
                </a:extLst>
              </p:cNvPr>
              <p:cNvSpPr txBox="1"/>
              <p:nvPr/>
            </p:nvSpPr>
            <p:spPr>
              <a:xfrm>
                <a:off x="8855601" y="3594354"/>
                <a:ext cx="1077791" cy="229587"/>
              </a:xfrm>
              <a:prstGeom prst="rect">
                <a:avLst/>
              </a:prstGeom>
              <a:noFill/>
            </p:spPr>
            <p:txBody>
              <a:bodyPr wrap="square" rtlCol="0">
                <a:spAutoFit/>
              </a:bodyPr>
              <a:lstStyle/>
              <a:p>
                <a:pPr algn="ctr"/>
                <a:r>
                  <a:rPr lang="en-US" sz="1050" dirty="0"/>
                  <a:t>3D Decoder</a:t>
                </a:r>
              </a:p>
            </p:txBody>
          </p:sp>
          <p:sp>
            <p:nvSpPr>
              <p:cNvPr id="284" name="Double Brace 343">
                <a:extLst>
                  <a:ext uri="{FF2B5EF4-FFF2-40B4-BE49-F238E27FC236}">
                    <a16:creationId xmlns="" xmlns:a16="http://schemas.microsoft.com/office/drawing/2014/main" id="{81C04B9D-07F5-42B7-A28D-A61225F53B1B}"/>
                  </a:ext>
                </a:extLst>
              </p:cNvPr>
              <p:cNvSpPr/>
              <p:nvPr/>
            </p:nvSpPr>
            <p:spPr>
              <a:xfrm>
                <a:off x="3681133" y="2779382"/>
                <a:ext cx="3869353"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5" name="Connector: Elbow 344">
                <a:extLst>
                  <a:ext uri="{FF2B5EF4-FFF2-40B4-BE49-F238E27FC236}">
                    <a16:creationId xmlns="" xmlns:a16="http://schemas.microsoft.com/office/drawing/2014/main" id="{CD236BE2-44F5-49E5-83B5-9F751CDB23CD}"/>
                  </a:ext>
                </a:extLst>
              </p:cNvPr>
              <p:cNvCxnSpPr>
                <a:cxnSpLocks/>
              </p:cNvCxnSpPr>
              <p:nvPr/>
            </p:nvCxnSpPr>
            <p:spPr>
              <a:xfrm rot="16200000" flipH="1">
                <a:off x="7050016" y="287239"/>
                <a:ext cx="365527" cy="5597049"/>
              </a:xfrm>
              <a:prstGeom prst="bentConnector3">
                <a:avLst>
                  <a:gd name="adj1" fmla="val -56547"/>
                </a:avLst>
              </a:prstGeom>
              <a:ln w="22225">
                <a:solidFill>
                  <a:schemeClr val="accent5">
                    <a:alpha val="7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6" name="Straight Arrow Connector 345">
                <a:extLst>
                  <a:ext uri="{FF2B5EF4-FFF2-40B4-BE49-F238E27FC236}">
                    <a16:creationId xmlns="" xmlns:a16="http://schemas.microsoft.com/office/drawing/2014/main" id="{6A87E90F-750A-4938-B825-762F4B080972}"/>
                  </a:ext>
                </a:extLst>
              </p:cNvPr>
              <p:cNvCxnSpPr>
                <a:cxnSpLocks/>
              </p:cNvCxnSpPr>
              <p:nvPr/>
            </p:nvCxnSpPr>
            <p:spPr>
              <a:xfrm>
                <a:off x="9775177" y="3378953"/>
                <a:ext cx="526208" cy="3921"/>
              </a:xfrm>
              <a:prstGeom prst="straightConnector1">
                <a:avLst/>
              </a:prstGeom>
              <a:ln w="22225">
                <a:solidFill>
                  <a:schemeClr val="accent5">
                    <a:alpha val="7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7" name="Oval 346">
                <a:extLst>
                  <a:ext uri="{FF2B5EF4-FFF2-40B4-BE49-F238E27FC236}">
                    <a16:creationId xmlns="" xmlns:a16="http://schemas.microsoft.com/office/drawing/2014/main" id="{C40DEE74-0891-4064-B4FB-0D74FB8DFB2E}"/>
                  </a:ext>
                </a:extLst>
              </p:cNvPr>
              <p:cNvSpPr/>
              <p:nvPr/>
            </p:nvSpPr>
            <p:spPr>
              <a:xfrm>
                <a:off x="9925741" y="3268528"/>
                <a:ext cx="211127" cy="211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grpSp>
            <p:nvGrpSpPr>
              <p:cNvPr id="288" name="Group 12"/>
              <p:cNvGrpSpPr/>
              <p:nvPr/>
            </p:nvGrpSpPr>
            <p:grpSpPr>
              <a:xfrm>
                <a:off x="4724521" y="2903000"/>
                <a:ext cx="933280" cy="924307"/>
                <a:chOff x="1295840" y="4882393"/>
                <a:chExt cx="1032179" cy="1022255"/>
              </a:xfrm>
            </p:grpSpPr>
            <p:sp>
              <p:nvSpPr>
                <p:cNvPr id="322"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3"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24" name="Picture 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325"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6"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89" name="Group 19"/>
              <p:cNvGrpSpPr/>
              <p:nvPr/>
            </p:nvGrpSpPr>
            <p:grpSpPr>
              <a:xfrm>
                <a:off x="5579271" y="2903000"/>
                <a:ext cx="982500" cy="924307"/>
                <a:chOff x="2134488" y="4882393"/>
                <a:chExt cx="1086615" cy="1022255"/>
              </a:xfrm>
            </p:grpSpPr>
            <p:sp>
              <p:nvSpPr>
                <p:cNvPr id="315"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16" name="Group 18"/>
                <p:cNvGrpSpPr/>
                <p:nvPr/>
              </p:nvGrpSpPr>
              <p:grpSpPr>
                <a:xfrm>
                  <a:off x="2134488" y="4882393"/>
                  <a:ext cx="1086615" cy="1022255"/>
                  <a:chOff x="2134488" y="4882393"/>
                  <a:chExt cx="1086615" cy="1022255"/>
                </a:xfrm>
              </p:grpSpPr>
              <p:sp>
                <p:nvSpPr>
                  <p:cNvPr id="317"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18" name="Group 17"/>
                  <p:cNvGrpSpPr/>
                  <p:nvPr/>
                </p:nvGrpSpPr>
                <p:grpSpPr>
                  <a:xfrm>
                    <a:off x="2134488" y="4882393"/>
                    <a:ext cx="1086615" cy="1022253"/>
                    <a:chOff x="2134488" y="4882393"/>
                    <a:chExt cx="1086615" cy="1022253"/>
                  </a:xfrm>
                </p:grpSpPr>
                <p:pic>
                  <p:nvPicPr>
                    <p:cNvPr id="319"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320"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1"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290" name="Group 22"/>
              <p:cNvGrpSpPr/>
              <p:nvPr/>
            </p:nvGrpSpPr>
            <p:grpSpPr>
              <a:xfrm>
                <a:off x="3863215" y="2903000"/>
                <a:ext cx="910845" cy="924307"/>
                <a:chOff x="449942" y="4882393"/>
                <a:chExt cx="1007367" cy="1022255"/>
              </a:xfrm>
            </p:grpSpPr>
            <p:sp>
              <p:nvSpPr>
                <p:cNvPr id="310"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1"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12" name="Picture 2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313"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4"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91" name="Group 23"/>
              <p:cNvGrpSpPr/>
              <p:nvPr/>
            </p:nvGrpSpPr>
            <p:grpSpPr>
              <a:xfrm>
                <a:off x="6422579" y="2904015"/>
                <a:ext cx="915711" cy="924307"/>
                <a:chOff x="2960480" y="4883515"/>
                <a:chExt cx="1012749" cy="1022255"/>
              </a:xfrm>
            </p:grpSpPr>
            <p:sp>
              <p:nvSpPr>
                <p:cNvPr id="305"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6"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07" name="Picture 2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308"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9"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92" name="Group 25"/>
              <p:cNvGrpSpPr/>
              <p:nvPr/>
            </p:nvGrpSpPr>
            <p:grpSpPr>
              <a:xfrm>
                <a:off x="10380346" y="2920721"/>
                <a:ext cx="903609" cy="924307"/>
                <a:chOff x="7345630" y="4901991"/>
                <a:chExt cx="999364" cy="1022255"/>
              </a:xfrm>
            </p:grpSpPr>
            <p:sp>
              <p:nvSpPr>
                <p:cNvPr id="300" name="Parallelogram 239">
                  <a:extLst>
                    <a:ext uri="{FF2B5EF4-FFF2-40B4-BE49-F238E27FC236}">
                      <a16:creationId xmlns="" xmlns:a16="http://schemas.microsoft.com/office/drawing/2014/main" id="{46AB2DA2-CBDF-4490-8023-D43787864F1A}"/>
                    </a:ext>
                  </a:extLst>
                </p:cNvPr>
                <p:cNvSpPr/>
                <p:nvPr/>
              </p:nvSpPr>
              <p:spPr>
                <a:xfrm>
                  <a:off x="7345630" y="5573478"/>
                  <a:ext cx="999364"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1" name="Parallelogram 240">
                  <a:extLst>
                    <a:ext uri="{FF2B5EF4-FFF2-40B4-BE49-F238E27FC236}">
                      <a16:creationId xmlns="" xmlns:a16="http://schemas.microsoft.com/office/drawing/2014/main" id="{5B7105AB-0C2B-44BB-A47C-DE6F91DFC842}"/>
                    </a:ext>
                  </a:extLst>
                </p:cNvPr>
                <p:cNvSpPr/>
                <p:nvPr/>
              </p:nvSpPr>
              <p:spPr>
                <a:xfrm rot="5400000" flipV="1">
                  <a:off x="6954128" y="5293503"/>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02"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l="23197" t="25536" r="23552" b="19774"/>
                <a:stretch/>
              </p:blipFill>
              <p:spPr>
                <a:xfrm>
                  <a:off x="7441015" y="5065729"/>
                  <a:ext cx="746149" cy="719394"/>
                </a:xfrm>
                <a:prstGeom prst="rect">
                  <a:avLst/>
                </a:prstGeom>
              </p:spPr>
            </p:pic>
            <p:sp>
              <p:nvSpPr>
                <p:cNvPr id="303" name="Parallelogram 241">
                  <a:extLst>
                    <a:ext uri="{FF2B5EF4-FFF2-40B4-BE49-F238E27FC236}">
                      <a16:creationId xmlns="" xmlns:a16="http://schemas.microsoft.com/office/drawing/2014/main" id="{50F88526-4127-41B1-9286-E98B7EB1662B}"/>
                    </a:ext>
                  </a:extLst>
                </p:cNvPr>
                <p:cNvSpPr/>
                <p:nvPr/>
              </p:nvSpPr>
              <p:spPr>
                <a:xfrm>
                  <a:off x="7345630" y="4901991"/>
                  <a:ext cx="999363"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4" name="Parallelogram 242">
                  <a:extLst>
                    <a:ext uri="{FF2B5EF4-FFF2-40B4-BE49-F238E27FC236}">
                      <a16:creationId xmlns="" xmlns:a16="http://schemas.microsoft.com/office/drawing/2014/main" id="{BE790103-21EF-45E6-A39C-5CE541770580}"/>
                    </a:ext>
                  </a:extLst>
                </p:cNvPr>
                <p:cNvSpPr/>
                <p:nvPr/>
              </p:nvSpPr>
              <p:spPr>
                <a:xfrm rot="5400000" flipV="1">
                  <a:off x="7707179" y="5293497"/>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293" name="TextBox 174">
                <a:extLst>
                  <a:ext uri="{FF2B5EF4-FFF2-40B4-BE49-F238E27FC236}">
                    <a16:creationId xmlns="" xmlns:a16="http://schemas.microsoft.com/office/drawing/2014/main" id="{FF4A411D-CDAF-4C3C-AF44-67354FC0F0BE}"/>
                  </a:ext>
                </a:extLst>
              </p:cNvPr>
              <p:cNvSpPr txBox="1"/>
              <p:nvPr/>
            </p:nvSpPr>
            <p:spPr>
              <a:xfrm>
                <a:off x="7598242" y="3601610"/>
                <a:ext cx="1077791" cy="229587"/>
              </a:xfrm>
              <a:prstGeom prst="rect">
                <a:avLst/>
              </a:prstGeom>
              <a:noFill/>
            </p:spPr>
            <p:txBody>
              <a:bodyPr wrap="square" rtlCol="0">
                <a:spAutoFit/>
              </a:bodyPr>
              <a:lstStyle/>
              <a:p>
                <a:pPr algn="ctr"/>
                <a:r>
                  <a:rPr lang="en-US" sz="1050" dirty="0"/>
                  <a:t>3D Encoder</a:t>
                </a:r>
              </a:p>
            </p:txBody>
          </p:sp>
          <p:pic>
            <p:nvPicPr>
              <p:cNvPr id="295"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6449883" y="3847350"/>
                <a:ext cx="764518" cy="213156"/>
              </a:xfrm>
              <a:prstGeom prst="rect">
                <a:avLst/>
              </a:prstGeom>
            </p:spPr>
          </p:pic>
          <p:pic>
            <p:nvPicPr>
              <p:cNvPr id="296"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5624422" y="3848145"/>
                <a:ext cx="730413" cy="213156"/>
              </a:xfrm>
              <a:prstGeom prst="rect">
                <a:avLst/>
              </a:prstGeom>
            </p:spPr>
          </p:pic>
          <p:pic>
            <p:nvPicPr>
              <p:cNvPr id="297"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167182" y="3867393"/>
                <a:ext cx="156314" cy="156314"/>
              </a:xfrm>
              <a:prstGeom prst="rect">
                <a:avLst/>
              </a:prstGeom>
            </p:spPr>
          </p:pic>
          <p:pic>
            <p:nvPicPr>
              <p:cNvPr id="298"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947741" y="3861139"/>
                <a:ext cx="167683" cy="164841"/>
              </a:xfrm>
              <a:prstGeom prst="rect">
                <a:avLst/>
              </a:prstGeom>
            </p:spPr>
          </p:pic>
          <p:sp>
            <p:nvSpPr>
              <p:cNvPr id="299" name="Oval 136">
                <a:extLst>
                  <a:ext uri="{FF2B5EF4-FFF2-40B4-BE49-F238E27FC236}">
                    <a16:creationId xmlns="" xmlns:a16="http://schemas.microsoft.com/office/drawing/2014/main" id="{D0B20908-1FBD-43E6-88A3-001076958A29}"/>
                  </a:ext>
                </a:extLst>
              </p:cNvPr>
              <p:cNvSpPr/>
              <p:nvPr/>
            </p:nvSpPr>
            <p:spPr>
              <a:xfrm>
                <a:off x="8625451" y="3103245"/>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3" name="矩形 262"/>
          <p:cNvSpPr/>
          <p:nvPr/>
        </p:nvSpPr>
        <p:spPr>
          <a:xfrm>
            <a:off x="821583" y="4504341"/>
            <a:ext cx="5813130" cy="1477328"/>
          </a:xfrm>
          <a:prstGeom prst="rect">
            <a:avLst/>
          </a:prstGeom>
        </p:spPr>
        <p:txBody>
          <a:bodyPr wrap="none">
            <a:spAutoFit/>
          </a:bodyPr>
          <a:lstStyle/>
          <a:p>
            <a:pPr indent="-182880">
              <a:buFont typeface="Arial" panose="020B0604020202020204" pitchFamily="34" charset="0"/>
              <a:buChar char="•"/>
            </a:pPr>
            <a:r>
              <a:rPr lang="en-US" altLang="zh-CN" dirty="0" smtClean="0">
                <a:cs typeface="Times New Roman" panose="02020603050405020304" pitchFamily="18" charset="0"/>
              </a:rPr>
              <a:t>V-Net</a:t>
            </a:r>
            <a:r>
              <a:rPr lang="en-US" altLang="zh-CN" dirty="0" smtClean="0">
                <a:cs typeface="Times New Roman" panose="02020603050405020304" pitchFamily="18" charset="0"/>
              </a:rPr>
              <a:t>: coarse shape prediction</a:t>
            </a:r>
          </a:p>
          <a:p>
            <a:pPr indent="-182880">
              <a:buFont typeface="Arial" panose="020B0604020202020204" pitchFamily="34" charset="0"/>
              <a:buChar char="•"/>
            </a:pPr>
            <a:r>
              <a:rPr lang="en-US" altLang="zh-CN" dirty="0" smtClean="0">
                <a:cs typeface="Times New Roman" panose="02020603050405020304" pitchFamily="18" charset="0"/>
              </a:rPr>
              <a:t>P-Net</a:t>
            </a:r>
            <a:r>
              <a:rPr lang="en-US" altLang="zh-CN" dirty="0" smtClean="0">
                <a:cs typeface="Times New Roman" panose="02020603050405020304" pitchFamily="18" charset="0"/>
              </a:rPr>
              <a:t>: object pose and camera parameters estimation</a:t>
            </a:r>
          </a:p>
          <a:p>
            <a:pPr indent="-182880">
              <a:buFont typeface="Arial" panose="020B0604020202020204" pitchFamily="34" charset="0"/>
              <a:buChar char="•"/>
            </a:pPr>
            <a:r>
              <a:rPr lang="en-US" altLang="zh-CN" dirty="0" smtClean="0">
                <a:cs typeface="Times New Roman" panose="02020603050405020304" pitchFamily="18" charset="0"/>
              </a:rPr>
              <a:t>S-Net</a:t>
            </a:r>
            <a:r>
              <a:rPr lang="en-US" altLang="zh-CN" dirty="0" smtClean="0">
                <a:cs typeface="Times New Roman" panose="02020603050405020304" pitchFamily="18" charset="0"/>
              </a:rPr>
              <a:t>: silhouette prediction</a:t>
            </a:r>
          </a:p>
          <a:p>
            <a:pPr indent="-182880">
              <a:buFont typeface="Arial" panose="020B0604020202020204" pitchFamily="34" charset="0"/>
              <a:buChar char="•"/>
            </a:pPr>
            <a:r>
              <a:rPr lang="en-US" altLang="zh-CN" dirty="0" smtClean="0">
                <a:cs typeface="Times New Roman" panose="02020603050405020304" pitchFamily="18" charset="0"/>
              </a:rPr>
              <a:t>PSVH </a:t>
            </a:r>
            <a:r>
              <a:rPr lang="en-US" altLang="zh-CN" dirty="0" smtClean="0">
                <a:cs typeface="Times New Roman" panose="02020603050405020304" pitchFamily="18" charset="0"/>
              </a:rPr>
              <a:t>layer: visual hull generation</a:t>
            </a:r>
          </a:p>
          <a:p>
            <a:pPr indent="-182880">
              <a:buFont typeface="Arial" panose="020B0604020202020204" pitchFamily="34" charset="0"/>
              <a:buChar char="•"/>
            </a:pPr>
            <a:r>
              <a:rPr lang="en-US" altLang="zh-CN" dirty="0" smtClean="0">
                <a:cs typeface="Times New Roman" panose="02020603050405020304" pitchFamily="18" charset="0"/>
              </a:rPr>
              <a:t>R-Net</a:t>
            </a:r>
            <a:r>
              <a:rPr lang="en-US" altLang="zh-CN" dirty="0" smtClean="0">
                <a:cs typeface="Times New Roman" panose="02020603050405020304" pitchFamily="18" charset="0"/>
              </a:rPr>
              <a:t>: coarse shape refinement</a:t>
            </a:r>
            <a:endParaRPr lang="en-US" altLang="zh-CN" dirty="0">
              <a:cs typeface="Times New Roman" panose="02020603050405020304" pitchFamily="18" charset="0"/>
            </a:endParaRPr>
          </a:p>
        </p:txBody>
      </p:sp>
      <p:sp>
        <p:nvSpPr>
          <p:cNvPr id="447" name="矩形 446"/>
          <p:cNvSpPr/>
          <p:nvPr/>
        </p:nvSpPr>
        <p:spPr>
          <a:xfrm>
            <a:off x="821583" y="4504341"/>
            <a:ext cx="5813130" cy="1477328"/>
          </a:xfrm>
          <a:prstGeom prst="rect">
            <a:avLst/>
          </a:prstGeom>
        </p:spPr>
        <p:txBody>
          <a:bodyPr wrap="none">
            <a:spAutoFit/>
          </a:bodyPr>
          <a:lstStyle/>
          <a:p>
            <a:pPr indent="-182880">
              <a:buFont typeface="Arial" panose="020B0604020202020204" pitchFamily="34" charset="0"/>
              <a:buChar char="•"/>
            </a:pPr>
            <a:r>
              <a:rPr lang="en-US" altLang="zh-CN" dirty="0" smtClean="0">
                <a:cs typeface="Times New Roman" panose="02020603050405020304" pitchFamily="18" charset="0"/>
              </a:rPr>
              <a:t>V-Net</a:t>
            </a:r>
            <a:r>
              <a:rPr lang="en-US" altLang="zh-CN" dirty="0" smtClean="0">
                <a:cs typeface="Times New Roman" panose="02020603050405020304" pitchFamily="18" charset="0"/>
              </a:rPr>
              <a:t>: coarse shape prediction</a:t>
            </a:r>
          </a:p>
          <a:p>
            <a:pPr indent="-182880">
              <a:buFont typeface="Arial" panose="020B0604020202020204" pitchFamily="34" charset="0"/>
              <a:buChar char="•"/>
            </a:pPr>
            <a:r>
              <a:rPr lang="en-US" altLang="zh-CN" dirty="0" smtClean="0">
                <a:cs typeface="Times New Roman" panose="02020603050405020304" pitchFamily="18" charset="0"/>
              </a:rPr>
              <a:t>P-Net</a:t>
            </a:r>
            <a:r>
              <a:rPr lang="en-US" altLang="zh-CN" dirty="0" smtClean="0">
                <a:cs typeface="Times New Roman" panose="02020603050405020304" pitchFamily="18" charset="0"/>
              </a:rPr>
              <a:t>: object pose and camera parameters estimation</a:t>
            </a:r>
          </a:p>
          <a:p>
            <a:pPr indent="-182880">
              <a:buFont typeface="Arial" panose="020B0604020202020204" pitchFamily="34" charset="0"/>
              <a:buChar char="•"/>
            </a:pPr>
            <a:r>
              <a:rPr lang="en-US" altLang="zh-CN" dirty="0" smtClean="0">
                <a:cs typeface="Times New Roman" panose="02020603050405020304" pitchFamily="18" charset="0"/>
              </a:rPr>
              <a:t>S-Net</a:t>
            </a:r>
            <a:r>
              <a:rPr lang="en-US" altLang="zh-CN" dirty="0" smtClean="0">
                <a:cs typeface="Times New Roman" panose="02020603050405020304" pitchFamily="18" charset="0"/>
              </a:rPr>
              <a:t>: silhouette prediction</a:t>
            </a:r>
          </a:p>
          <a:p>
            <a:pPr indent="-182880">
              <a:buFont typeface="Arial" panose="020B0604020202020204" pitchFamily="34" charset="0"/>
              <a:buChar char="•"/>
            </a:pPr>
            <a:r>
              <a:rPr lang="en-US" altLang="zh-CN" dirty="0" smtClean="0">
                <a:cs typeface="Times New Roman" panose="02020603050405020304" pitchFamily="18" charset="0"/>
              </a:rPr>
              <a:t>PSVH </a:t>
            </a:r>
            <a:r>
              <a:rPr lang="en-US" altLang="zh-CN" dirty="0" smtClean="0">
                <a:cs typeface="Times New Roman" panose="02020603050405020304" pitchFamily="18" charset="0"/>
              </a:rPr>
              <a:t>layer: visual hull generation</a:t>
            </a:r>
          </a:p>
          <a:p>
            <a:pPr indent="-182880">
              <a:buFont typeface="Arial" panose="020B0604020202020204" pitchFamily="34" charset="0"/>
              <a:buChar char="•"/>
            </a:pPr>
            <a:r>
              <a:rPr lang="en-US" altLang="zh-CN" dirty="0" smtClean="0">
                <a:cs typeface="Times New Roman" panose="02020603050405020304" pitchFamily="18" charset="0"/>
              </a:rPr>
              <a:t>R-Net</a:t>
            </a:r>
            <a:r>
              <a:rPr lang="en-US" altLang="zh-CN" dirty="0" smtClean="0">
                <a:cs typeface="Times New Roman" panose="02020603050405020304" pitchFamily="18" charset="0"/>
              </a:rPr>
              <a:t>: coarse shape refinement</a:t>
            </a:r>
            <a:endParaRPr lang="en-US" altLang="zh-CN" dirty="0">
              <a:cs typeface="Times New Roman" panose="02020603050405020304" pitchFamily="18" charset="0"/>
            </a:endParaRPr>
          </a:p>
        </p:txBody>
      </p:sp>
      <p:pic>
        <p:nvPicPr>
          <p:cNvPr id="6"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1"/>
          <a:srcRect l="2545" t="24495" r="74929" b="45974"/>
          <a:stretch/>
        </p:blipFill>
        <p:spPr>
          <a:xfrm>
            <a:off x="1302573" y="3145040"/>
            <a:ext cx="1632734" cy="1486160"/>
          </a:xfrm>
          <a:prstGeom prst="rect">
            <a:avLst/>
          </a:prstGeom>
        </p:spPr>
      </p:pic>
      <p:pic>
        <p:nvPicPr>
          <p:cNvPr id="13"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1"/>
          <a:srcRect l="33217" t="24177" r="44214" b="47204"/>
          <a:stretch/>
        </p:blipFill>
        <p:spPr>
          <a:xfrm>
            <a:off x="4245792" y="1376153"/>
            <a:ext cx="1635866" cy="1440337"/>
          </a:xfrm>
          <a:prstGeom prst="rect">
            <a:avLst/>
          </a:prstGeom>
        </p:spPr>
      </p:pic>
      <p:pic>
        <p:nvPicPr>
          <p:cNvPr id="14"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1"/>
          <a:srcRect l="55680" t="24177" r="22061" b="47204"/>
          <a:stretch/>
        </p:blipFill>
        <p:spPr>
          <a:xfrm>
            <a:off x="4302060" y="3190863"/>
            <a:ext cx="1613381" cy="1440337"/>
          </a:xfrm>
          <a:prstGeom prst="rect">
            <a:avLst/>
          </a:prstGeom>
        </p:spPr>
      </p:pic>
      <p:pic>
        <p:nvPicPr>
          <p:cNvPr id="15"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1"/>
          <a:srcRect l="76441" t="24177" r="4372" b="47204"/>
          <a:stretch/>
        </p:blipFill>
        <p:spPr>
          <a:xfrm>
            <a:off x="4346866" y="5015288"/>
            <a:ext cx="1390768" cy="1440337"/>
          </a:xfrm>
          <a:prstGeom prst="rect">
            <a:avLst/>
          </a:prstGeom>
        </p:spPr>
      </p:pic>
      <p:pic>
        <p:nvPicPr>
          <p:cNvPr id="17"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1"/>
          <a:srcRect l="67996" t="60707" r="17377" b="35614"/>
          <a:stretch/>
        </p:blipFill>
        <p:spPr>
          <a:xfrm rot="16200000">
            <a:off x="5558749" y="4855613"/>
            <a:ext cx="1229349" cy="214647"/>
          </a:xfrm>
          <a:prstGeom prst="rect">
            <a:avLst/>
          </a:prstGeom>
        </p:spPr>
      </p:pic>
      <p:sp>
        <p:nvSpPr>
          <p:cNvPr id="19" name="文本框 18"/>
          <p:cNvSpPr txBox="1"/>
          <p:nvPr/>
        </p:nvSpPr>
        <p:spPr>
          <a:xfrm>
            <a:off x="1527303" y="4575615"/>
            <a:ext cx="1183273" cy="338554"/>
          </a:xfrm>
          <a:prstGeom prst="rect">
            <a:avLst/>
          </a:prstGeom>
          <a:noFill/>
        </p:spPr>
        <p:txBody>
          <a:bodyPr wrap="none" rtlCol="0">
            <a:spAutoFit/>
          </a:bodyPr>
          <a:lstStyle/>
          <a:p>
            <a:r>
              <a:rPr kumimoji="1" lang="en-US" altLang="zh-CN" sz="1600" dirty="0" smtClean="0">
                <a:latin typeface="Calibri" charset="0"/>
                <a:ea typeface="Calibri" charset="0"/>
                <a:cs typeface="Calibri" charset="0"/>
              </a:rPr>
              <a:t>Input Image</a:t>
            </a:r>
            <a:endParaRPr kumimoji="1" lang="zh-CN" altLang="en-US" sz="1600" dirty="0">
              <a:latin typeface="Calibri" charset="0"/>
              <a:ea typeface="Calibri" charset="0"/>
              <a:cs typeface="Calibri" charset="0"/>
            </a:endParaRPr>
          </a:p>
        </p:txBody>
      </p:sp>
      <p:sp>
        <p:nvSpPr>
          <p:cNvPr id="21" name="文本框 20"/>
          <p:cNvSpPr txBox="1"/>
          <p:nvPr/>
        </p:nvSpPr>
        <p:spPr>
          <a:xfrm>
            <a:off x="4429519" y="2760905"/>
            <a:ext cx="1308115" cy="338554"/>
          </a:xfrm>
          <a:prstGeom prst="rect">
            <a:avLst/>
          </a:prstGeom>
          <a:noFill/>
        </p:spPr>
        <p:txBody>
          <a:bodyPr wrap="none" rtlCol="0">
            <a:spAutoFit/>
          </a:bodyPr>
          <a:lstStyle/>
          <a:p>
            <a:r>
              <a:rPr kumimoji="1" lang="en-US" altLang="zh-CN" sz="1600" smtClean="0">
                <a:latin typeface="Calibri" charset="0"/>
                <a:ea typeface="Calibri" charset="0"/>
                <a:cs typeface="Calibri" charset="0"/>
              </a:rPr>
              <a:t>Coarse Shape</a:t>
            </a:r>
            <a:endParaRPr kumimoji="1" lang="zh-CN" altLang="en-US" sz="1600" dirty="0">
              <a:latin typeface="Calibri" charset="0"/>
              <a:ea typeface="Calibri" charset="0"/>
              <a:cs typeface="Calibri" charset="0"/>
            </a:endParaRPr>
          </a:p>
        </p:txBody>
      </p:sp>
      <p:sp>
        <p:nvSpPr>
          <p:cNvPr id="22" name="文本框 21"/>
          <p:cNvSpPr txBox="1"/>
          <p:nvPr/>
        </p:nvSpPr>
        <p:spPr>
          <a:xfrm>
            <a:off x="4525698" y="4575615"/>
            <a:ext cx="1033103" cy="338554"/>
          </a:xfrm>
          <a:prstGeom prst="rect">
            <a:avLst/>
          </a:prstGeom>
          <a:noFill/>
        </p:spPr>
        <p:txBody>
          <a:bodyPr wrap="none" rtlCol="0">
            <a:spAutoFit/>
          </a:bodyPr>
          <a:lstStyle/>
          <a:p>
            <a:r>
              <a:rPr kumimoji="1" lang="en-US" altLang="zh-CN" sz="1600" smtClean="0">
                <a:latin typeface="Calibri" charset="0"/>
                <a:ea typeface="Calibri" charset="0"/>
                <a:cs typeface="Calibri" charset="0"/>
              </a:rPr>
              <a:t>Silhouette</a:t>
            </a:r>
            <a:endParaRPr kumimoji="1" lang="zh-CN" altLang="en-US" sz="1600" dirty="0">
              <a:latin typeface="Calibri" charset="0"/>
              <a:ea typeface="Calibri" charset="0"/>
              <a:cs typeface="Calibri" charset="0"/>
            </a:endParaRPr>
          </a:p>
        </p:txBody>
      </p:sp>
      <p:sp>
        <p:nvSpPr>
          <p:cNvPr id="23" name="文本框 22"/>
          <p:cNvSpPr txBox="1"/>
          <p:nvPr/>
        </p:nvSpPr>
        <p:spPr>
          <a:xfrm>
            <a:off x="4727795" y="6352210"/>
            <a:ext cx="578107" cy="338554"/>
          </a:xfrm>
          <a:prstGeom prst="rect">
            <a:avLst/>
          </a:prstGeom>
          <a:noFill/>
        </p:spPr>
        <p:txBody>
          <a:bodyPr wrap="none" rtlCol="0">
            <a:spAutoFit/>
          </a:bodyPr>
          <a:lstStyle/>
          <a:p>
            <a:r>
              <a:rPr kumimoji="1" lang="en-US" altLang="zh-CN" sz="1600" dirty="0" smtClean="0">
                <a:latin typeface="Calibri" charset="0"/>
                <a:ea typeface="Calibri" charset="0"/>
                <a:cs typeface="Calibri" charset="0"/>
              </a:rPr>
              <a:t>Pose</a:t>
            </a:r>
            <a:endParaRPr kumimoji="1" lang="zh-CN" altLang="en-US" sz="1600" dirty="0">
              <a:latin typeface="Calibri" charset="0"/>
              <a:ea typeface="Calibri" charset="0"/>
              <a:cs typeface="Calibri" charset="0"/>
            </a:endParaRPr>
          </a:p>
        </p:txBody>
      </p:sp>
      <p:grpSp>
        <p:nvGrpSpPr>
          <p:cNvPr id="38" name="组 37"/>
          <p:cNvGrpSpPr/>
          <p:nvPr/>
        </p:nvGrpSpPr>
        <p:grpSpPr>
          <a:xfrm>
            <a:off x="2812607" y="2109561"/>
            <a:ext cx="763610" cy="3615965"/>
            <a:chOff x="2021305" y="2082038"/>
            <a:chExt cx="763610" cy="3615965"/>
          </a:xfrm>
        </p:grpSpPr>
        <p:cxnSp>
          <p:nvCxnSpPr>
            <p:cNvPr id="25" name="直线连接符 24"/>
            <p:cNvCxnSpPr/>
            <p:nvPr/>
          </p:nvCxnSpPr>
          <p:spPr>
            <a:xfrm>
              <a:off x="2377129" y="2082038"/>
              <a:ext cx="0" cy="36159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直线连接符 27"/>
            <p:cNvCxnSpPr/>
            <p:nvPr/>
          </p:nvCxnSpPr>
          <p:spPr>
            <a:xfrm>
              <a:off x="2365978" y="2098324"/>
              <a:ext cx="41893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线连接符 30"/>
            <p:cNvCxnSpPr/>
            <p:nvPr/>
          </p:nvCxnSpPr>
          <p:spPr>
            <a:xfrm>
              <a:off x="2021305" y="3897771"/>
              <a:ext cx="7636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直线连接符 31"/>
            <p:cNvCxnSpPr/>
            <p:nvPr/>
          </p:nvCxnSpPr>
          <p:spPr>
            <a:xfrm>
              <a:off x="2365976" y="5698003"/>
              <a:ext cx="418937"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4" name="直线连接符 43"/>
          <p:cNvCxnSpPr/>
          <p:nvPr/>
        </p:nvCxnSpPr>
        <p:spPr>
          <a:xfrm>
            <a:off x="5906578" y="3863836"/>
            <a:ext cx="0" cy="21006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直线连接符 44"/>
          <p:cNvCxnSpPr/>
          <p:nvPr/>
        </p:nvCxnSpPr>
        <p:spPr>
          <a:xfrm flipH="1">
            <a:off x="5752034" y="3885133"/>
            <a:ext cx="1577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直线连接符 45"/>
          <p:cNvCxnSpPr>
            <a:endCxn id="17" idx="0"/>
          </p:cNvCxnSpPr>
          <p:nvPr/>
        </p:nvCxnSpPr>
        <p:spPr>
          <a:xfrm>
            <a:off x="5906578" y="4962936"/>
            <a:ext cx="15952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直线连接符 46"/>
          <p:cNvCxnSpPr/>
          <p:nvPr/>
        </p:nvCxnSpPr>
        <p:spPr>
          <a:xfrm flipH="1">
            <a:off x="5752034" y="5957302"/>
            <a:ext cx="14339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9"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1"/>
          <a:srcRect l="4023" t="64288" r="75788" b="5673"/>
          <a:stretch/>
        </p:blipFill>
        <p:spPr>
          <a:xfrm>
            <a:off x="9314045" y="2654533"/>
            <a:ext cx="1463479" cy="1511529"/>
          </a:xfrm>
          <a:prstGeom prst="rect">
            <a:avLst/>
          </a:prstGeom>
        </p:spPr>
      </p:pic>
      <p:grpSp>
        <p:nvGrpSpPr>
          <p:cNvPr id="69" name="组 68"/>
          <p:cNvGrpSpPr/>
          <p:nvPr/>
        </p:nvGrpSpPr>
        <p:grpSpPr>
          <a:xfrm>
            <a:off x="3601187" y="5061995"/>
            <a:ext cx="762577" cy="1215795"/>
            <a:chOff x="2787768" y="3289874"/>
            <a:chExt cx="762577" cy="1215795"/>
          </a:xfrm>
        </p:grpSpPr>
        <p:grpSp>
          <p:nvGrpSpPr>
            <p:cNvPr id="64" name="组 63"/>
            <p:cNvGrpSpPr/>
            <p:nvPr/>
          </p:nvGrpSpPr>
          <p:grpSpPr>
            <a:xfrm>
              <a:off x="2792288" y="3289874"/>
              <a:ext cx="758057" cy="1215795"/>
              <a:chOff x="2792288" y="3289874"/>
              <a:chExt cx="758057" cy="1215795"/>
            </a:xfrm>
          </p:grpSpPr>
          <p:pic>
            <p:nvPicPr>
              <p:cNvPr id="11"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1"/>
              <a:srcRect l="57457" t="9154" r="25770" b="75784"/>
              <a:stretch/>
            </p:blipFill>
            <p:spPr>
              <a:xfrm rot="16200000">
                <a:off x="2563419" y="3518743"/>
                <a:ext cx="1215795" cy="758057"/>
              </a:xfrm>
              <a:prstGeom prst="rect">
                <a:avLst/>
              </a:prstGeom>
            </p:spPr>
          </p:pic>
          <p:sp>
            <p:nvSpPr>
              <p:cNvPr id="61" name="矩形 60"/>
              <p:cNvSpPr/>
              <p:nvPr/>
            </p:nvSpPr>
            <p:spPr>
              <a:xfrm>
                <a:off x="2948656" y="3620077"/>
                <a:ext cx="329294" cy="555389"/>
              </a:xfrm>
              <a:prstGeom prst="rect">
                <a:avLst/>
              </a:prstGeom>
              <a:solidFill>
                <a:srgbClr val="FFD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6" name="文本框 65"/>
            <p:cNvSpPr txBox="1"/>
            <p:nvPr/>
          </p:nvSpPr>
          <p:spPr>
            <a:xfrm>
              <a:off x="2787768" y="3704001"/>
              <a:ext cx="663964" cy="369332"/>
            </a:xfrm>
            <a:prstGeom prst="rect">
              <a:avLst/>
            </a:prstGeom>
            <a:noFill/>
          </p:spPr>
          <p:txBody>
            <a:bodyPr wrap="none" rtlCol="0">
              <a:spAutoFit/>
            </a:bodyPr>
            <a:lstStyle/>
            <a:p>
              <a:r>
                <a:rPr kumimoji="1" lang="en-US" altLang="zh-CN" dirty="0" smtClean="0"/>
                <a:t>CNN</a:t>
              </a:r>
              <a:endParaRPr kumimoji="1" lang="zh-CN" altLang="en-US" dirty="0"/>
            </a:p>
          </p:txBody>
        </p:sp>
      </p:grpSp>
      <p:grpSp>
        <p:nvGrpSpPr>
          <p:cNvPr id="70" name="组 69"/>
          <p:cNvGrpSpPr/>
          <p:nvPr/>
        </p:nvGrpSpPr>
        <p:grpSpPr>
          <a:xfrm>
            <a:off x="3582770" y="1532480"/>
            <a:ext cx="780994" cy="1215795"/>
            <a:chOff x="2787768" y="5093828"/>
            <a:chExt cx="780994" cy="1215795"/>
          </a:xfrm>
        </p:grpSpPr>
        <p:grpSp>
          <p:nvGrpSpPr>
            <p:cNvPr id="63" name="组 62"/>
            <p:cNvGrpSpPr/>
            <p:nvPr/>
          </p:nvGrpSpPr>
          <p:grpSpPr>
            <a:xfrm>
              <a:off x="2792288" y="5093828"/>
              <a:ext cx="776474" cy="1215795"/>
              <a:chOff x="2792288" y="5093828"/>
              <a:chExt cx="776474" cy="1215795"/>
            </a:xfrm>
          </p:grpSpPr>
          <p:pic>
            <p:nvPicPr>
              <p:cNvPr id="12"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1"/>
              <a:srcRect l="77302" t="8568" r="5925" b="76004"/>
              <a:stretch/>
            </p:blipFill>
            <p:spPr>
              <a:xfrm rot="16200000">
                <a:off x="2572627" y="5313489"/>
                <a:ext cx="1215795" cy="776474"/>
              </a:xfrm>
              <a:prstGeom prst="rect">
                <a:avLst/>
              </a:prstGeom>
            </p:spPr>
          </p:pic>
          <p:sp>
            <p:nvSpPr>
              <p:cNvPr id="62" name="矩形 61"/>
              <p:cNvSpPr/>
              <p:nvPr/>
            </p:nvSpPr>
            <p:spPr>
              <a:xfrm>
                <a:off x="2974582" y="5457761"/>
                <a:ext cx="329294" cy="555389"/>
              </a:xfrm>
              <a:prstGeom prst="rect">
                <a:avLst/>
              </a:prstGeom>
              <a:solidFill>
                <a:srgbClr val="B7D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7" name="文本框 66"/>
            <p:cNvSpPr txBox="1"/>
            <p:nvPr/>
          </p:nvSpPr>
          <p:spPr>
            <a:xfrm>
              <a:off x="2787768" y="5503443"/>
              <a:ext cx="663964" cy="369332"/>
            </a:xfrm>
            <a:prstGeom prst="rect">
              <a:avLst/>
            </a:prstGeom>
            <a:noFill/>
          </p:spPr>
          <p:txBody>
            <a:bodyPr wrap="none" rtlCol="0">
              <a:spAutoFit/>
            </a:bodyPr>
            <a:lstStyle/>
            <a:p>
              <a:r>
                <a:rPr kumimoji="1" lang="en-US" altLang="zh-CN" dirty="0" smtClean="0"/>
                <a:t>CNN</a:t>
              </a:r>
              <a:endParaRPr kumimoji="1" lang="zh-CN" altLang="en-US" dirty="0"/>
            </a:p>
          </p:txBody>
        </p:sp>
      </p:grpSp>
      <p:grpSp>
        <p:nvGrpSpPr>
          <p:cNvPr id="68" name="组 67"/>
          <p:cNvGrpSpPr/>
          <p:nvPr/>
        </p:nvGrpSpPr>
        <p:grpSpPr>
          <a:xfrm>
            <a:off x="3582770" y="3289873"/>
            <a:ext cx="780994" cy="1215795"/>
            <a:chOff x="2787768" y="1485920"/>
            <a:chExt cx="780994" cy="1215795"/>
          </a:xfrm>
        </p:grpSpPr>
        <p:grpSp>
          <p:nvGrpSpPr>
            <p:cNvPr id="65" name="组 64"/>
            <p:cNvGrpSpPr/>
            <p:nvPr/>
          </p:nvGrpSpPr>
          <p:grpSpPr>
            <a:xfrm>
              <a:off x="2792288" y="1485920"/>
              <a:ext cx="776474" cy="1215795"/>
              <a:chOff x="2792288" y="1485920"/>
              <a:chExt cx="776474" cy="1215795"/>
            </a:xfrm>
          </p:grpSpPr>
          <p:pic>
            <p:nvPicPr>
              <p:cNvPr id="10"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1"/>
              <a:srcRect l="36423" t="8722" r="46804" b="75850"/>
              <a:stretch/>
            </p:blipFill>
            <p:spPr>
              <a:xfrm rot="16200000">
                <a:off x="2572627" y="1705581"/>
                <a:ext cx="1215795" cy="776474"/>
              </a:xfrm>
              <a:prstGeom prst="rect">
                <a:avLst/>
              </a:prstGeom>
            </p:spPr>
          </p:pic>
          <p:sp>
            <p:nvSpPr>
              <p:cNvPr id="60" name="矩形 59"/>
              <p:cNvSpPr/>
              <p:nvPr/>
            </p:nvSpPr>
            <p:spPr>
              <a:xfrm>
                <a:off x="2935573" y="1794111"/>
                <a:ext cx="329294" cy="555389"/>
              </a:xfrm>
              <a:prstGeom prst="rect">
                <a:avLst/>
              </a:prstGeom>
              <a:solidFill>
                <a:srgbClr val="F7B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57" name="文本框 56"/>
            <p:cNvSpPr txBox="1"/>
            <p:nvPr/>
          </p:nvSpPr>
          <p:spPr>
            <a:xfrm>
              <a:off x="2787768" y="1904558"/>
              <a:ext cx="663964" cy="369332"/>
            </a:xfrm>
            <a:prstGeom prst="rect">
              <a:avLst/>
            </a:prstGeom>
            <a:noFill/>
          </p:spPr>
          <p:txBody>
            <a:bodyPr wrap="none" rtlCol="0">
              <a:spAutoFit/>
            </a:bodyPr>
            <a:lstStyle/>
            <a:p>
              <a:r>
                <a:rPr kumimoji="1" lang="en-US" altLang="zh-CN" dirty="0" smtClean="0"/>
                <a:t>CNN</a:t>
              </a:r>
              <a:endParaRPr kumimoji="1" lang="zh-CN" altLang="en-US" dirty="0"/>
            </a:p>
          </p:txBody>
        </p:sp>
      </p:grpSp>
      <p:pic>
        <p:nvPicPr>
          <p:cNvPr id="71"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1"/>
          <a:srcRect l="38842" t="73386" r="47248" b="16597"/>
          <a:stretch/>
        </p:blipFill>
        <p:spPr>
          <a:xfrm>
            <a:off x="6688987" y="3056004"/>
            <a:ext cx="1573865" cy="786743"/>
          </a:xfrm>
          <a:prstGeom prst="rect">
            <a:avLst/>
          </a:prstGeom>
        </p:spPr>
      </p:pic>
      <p:grpSp>
        <p:nvGrpSpPr>
          <p:cNvPr id="75" name="组 74"/>
          <p:cNvGrpSpPr/>
          <p:nvPr/>
        </p:nvGrpSpPr>
        <p:grpSpPr>
          <a:xfrm>
            <a:off x="8416749" y="2852355"/>
            <a:ext cx="795647" cy="1110487"/>
            <a:chOff x="7366532" y="2593514"/>
            <a:chExt cx="795647" cy="1110487"/>
          </a:xfrm>
        </p:grpSpPr>
        <p:pic>
          <p:nvPicPr>
            <p:cNvPr id="9"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1"/>
            <a:srcRect l="24327" t="66383" r="64258" b="11548"/>
            <a:stretch/>
          </p:blipFill>
          <p:spPr>
            <a:xfrm flipH="1">
              <a:off x="7366532" y="2593514"/>
              <a:ext cx="795647" cy="1110487"/>
            </a:xfrm>
            <a:prstGeom prst="rect">
              <a:avLst/>
            </a:prstGeom>
          </p:spPr>
        </p:pic>
        <p:sp>
          <p:nvSpPr>
            <p:cNvPr id="72" name="矩形 71"/>
            <p:cNvSpPr/>
            <p:nvPr/>
          </p:nvSpPr>
          <p:spPr>
            <a:xfrm>
              <a:off x="7493062" y="2963798"/>
              <a:ext cx="460667" cy="362484"/>
            </a:xfrm>
            <a:prstGeom prst="rect">
              <a:avLst/>
            </a:prstGeom>
            <a:solidFill>
              <a:srgbClr val="AD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3" name="文本框 72"/>
            <p:cNvSpPr txBox="1"/>
            <p:nvPr/>
          </p:nvSpPr>
          <p:spPr>
            <a:xfrm>
              <a:off x="7391413" y="2960374"/>
              <a:ext cx="663964" cy="369332"/>
            </a:xfrm>
            <a:prstGeom prst="rect">
              <a:avLst/>
            </a:prstGeom>
            <a:noFill/>
          </p:spPr>
          <p:txBody>
            <a:bodyPr wrap="none" rtlCol="0">
              <a:spAutoFit/>
            </a:bodyPr>
            <a:lstStyle/>
            <a:p>
              <a:r>
                <a:rPr kumimoji="1" lang="en-US" altLang="zh-CN" dirty="0" smtClean="0"/>
                <a:t>CNN</a:t>
              </a:r>
              <a:endParaRPr kumimoji="1" lang="zh-CN" altLang="en-US" dirty="0"/>
            </a:p>
          </p:txBody>
        </p:sp>
      </p:grpSp>
      <p:cxnSp>
        <p:nvCxnSpPr>
          <p:cNvPr id="76" name="直线连接符 75"/>
          <p:cNvCxnSpPr/>
          <p:nvPr/>
        </p:nvCxnSpPr>
        <p:spPr>
          <a:xfrm>
            <a:off x="7362574" y="2059104"/>
            <a:ext cx="0" cy="8390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直线连接符 76"/>
          <p:cNvCxnSpPr/>
          <p:nvPr/>
        </p:nvCxnSpPr>
        <p:spPr>
          <a:xfrm>
            <a:off x="5820372" y="2071296"/>
            <a:ext cx="15543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直线连接符 83"/>
          <p:cNvCxnSpPr/>
          <p:nvPr/>
        </p:nvCxnSpPr>
        <p:spPr>
          <a:xfrm>
            <a:off x="7374766" y="3763929"/>
            <a:ext cx="0" cy="5223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5" name="直线连接符 84"/>
          <p:cNvCxnSpPr/>
          <p:nvPr/>
        </p:nvCxnSpPr>
        <p:spPr>
          <a:xfrm>
            <a:off x="8190173" y="3416073"/>
            <a:ext cx="214881"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90" name="组 89"/>
          <p:cNvGrpSpPr/>
          <p:nvPr/>
        </p:nvGrpSpPr>
        <p:grpSpPr>
          <a:xfrm>
            <a:off x="6388249" y="4240228"/>
            <a:ext cx="1993989" cy="1607552"/>
            <a:chOff x="6388249" y="4090451"/>
            <a:chExt cx="1993989" cy="1607552"/>
          </a:xfrm>
        </p:grpSpPr>
        <p:grpSp>
          <p:nvGrpSpPr>
            <p:cNvPr id="89" name="组 88"/>
            <p:cNvGrpSpPr/>
            <p:nvPr/>
          </p:nvGrpSpPr>
          <p:grpSpPr>
            <a:xfrm>
              <a:off x="6388249" y="4120656"/>
              <a:ext cx="1993989" cy="1577347"/>
              <a:chOff x="6388249" y="4120656"/>
              <a:chExt cx="1993989" cy="1577347"/>
            </a:xfrm>
          </p:grpSpPr>
          <p:pic>
            <p:nvPicPr>
              <p:cNvPr id="18" name="Picture 3">
                <a:extLst>
                  <a:ext uri="{FF2B5EF4-FFF2-40B4-BE49-F238E27FC236}">
                    <a16:creationId xmlns="" xmlns:a16="http://schemas.microsoft.com/office/drawing/2014/main" id="{68D462F7-8BA1-42BD-81B9-C3B9524F62E6}"/>
                  </a:ext>
                </a:extLst>
              </p:cNvPr>
              <p:cNvPicPr>
                <a:picLocks noChangeAspect="1"/>
              </p:cNvPicPr>
              <p:nvPr/>
            </p:nvPicPr>
            <p:blipFill rotWithShape="1">
              <a:blip r:embed="rId31"/>
              <a:srcRect l="61247" t="63425" r="11305" b="5228"/>
              <a:stretch/>
            </p:blipFill>
            <p:spPr>
              <a:xfrm>
                <a:off x="6392571" y="4120656"/>
                <a:ext cx="1989667" cy="1577347"/>
              </a:xfrm>
              <a:prstGeom prst="rect">
                <a:avLst/>
              </a:prstGeom>
            </p:spPr>
          </p:pic>
          <p:sp>
            <p:nvSpPr>
              <p:cNvPr id="41" name="矩形 40"/>
              <p:cNvSpPr/>
              <p:nvPr/>
            </p:nvSpPr>
            <p:spPr>
              <a:xfrm>
                <a:off x="6388249" y="4736567"/>
                <a:ext cx="227247" cy="251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9" name="矩形 38"/>
            <p:cNvSpPr/>
            <p:nvPr/>
          </p:nvSpPr>
          <p:spPr>
            <a:xfrm>
              <a:off x="6964097" y="4090451"/>
              <a:ext cx="984068" cy="90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endParaRPr>
            </a:p>
          </p:txBody>
        </p:sp>
      </p:grpSp>
      <p:sp>
        <p:nvSpPr>
          <p:cNvPr id="91" name="文本框 90"/>
          <p:cNvSpPr txBox="1"/>
          <p:nvPr/>
        </p:nvSpPr>
        <p:spPr>
          <a:xfrm>
            <a:off x="6407091" y="5919100"/>
            <a:ext cx="2070567" cy="338554"/>
          </a:xfrm>
          <a:prstGeom prst="rect">
            <a:avLst/>
          </a:prstGeom>
          <a:noFill/>
        </p:spPr>
        <p:txBody>
          <a:bodyPr wrap="none" rtlCol="0">
            <a:spAutoFit/>
          </a:bodyPr>
          <a:lstStyle/>
          <a:p>
            <a:r>
              <a:rPr kumimoji="1" lang="en-US" altLang="zh-CN" sz="1600" dirty="0" smtClean="0">
                <a:latin typeface="Calibri" charset="0"/>
                <a:ea typeface="Calibri" charset="0"/>
                <a:cs typeface="Calibri" charset="0"/>
              </a:rPr>
              <a:t>Single-View</a:t>
            </a:r>
            <a:r>
              <a:rPr kumimoji="1" lang="zh-CN" altLang="en-US" sz="1600" dirty="0" smtClean="0">
                <a:latin typeface="Calibri" charset="0"/>
                <a:ea typeface="Calibri" charset="0"/>
                <a:cs typeface="Calibri" charset="0"/>
              </a:rPr>
              <a:t> </a:t>
            </a:r>
            <a:r>
              <a:rPr kumimoji="1" lang="en-US" altLang="zh-CN" sz="1600" dirty="0" smtClean="0">
                <a:latin typeface="Calibri" charset="0"/>
                <a:ea typeface="Calibri" charset="0"/>
                <a:cs typeface="Calibri" charset="0"/>
              </a:rPr>
              <a:t>Visual Hull</a:t>
            </a:r>
            <a:endParaRPr kumimoji="1" lang="zh-CN" altLang="en-US" sz="1600" dirty="0">
              <a:latin typeface="Calibri" charset="0"/>
              <a:ea typeface="Calibri" charset="0"/>
              <a:cs typeface="Calibri" charset="0"/>
            </a:endParaRPr>
          </a:p>
        </p:txBody>
      </p:sp>
      <p:sp>
        <p:nvSpPr>
          <p:cNvPr id="92" name="文本框 91"/>
          <p:cNvSpPr txBox="1"/>
          <p:nvPr/>
        </p:nvSpPr>
        <p:spPr>
          <a:xfrm>
            <a:off x="9478962" y="4220392"/>
            <a:ext cx="1133644" cy="338554"/>
          </a:xfrm>
          <a:prstGeom prst="rect">
            <a:avLst/>
          </a:prstGeom>
          <a:noFill/>
        </p:spPr>
        <p:txBody>
          <a:bodyPr wrap="none" rtlCol="0">
            <a:spAutoFit/>
          </a:bodyPr>
          <a:lstStyle/>
          <a:p>
            <a:r>
              <a:rPr kumimoji="1" lang="en-US" altLang="zh-CN" sz="1600" smtClean="0">
                <a:latin typeface="Calibri" charset="0"/>
                <a:ea typeface="Calibri" charset="0"/>
                <a:cs typeface="Calibri" charset="0"/>
              </a:rPr>
              <a:t>Final Shape</a:t>
            </a:r>
            <a:endParaRPr kumimoji="1" lang="zh-CN" altLang="en-US" sz="1600" dirty="0">
              <a:latin typeface="Calibri" charset="0"/>
              <a:ea typeface="Calibri" charset="0"/>
              <a:cs typeface="Calibri" charset="0"/>
            </a:endParaRPr>
          </a:p>
        </p:txBody>
      </p:sp>
      <p:sp>
        <p:nvSpPr>
          <p:cNvPr id="96"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latin typeface="Calibri" charset="0"/>
                <a:ea typeface="Calibri" charset="0"/>
                <a:cs typeface="Calibri" charset="0"/>
              </a:rPr>
              <a:t>Components</a:t>
            </a:r>
            <a:endParaRPr lang="zh-CN" altLang="en-US" dirty="0">
              <a:latin typeface="Calibri" charset="0"/>
              <a:ea typeface="Calibri" charset="0"/>
              <a:cs typeface="Calibri" charset="0"/>
            </a:endParaRPr>
          </a:p>
        </p:txBody>
      </p:sp>
      <p:grpSp>
        <p:nvGrpSpPr>
          <p:cNvPr id="54" name="组 53"/>
          <p:cNvGrpSpPr/>
          <p:nvPr/>
        </p:nvGrpSpPr>
        <p:grpSpPr>
          <a:xfrm>
            <a:off x="731626" y="1371760"/>
            <a:ext cx="10849504" cy="2752502"/>
            <a:chOff x="884026" y="1524160"/>
            <a:chExt cx="10849504" cy="2752502"/>
          </a:xfrm>
        </p:grpSpPr>
        <p:grpSp>
          <p:nvGrpSpPr>
            <p:cNvPr id="55" name="组 54"/>
            <p:cNvGrpSpPr/>
            <p:nvPr/>
          </p:nvGrpSpPr>
          <p:grpSpPr>
            <a:xfrm>
              <a:off x="884027" y="1524160"/>
              <a:ext cx="3975162" cy="1121352"/>
              <a:chOff x="731627" y="1371760"/>
              <a:chExt cx="3975162" cy="1121352"/>
            </a:xfrm>
          </p:grpSpPr>
          <p:sp>
            <p:nvSpPr>
              <p:cNvPr id="231" name="Rectangle: Rounded Corners 27">
                <a:extLst>
                  <a:ext uri="{FF2B5EF4-FFF2-40B4-BE49-F238E27FC236}">
                    <a16:creationId xmlns="" xmlns:a16="http://schemas.microsoft.com/office/drawing/2014/main" id="{7ACC6C2F-03AA-459B-BA91-99C3D2398C68}"/>
                  </a:ext>
                </a:extLst>
              </p:cNvPr>
              <p:cNvSpPr/>
              <p:nvPr/>
            </p:nvSpPr>
            <p:spPr>
              <a:xfrm>
                <a:off x="731627" y="1371760"/>
                <a:ext cx="3975162" cy="1101013"/>
              </a:xfrm>
              <a:prstGeom prst="roundRect">
                <a:avLst>
                  <a:gd name="adj" fmla="val 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186">
                <a:extLst>
                  <a:ext uri="{FF2B5EF4-FFF2-40B4-BE49-F238E27FC236}">
                    <a16:creationId xmlns="" xmlns:a16="http://schemas.microsoft.com/office/drawing/2014/main" id="{96F3ECA9-6077-4AC5-9199-28CA4593D69A}"/>
                  </a:ext>
                </a:extLst>
              </p:cNvPr>
              <p:cNvSpPr/>
              <p:nvPr/>
            </p:nvSpPr>
            <p:spPr>
              <a:xfrm rot="16200000" flipV="1">
                <a:off x="2340243" y="1711448"/>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187">
                <a:extLst>
                  <a:ext uri="{FF2B5EF4-FFF2-40B4-BE49-F238E27FC236}">
                    <a16:creationId xmlns="" xmlns:a16="http://schemas.microsoft.com/office/drawing/2014/main" id="{F0E36D09-296C-4C39-BD13-E7DA6BD45A56}"/>
                  </a:ext>
                </a:extLst>
              </p:cNvPr>
              <p:cNvSpPr/>
              <p:nvPr/>
            </p:nvSpPr>
            <p:spPr>
              <a:xfrm rot="16200000" flipV="1">
                <a:off x="2288715" y="162259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188">
                <a:extLst>
                  <a:ext uri="{FF2B5EF4-FFF2-40B4-BE49-F238E27FC236}">
                    <a16:creationId xmlns="" xmlns:a16="http://schemas.microsoft.com/office/drawing/2014/main" id="{ED2AC563-F537-4081-BB9C-DBB54B81B021}"/>
                  </a:ext>
                </a:extLst>
              </p:cNvPr>
              <p:cNvSpPr/>
              <p:nvPr/>
            </p:nvSpPr>
            <p:spPr>
              <a:xfrm rot="16200000" flipV="1">
                <a:off x="2315915" y="166047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189">
                <a:extLst>
                  <a:ext uri="{FF2B5EF4-FFF2-40B4-BE49-F238E27FC236}">
                    <a16:creationId xmlns="" xmlns:a16="http://schemas.microsoft.com/office/drawing/2014/main" id="{4D8CE943-D0E0-4D4D-BEF4-CDD903D810E8}"/>
                  </a:ext>
                </a:extLst>
              </p:cNvPr>
              <p:cNvSpPr/>
              <p:nvPr/>
            </p:nvSpPr>
            <p:spPr>
              <a:xfrm rot="16200000" flipV="1">
                <a:off x="2426699" y="1863330"/>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190">
                <a:extLst>
                  <a:ext uri="{FF2B5EF4-FFF2-40B4-BE49-F238E27FC236}">
                    <a16:creationId xmlns="" xmlns:a16="http://schemas.microsoft.com/office/drawing/2014/main" id="{E7F010B6-D0F9-4DB1-9CC5-C5F376BB4DCF}"/>
                  </a:ext>
                </a:extLst>
              </p:cNvPr>
              <p:cNvSpPr/>
              <p:nvPr/>
            </p:nvSpPr>
            <p:spPr>
              <a:xfrm rot="16200000" flipV="1">
                <a:off x="2396432" y="1811816"/>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191">
                <a:extLst>
                  <a:ext uri="{FF2B5EF4-FFF2-40B4-BE49-F238E27FC236}">
                    <a16:creationId xmlns="" xmlns:a16="http://schemas.microsoft.com/office/drawing/2014/main" id="{54959567-69C6-4963-880C-4F989D25A6C3}"/>
                  </a:ext>
                </a:extLst>
              </p:cNvPr>
              <p:cNvSpPr/>
              <p:nvPr/>
            </p:nvSpPr>
            <p:spPr>
              <a:xfrm rot="16200000" flipV="1">
                <a:off x="2367425" y="1768595"/>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192">
                <a:extLst>
                  <a:ext uri="{FF2B5EF4-FFF2-40B4-BE49-F238E27FC236}">
                    <a16:creationId xmlns="" xmlns:a16="http://schemas.microsoft.com/office/drawing/2014/main" id="{0C9C1BBC-87B3-4B5A-A932-3CD54C471274}"/>
                  </a:ext>
                </a:extLst>
              </p:cNvPr>
              <p:cNvSpPr/>
              <p:nvPr/>
            </p:nvSpPr>
            <p:spPr>
              <a:xfrm rot="16200000" flipV="1">
                <a:off x="1932520" y="1716323"/>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193">
                <a:extLst>
                  <a:ext uri="{FF2B5EF4-FFF2-40B4-BE49-F238E27FC236}">
                    <a16:creationId xmlns="" xmlns:a16="http://schemas.microsoft.com/office/drawing/2014/main" id="{1BDF7430-683B-4E8D-A526-719A1A94DD39}"/>
                  </a:ext>
                </a:extLst>
              </p:cNvPr>
              <p:cNvSpPr/>
              <p:nvPr/>
            </p:nvSpPr>
            <p:spPr>
              <a:xfrm rot="16200000" flipV="1">
                <a:off x="1961618" y="1759311"/>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194">
                <a:extLst>
                  <a:ext uri="{FF2B5EF4-FFF2-40B4-BE49-F238E27FC236}">
                    <a16:creationId xmlns="" xmlns:a16="http://schemas.microsoft.com/office/drawing/2014/main" id="{B0F6CC5F-225C-4174-A8D2-95EDAFD9FDA6}"/>
                  </a:ext>
                </a:extLst>
              </p:cNvPr>
              <p:cNvSpPr/>
              <p:nvPr/>
            </p:nvSpPr>
            <p:spPr>
              <a:xfrm rot="16200000" flipV="1">
                <a:off x="1911964" y="1675806"/>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Rectangle 195">
                <a:extLst>
                  <a:ext uri="{FF2B5EF4-FFF2-40B4-BE49-F238E27FC236}">
                    <a16:creationId xmlns="" xmlns:a16="http://schemas.microsoft.com/office/drawing/2014/main" id="{133F6B08-5DA3-43A1-B0D4-31941BBA20E2}"/>
                  </a:ext>
                </a:extLst>
              </p:cNvPr>
              <p:cNvSpPr/>
              <p:nvPr/>
            </p:nvSpPr>
            <p:spPr>
              <a:xfrm rot="16200000" flipV="1">
                <a:off x="1886915" y="1628408"/>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117">
                <a:extLst>
                  <a:ext uri="{FF2B5EF4-FFF2-40B4-BE49-F238E27FC236}">
                    <a16:creationId xmlns="" xmlns:a16="http://schemas.microsoft.com/office/drawing/2014/main" id="{CB6223C5-2A16-41BE-A17E-E0A2763D512E}"/>
                  </a:ext>
                </a:extLst>
              </p:cNvPr>
              <p:cNvSpPr/>
              <p:nvPr/>
            </p:nvSpPr>
            <p:spPr>
              <a:xfrm>
                <a:off x="2624112" y="1558948"/>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118">
                <a:extLst>
                  <a:ext uri="{FF2B5EF4-FFF2-40B4-BE49-F238E27FC236}">
                    <a16:creationId xmlns="" xmlns:a16="http://schemas.microsoft.com/office/drawing/2014/main" id="{870BD787-7AA7-41DE-8A0D-7D6477559125}"/>
                  </a:ext>
                </a:extLst>
              </p:cNvPr>
              <p:cNvSpPr/>
              <p:nvPr/>
            </p:nvSpPr>
            <p:spPr>
              <a:xfrm>
                <a:off x="2661737" y="1640729"/>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120">
                <a:extLst>
                  <a:ext uri="{FF2B5EF4-FFF2-40B4-BE49-F238E27FC236}">
                    <a16:creationId xmlns="" xmlns:a16="http://schemas.microsoft.com/office/drawing/2014/main" id="{B4E23DAC-4FAA-4274-9ADF-BF6D6330BE90}"/>
                  </a:ext>
                </a:extLst>
              </p:cNvPr>
              <p:cNvSpPr/>
              <p:nvPr/>
            </p:nvSpPr>
            <p:spPr>
              <a:xfrm>
                <a:off x="2702524" y="1722487"/>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Oval 121">
                <a:extLst>
                  <a:ext uri="{FF2B5EF4-FFF2-40B4-BE49-F238E27FC236}">
                    <a16:creationId xmlns="" xmlns:a16="http://schemas.microsoft.com/office/drawing/2014/main" id="{F25E0147-AE90-4BBF-B164-D0FA24868366}"/>
                  </a:ext>
                </a:extLst>
              </p:cNvPr>
              <p:cNvSpPr/>
              <p:nvPr/>
            </p:nvSpPr>
            <p:spPr>
              <a:xfrm>
                <a:off x="2749760" y="1816312"/>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123">
                <a:extLst>
                  <a:ext uri="{FF2B5EF4-FFF2-40B4-BE49-F238E27FC236}">
                    <a16:creationId xmlns="" xmlns:a16="http://schemas.microsoft.com/office/drawing/2014/main" id="{8248A83A-42A4-4E8E-AD0E-3784292D1AF0}"/>
                  </a:ext>
                </a:extLst>
              </p:cNvPr>
              <p:cNvSpPr/>
              <p:nvPr/>
            </p:nvSpPr>
            <p:spPr>
              <a:xfrm>
                <a:off x="2790491" y="1900873"/>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124">
                <a:extLst>
                  <a:ext uri="{FF2B5EF4-FFF2-40B4-BE49-F238E27FC236}">
                    <a16:creationId xmlns="" xmlns:a16="http://schemas.microsoft.com/office/drawing/2014/main" id="{7D7AC23A-F7AB-4C72-9952-B3EE168C3E7E}"/>
                  </a:ext>
                </a:extLst>
              </p:cNvPr>
              <p:cNvSpPr/>
              <p:nvPr/>
            </p:nvSpPr>
            <p:spPr>
              <a:xfrm>
                <a:off x="2831613" y="198328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125">
                <a:extLst>
                  <a:ext uri="{FF2B5EF4-FFF2-40B4-BE49-F238E27FC236}">
                    <a16:creationId xmlns="" xmlns:a16="http://schemas.microsoft.com/office/drawing/2014/main" id="{B36AACD5-8D22-4C61-82A8-EFFF66FD170F}"/>
                  </a:ext>
                </a:extLst>
              </p:cNvPr>
              <p:cNvSpPr/>
              <p:nvPr/>
            </p:nvSpPr>
            <p:spPr>
              <a:xfrm>
                <a:off x="2869356" y="206531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ube 131">
                <a:extLst>
                  <a:ext uri="{FF2B5EF4-FFF2-40B4-BE49-F238E27FC236}">
                    <a16:creationId xmlns="" xmlns:a16="http://schemas.microsoft.com/office/drawing/2014/main" id="{BB616FC5-7F34-4B36-A3D0-34D6EB09EACA}"/>
                  </a:ext>
                </a:extLst>
              </p:cNvPr>
              <p:cNvSpPr/>
              <p:nvPr/>
            </p:nvSpPr>
            <p:spPr>
              <a:xfrm flipH="1">
                <a:off x="3009184" y="1749866"/>
                <a:ext cx="216315" cy="198629"/>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ube 132">
                <a:extLst>
                  <a:ext uri="{FF2B5EF4-FFF2-40B4-BE49-F238E27FC236}">
                    <a16:creationId xmlns="" xmlns:a16="http://schemas.microsoft.com/office/drawing/2014/main" id="{1F26648D-9E96-4DF2-B1C2-4D669F3AAA0D}"/>
                  </a:ext>
                </a:extLst>
              </p:cNvPr>
              <p:cNvSpPr/>
              <p:nvPr/>
            </p:nvSpPr>
            <p:spPr>
              <a:xfrm flipH="1">
                <a:off x="3162545" y="1710747"/>
                <a:ext cx="288726" cy="274008"/>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ube 134">
                <a:extLst>
                  <a:ext uri="{FF2B5EF4-FFF2-40B4-BE49-F238E27FC236}">
                    <a16:creationId xmlns="" xmlns:a16="http://schemas.microsoft.com/office/drawing/2014/main" id="{F00EB844-0248-492E-9A01-4D6846AD061E}"/>
                  </a:ext>
                </a:extLst>
              </p:cNvPr>
              <p:cNvSpPr/>
              <p:nvPr/>
            </p:nvSpPr>
            <p:spPr>
              <a:xfrm flipH="1">
                <a:off x="3354274" y="1650741"/>
                <a:ext cx="374589" cy="377500"/>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159">
                <a:extLst>
                  <a:ext uri="{FF2B5EF4-FFF2-40B4-BE49-F238E27FC236}">
                    <a16:creationId xmlns="" xmlns:a16="http://schemas.microsoft.com/office/drawing/2014/main" id="{6BF66021-A273-4EA5-9187-5E6E3BBDE7A6}"/>
                  </a:ext>
                </a:extLst>
              </p:cNvPr>
              <p:cNvSpPr txBox="1"/>
              <p:nvPr/>
            </p:nvSpPr>
            <p:spPr>
              <a:xfrm>
                <a:off x="1726040" y="2081702"/>
                <a:ext cx="1077791" cy="229587"/>
              </a:xfrm>
              <a:prstGeom prst="rect">
                <a:avLst/>
              </a:prstGeom>
              <a:noFill/>
            </p:spPr>
            <p:txBody>
              <a:bodyPr wrap="square" rtlCol="0">
                <a:spAutoFit/>
              </a:bodyPr>
              <a:lstStyle/>
              <a:p>
                <a:pPr algn="ctr"/>
                <a:r>
                  <a:rPr lang="en-US" sz="1050" dirty="0"/>
                  <a:t>2D Encoder</a:t>
                </a:r>
              </a:p>
            </p:txBody>
          </p:sp>
          <p:sp>
            <p:nvSpPr>
              <p:cNvPr id="253" name="TextBox 160">
                <a:extLst>
                  <a:ext uri="{FF2B5EF4-FFF2-40B4-BE49-F238E27FC236}">
                    <a16:creationId xmlns="" xmlns:a16="http://schemas.microsoft.com/office/drawing/2014/main" id="{4A45CCCF-10A6-4F1F-8498-16AC5E8769BA}"/>
                  </a:ext>
                </a:extLst>
              </p:cNvPr>
              <p:cNvSpPr txBox="1"/>
              <p:nvPr/>
            </p:nvSpPr>
            <p:spPr>
              <a:xfrm>
                <a:off x="2734379" y="2080130"/>
                <a:ext cx="1294317" cy="229587"/>
              </a:xfrm>
              <a:prstGeom prst="rect">
                <a:avLst/>
              </a:prstGeom>
              <a:noFill/>
            </p:spPr>
            <p:txBody>
              <a:bodyPr wrap="square" rtlCol="0">
                <a:spAutoFit/>
              </a:bodyPr>
              <a:lstStyle/>
              <a:p>
                <a:pPr algn="ctr"/>
                <a:r>
                  <a:rPr lang="en-US" sz="1050" dirty="0"/>
                  <a:t>3D Decoder</a:t>
                </a:r>
              </a:p>
            </p:txBody>
          </p:sp>
          <p:grpSp>
            <p:nvGrpSpPr>
              <p:cNvPr id="254" name="Group 220"/>
              <p:cNvGrpSpPr/>
              <p:nvPr/>
            </p:nvGrpSpPr>
            <p:grpSpPr>
              <a:xfrm>
                <a:off x="3814946" y="1465008"/>
                <a:ext cx="841519" cy="860794"/>
                <a:chOff x="457945" y="4882393"/>
                <a:chExt cx="999364" cy="1022255"/>
              </a:xfrm>
            </p:grpSpPr>
            <p:sp>
              <p:nvSpPr>
                <p:cNvPr id="258" name="Parallelogram 222">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9" name="Parallelogram 223">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60" name="Picture 22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83715" y="5104108"/>
                  <a:ext cx="852143" cy="715192"/>
                </a:xfrm>
                <a:prstGeom prst="rect">
                  <a:avLst/>
                </a:prstGeom>
              </p:spPr>
            </p:pic>
            <p:sp>
              <p:nvSpPr>
                <p:cNvPr id="261" name="Parallelogram 22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2" name="Parallelogram 226">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255" name="Picture 2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109" y="1534416"/>
                <a:ext cx="749129" cy="749129"/>
              </a:xfrm>
              <a:prstGeom prst="rect">
                <a:avLst/>
              </a:prstGeom>
            </p:spPr>
          </p:pic>
          <p:pic>
            <p:nvPicPr>
              <p:cNvPr id="257" name="Picture 229">
                <a:extLst>
                  <a:ext uri="{FF2B5EF4-FFF2-40B4-BE49-F238E27FC236}">
                    <a16:creationId xmlns="" xmlns:a16="http://schemas.microsoft.com/office/drawing/2014/main" id="{AA485B93-4D9C-47CF-A9A7-327CA33B9D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90986" y="2336798"/>
                <a:ext cx="156314" cy="156314"/>
              </a:xfrm>
              <a:prstGeom prst="rect">
                <a:avLst/>
              </a:prstGeom>
            </p:spPr>
          </p:pic>
        </p:grpSp>
        <p:grpSp>
          <p:nvGrpSpPr>
            <p:cNvPr id="56" name="组 55"/>
            <p:cNvGrpSpPr/>
            <p:nvPr/>
          </p:nvGrpSpPr>
          <p:grpSpPr>
            <a:xfrm>
              <a:off x="884026" y="2706720"/>
              <a:ext cx="2255098" cy="1569942"/>
              <a:chOff x="731626" y="2554320"/>
              <a:chExt cx="2255098" cy="1569942"/>
            </a:xfrm>
          </p:grpSpPr>
          <p:sp>
            <p:nvSpPr>
              <p:cNvPr id="217"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221" name="Group 213"/>
                <p:cNvGrpSpPr/>
                <p:nvPr/>
              </p:nvGrpSpPr>
              <p:grpSpPr>
                <a:xfrm>
                  <a:off x="9773500" y="3443925"/>
                  <a:ext cx="1746265" cy="1729475"/>
                  <a:chOff x="1295840" y="4882393"/>
                  <a:chExt cx="1032179" cy="1022255"/>
                </a:xfrm>
              </p:grpSpPr>
              <p:sp>
                <p:nvSpPr>
                  <p:cNvPr id="226"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7"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28" name="Picture 2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229"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0"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222"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3"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4"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225" name="Pictur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6060" y="3060382"/>
                  <a:ext cx="593438" cy="593437"/>
                </a:xfrm>
                <a:prstGeom prst="rect">
                  <a:avLst/>
                </a:prstGeom>
                <a:scene3d>
                  <a:camera prst="isometricRightUp">
                    <a:rot lat="2700000" lon="18899998" rev="0"/>
                  </a:camera>
                  <a:lightRig rig="threePt" dir="t"/>
                </a:scene3d>
              </p:spPr>
            </p:pic>
          </p:grpSp>
          <p:pic>
            <p:nvPicPr>
              <p:cNvPr id="220"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58" name="组 57"/>
            <p:cNvGrpSpPr/>
            <p:nvPr/>
          </p:nvGrpSpPr>
          <p:grpSpPr>
            <a:xfrm>
              <a:off x="7958429" y="1529446"/>
              <a:ext cx="3775101" cy="1079781"/>
              <a:chOff x="7806029" y="1377046"/>
              <a:chExt cx="3775101" cy="1079781"/>
            </a:xfrm>
          </p:grpSpPr>
          <p:sp>
            <p:nvSpPr>
              <p:cNvPr id="183" name="Rectangle: Rounded Corners 369">
                <a:extLst>
                  <a:ext uri="{FF2B5EF4-FFF2-40B4-BE49-F238E27FC236}">
                    <a16:creationId xmlns="" xmlns:a16="http://schemas.microsoft.com/office/drawing/2014/main" id="{181C6F30-6574-456F-B4C2-AA107D251C7D}"/>
                  </a:ext>
                </a:extLst>
              </p:cNvPr>
              <p:cNvSpPr/>
              <p:nvPr/>
            </p:nvSpPr>
            <p:spPr>
              <a:xfrm>
                <a:off x="7806029" y="1377046"/>
                <a:ext cx="3775101" cy="1079781"/>
              </a:xfrm>
              <a:prstGeom prst="roundRect">
                <a:avLst>
                  <a:gd name="adj" fmla="val 0"/>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04">
                <a:extLst>
                  <a:ext uri="{FF2B5EF4-FFF2-40B4-BE49-F238E27FC236}">
                    <a16:creationId xmlns="" xmlns:a16="http://schemas.microsoft.com/office/drawing/2014/main" id="{29200063-79D8-46D6-8777-2F0CDCEA8EB2}"/>
                  </a:ext>
                </a:extLst>
              </p:cNvPr>
              <p:cNvSpPr/>
              <p:nvPr/>
            </p:nvSpPr>
            <p:spPr>
              <a:xfrm rot="16200000" flipV="1">
                <a:off x="9392437" y="1687819"/>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05">
                <a:extLst>
                  <a:ext uri="{FF2B5EF4-FFF2-40B4-BE49-F238E27FC236}">
                    <a16:creationId xmlns="" xmlns:a16="http://schemas.microsoft.com/office/drawing/2014/main" id="{4141BA5A-9F83-485C-866D-04BE877D8A46}"/>
                  </a:ext>
                </a:extLst>
              </p:cNvPr>
              <p:cNvSpPr/>
              <p:nvPr/>
            </p:nvSpPr>
            <p:spPr>
              <a:xfrm rot="16200000" flipV="1">
                <a:off x="9345215" y="159896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06">
                <a:extLst>
                  <a:ext uri="{FF2B5EF4-FFF2-40B4-BE49-F238E27FC236}">
                    <a16:creationId xmlns="" xmlns:a16="http://schemas.microsoft.com/office/drawing/2014/main" id="{A53443BA-4B91-49F3-A598-B1AB7D8C74F8}"/>
                  </a:ext>
                </a:extLst>
              </p:cNvPr>
              <p:cNvSpPr/>
              <p:nvPr/>
            </p:nvSpPr>
            <p:spPr>
              <a:xfrm rot="16200000" flipV="1">
                <a:off x="9368109" y="163684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07">
                <a:extLst>
                  <a:ext uri="{FF2B5EF4-FFF2-40B4-BE49-F238E27FC236}">
                    <a16:creationId xmlns="" xmlns:a16="http://schemas.microsoft.com/office/drawing/2014/main" id="{E417A68E-6392-45BD-A143-6302537D4A4E}"/>
                  </a:ext>
                </a:extLst>
              </p:cNvPr>
              <p:cNvSpPr/>
              <p:nvPr/>
            </p:nvSpPr>
            <p:spPr>
              <a:xfrm rot="16200000" flipV="1">
                <a:off x="9478893" y="183970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08">
                <a:extLst>
                  <a:ext uri="{FF2B5EF4-FFF2-40B4-BE49-F238E27FC236}">
                    <a16:creationId xmlns="" xmlns:a16="http://schemas.microsoft.com/office/drawing/2014/main" id="{0A365918-3B6C-4760-A1E0-0CCA57B40478}"/>
                  </a:ext>
                </a:extLst>
              </p:cNvPr>
              <p:cNvSpPr/>
              <p:nvPr/>
            </p:nvSpPr>
            <p:spPr>
              <a:xfrm rot="16200000" flipV="1">
                <a:off x="9448626" y="178818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09">
                <a:extLst>
                  <a:ext uri="{FF2B5EF4-FFF2-40B4-BE49-F238E27FC236}">
                    <a16:creationId xmlns="" xmlns:a16="http://schemas.microsoft.com/office/drawing/2014/main" id="{A2AFAD32-69C1-43E1-B9C8-880E50B908A8}"/>
                  </a:ext>
                </a:extLst>
              </p:cNvPr>
              <p:cNvSpPr/>
              <p:nvPr/>
            </p:nvSpPr>
            <p:spPr>
              <a:xfrm rot="16200000" flipV="1">
                <a:off x="9419618" y="174496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10">
                <a:extLst>
                  <a:ext uri="{FF2B5EF4-FFF2-40B4-BE49-F238E27FC236}">
                    <a16:creationId xmlns="" xmlns:a16="http://schemas.microsoft.com/office/drawing/2014/main" id="{8810EA21-52B8-40DE-891E-819A56A85E99}"/>
                  </a:ext>
                </a:extLst>
              </p:cNvPr>
              <p:cNvSpPr/>
              <p:nvPr/>
            </p:nvSpPr>
            <p:spPr>
              <a:xfrm rot="16200000" flipV="1">
                <a:off x="8984714" y="169269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11">
                <a:extLst>
                  <a:ext uri="{FF2B5EF4-FFF2-40B4-BE49-F238E27FC236}">
                    <a16:creationId xmlns="" xmlns:a16="http://schemas.microsoft.com/office/drawing/2014/main" id="{F9812AEF-C0EA-4288-A97C-4F17D1CFBE36}"/>
                  </a:ext>
                </a:extLst>
              </p:cNvPr>
              <p:cNvSpPr/>
              <p:nvPr/>
            </p:nvSpPr>
            <p:spPr>
              <a:xfrm rot="16200000" flipV="1">
                <a:off x="9013812" y="1735683"/>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12">
                <a:extLst>
                  <a:ext uri="{FF2B5EF4-FFF2-40B4-BE49-F238E27FC236}">
                    <a16:creationId xmlns="" xmlns:a16="http://schemas.microsoft.com/office/drawing/2014/main" id="{DB3BF501-84CB-4B01-96D9-1EF150626219}"/>
                  </a:ext>
                </a:extLst>
              </p:cNvPr>
              <p:cNvSpPr/>
              <p:nvPr/>
            </p:nvSpPr>
            <p:spPr>
              <a:xfrm rot="16200000" flipV="1">
                <a:off x="8964158" y="1652178"/>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13">
                <a:extLst>
                  <a:ext uri="{FF2B5EF4-FFF2-40B4-BE49-F238E27FC236}">
                    <a16:creationId xmlns="" xmlns:a16="http://schemas.microsoft.com/office/drawing/2014/main" id="{9F272DD9-08DB-4E93-AE2A-160256DD25B2}"/>
                  </a:ext>
                </a:extLst>
              </p:cNvPr>
              <p:cNvSpPr/>
              <p:nvPr/>
            </p:nvSpPr>
            <p:spPr>
              <a:xfrm rot="16200000" flipV="1">
                <a:off x="8939109" y="160478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19">
                <a:extLst>
                  <a:ext uri="{FF2B5EF4-FFF2-40B4-BE49-F238E27FC236}">
                    <a16:creationId xmlns="" xmlns:a16="http://schemas.microsoft.com/office/drawing/2014/main" id="{1CB4C55A-6B42-4712-B226-656BAB623CCF}"/>
                  </a:ext>
                </a:extLst>
              </p:cNvPr>
              <p:cNvSpPr/>
              <p:nvPr/>
            </p:nvSpPr>
            <p:spPr>
              <a:xfrm rot="5400000" flipV="1">
                <a:off x="10029628" y="1706045"/>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22">
                <a:extLst>
                  <a:ext uri="{FF2B5EF4-FFF2-40B4-BE49-F238E27FC236}">
                    <a16:creationId xmlns="" xmlns:a16="http://schemas.microsoft.com/office/drawing/2014/main" id="{A78B349E-2D37-4961-87D7-F28E26FCBF59}"/>
                  </a:ext>
                </a:extLst>
              </p:cNvPr>
              <p:cNvSpPr/>
              <p:nvPr/>
            </p:nvSpPr>
            <p:spPr>
              <a:xfrm rot="5400000" flipV="1">
                <a:off x="9978100" y="160427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26">
                <a:extLst>
                  <a:ext uri="{FF2B5EF4-FFF2-40B4-BE49-F238E27FC236}">
                    <a16:creationId xmlns="" xmlns:a16="http://schemas.microsoft.com/office/drawing/2014/main" id="{C3FE1BA9-A0C7-41B7-A2C2-7008619ABD45}"/>
                  </a:ext>
                </a:extLst>
              </p:cNvPr>
              <p:cNvSpPr/>
              <p:nvPr/>
            </p:nvSpPr>
            <p:spPr>
              <a:xfrm rot="5400000" flipV="1">
                <a:off x="10005300" y="164215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27">
                <a:extLst>
                  <a:ext uri="{FF2B5EF4-FFF2-40B4-BE49-F238E27FC236}">
                    <a16:creationId xmlns="" xmlns:a16="http://schemas.microsoft.com/office/drawing/2014/main" id="{1A4E1E7B-CB23-42EF-97E8-4F1931BE885D}"/>
                  </a:ext>
                </a:extLst>
              </p:cNvPr>
              <p:cNvSpPr/>
              <p:nvPr/>
            </p:nvSpPr>
            <p:spPr>
              <a:xfrm rot="5400000" flipV="1">
                <a:off x="10116084" y="185792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28">
                <a:extLst>
                  <a:ext uri="{FF2B5EF4-FFF2-40B4-BE49-F238E27FC236}">
                    <a16:creationId xmlns="" xmlns:a16="http://schemas.microsoft.com/office/drawing/2014/main" id="{3D0B0E6D-E61F-45A8-B8C0-6B5DB4A08917}"/>
                  </a:ext>
                </a:extLst>
              </p:cNvPr>
              <p:cNvSpPr/>
              <p:nvPr/>
            </p:nvSpPr>
            <p:spPr>
              <a:xfrm rot="5400000" flipV="1">
                <a:off x="10085817" y="1806413"/>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29">
                <a:extLst>
                  <a:ext uri="{FF2B5EF4-FFF2-40B4-BE49-F238E27FC236}">
                    <a16:creationId xmlns="" xmlns:a16="http://schemas.microsoft.com/office/drawing/2014/main" id="{B9849ACF-786F-475C-BC13-178303CA9DBC}"/>
                  </a:ext>
                </a:extLst>
              </p:cNvPr>
              <p:cNvSpPr/>
              <p:nvPr/>
            </p:nvSpPr>
            <p:spPr>
              <a:xfrm rot="5400000" flipV="1">
                <a:off x="10056810" y="176319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30">
                <a:extLst>
                  <a:ext uri="{FF2B5EF4-FFF2-40B4-BE49-F238E27FC236}">
                    <a16:creationId xmlns="" xmlns:a16="http://schemas.microsoft.com/office/drawing/2014/main" id="{D81B6410-D898-447C-B96A-EBC448A327F0}"/>
                  </a:ext>
                </a:extLst>
              </p:cNvPr>
              <p:cNvSpPr/>
              <p:nvPr/>
            </p:nvSpPr>
            <p:spPr>
              <a:xfrm rot="5400000" flipV="1">
                <a:off x="10374907" y="1711787"/>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155">
                <a:extLst>
                  <a:ext uri="{FF2B5EF4-FFF2-40B4-BE49-F238E27FC236}">
                    <a16:creationId xmlns="" xmlns:a16="http://schemas.microsoft.com/office/drawing/2014/main" id="{9B751A7A-A43B-4136-849B-54A47978E4F0}"/>
                  </a:ext>
                </a:extLst>
              </p:cNvPr>
              <p:cNvSpPr/>
              <p:nvPr/>
            </p:nvSpPr>
            <p:spPr>
              <a:xfrm rot="5400000" flipV="1">
                <a:off x="10404004" y="175477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156">
                <a:extLst>
                  <a:ext uri="{FF2B5EF4-FFF2-40B4-BE49-F238E27FC236}">
                    <a16:creationId xmlns="" xmlns:a16="http://schemas.microsoft.com/office/drawing/2014/main" id="{752A17C7-8905-4F17-8F46-C0916CA7D4E4}"/>
                  </a:ext>
                </a:extLst>
              </p:cNvPr>
              <p:cNvSpPr/>
              <p:nvPr/>
            </p:nvSpPr>
            <p:spPr>
              <a:xfrm rot="5400000" flipV="1">
                <a:off x="10354351" y="167127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158">
                <a:extLst>
                  <a:ext uri="{FF2B5EF4-FFF2-40B4-BE49-F238E27FC236}">
                    <a16:creationId xmlns="" xmlns:a16="http://schemas.microsoft.com/office/drawing/2014/main" id="{4EE2EA0F-3394-4792-B7E0-34FF59177B92}"/>
                  </a:ext>
                </a:extLst>
              </p:cNvPr>
              <p:cNvSpPr/>
              <p:nvPr/>
            </p:nvSpPr>
            <p:spPr>
              <a:xfrm rot="5400000" flipV="1">
                <a:off x="10329302" y="1623872"/>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7">
                <a:extLst>
                  <a:ext uri="{FF2B5EF4-FFF2-40B4-BE49-F238E27FC236}">
                    <a16:creationId xmlns="" xmlns:a16="http://schemas.microsoft.com/office/drawing/2014/main" id="{DE5754C7-1628-47B5-8F8C-450BC69E9541}"/>
                  </a:ext>
                </a:extLst>
              </p:cNvPr>
              <p:cNvSpPr/>
              <p:nvPr/>
            </p:nvSpPr>
            <p:spPr>
              <a:xfrm>
                <a:off x="9668845" y="1531755"/>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49">
                <a:extLst>
                  <a:ext uri="{FF2B5EF4-FFF2-40B4-BE49-F238E27FC236}">
                    <a16:creationId xmlns="" xmlns:a16="http://schemas.microsoft.com/office/drawing/2014/main" id="{A0C7C1AE-4350-4E2E-8C7D-92AB55DF4B85}"/>
                  </a:ext>
                </a:extLst>
              </p:cNvPr>
              <p:cNvSpPr/>
              <p:nvPr/>
            </p:nvSpPr>
            <p:spPr>
              <a:xfrm>
                <a:off x="9707045" y="1613536"/>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50">
                <a:extLst>
                  <a:ext uri="{FF2B5EF4-FFF2-40B4-BE49-F238E27FC236}">
                    <a16:creationId xmlns="" xmlns:a16="http://schemas.microsoft.com/office/drawing/2014/main" id="{E45E25B4-6D60-4AFA-853F-1990DBCAD0E5}"/>
                  </a:ext>
                </a:extLst>
              </p:cNvPr>
              <p:cNvSpPr/>
              <p:nvPr/>
            </p:nvSpPr>
            <p:spPr>
              <a:xfrm>
                <a:off x="9747832" y="1695294"/>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51">
                <a:extLst>
                  <a:ext uri="{FF2B5EF4-FFF2-40B4-BE49-F238E27FC236}">
                    <a16:creationId xmlns="" xmlns:a16="http://schemas.microsoft.com/office/drawing/2014/main" id="{C54DDAF5-18B1-46D2-BDBD-97384A40B3CF}"/>
                  </a:ext>
                </a:extLst>
              </p:cNvPr>
              <p:cNvSpPr/>
              <p:nvPr/>
            </p:nvSpPr>
            <p:spPr>
              <a:xfrm>
                <a:off x="9795067" y="1789120"/>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52">
                <a:extLst>
                  <a:ext uri="{FF2B5EF4-FFF2-40B4-BE49-F238E27FC236}">
                    <a16:creationId xmlns="" xmlns:a16="http://schemas.microsoft.com/office/drawing/2014/main" id="{AF1D1A7B-EA3C-4D6C-99BE-35B2FB0372ED}"/>
                  </a:ext>
                </a:extLst>
              </p:cNvPr>
              <p:cNvSpPr/>
              <p:nvPr/>
            </p:nvSpPr>
            <p:spPr>
              <a:xfrm>
                <a:off x="9835799" y="1873681"/>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53">
                <a:extLst>
                  <a:ext uri="{FF2B5EF4-FFF2-40B4-BE49-F238E27FC236}">
                    <a16:creationId xmlns="" xmlns:a16="http://schemas.microsoft.com/office/drawing/2014/main" id="{9E88DDC0-17DB-4586-A666-E561BD3E5C55}"/>
                  </a:ext>
                </a:extLst>
              </p:cNvPr>
              <p:cNvSpPr/>
              <p:nvPr/>
            </p:nvSpPr>
            <p:spPr>
              <a:xfrm>
                <a:off x="9876920" y="1956089"/>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54">
                <a:extLst>
                  <a:ext uri="{FF2B5EF4-FFF2-40B4-BE49-F238E27FC236}">
                    <a16:creationId xmlns="" xmlns:a16="http://schemas.microsoft.com/office/drawing/2014/main" id="{B29DB30C-823D-495A-BCF0-6272B740CDE0}"/>
                  </a:ext>
                </a:extLst>
              </p:cNvPr>
              <p:cNvSpPr/>
              <p:nvPr/>
            </p:nvSpPr>
            <p:spPr>
              <a:xfrm>
                <a:off x="9917535" y="2038118"/>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1">
                <a:extLst>
                  <a:ext uri="{FF2B5EF4-FFF2-40B4-BE49-F238E27FC236}">
                    <a16:creationId xmlns="" xmlns:a16="http://schemas.microsoft.com/office/drawing/2014/main" id="{DB9B4982-F9C8-48CD-801A-12E8B21ABC86}"/>
                  </a:ext>
                </a:extLst>
              </p:cNvPr>
              <p:cNvSpPr txBox="1"/>
              <p:nvPr/>
            </p:nvSpPr>
            <p:spPr>
              <a:xfrm>
                <a:off x="8690997" y="2051844"/>
                <a:ext cx="1277350" cy="229587"/>
              </a:xfrm>
              <a:prstGeom prst="rect">
                <a:avLst/>
              </a:prstGeom>
              <a:noFill/>
            </p:spPr>
            <p:txBody>
              <a:bodyPr wrap="square" rtlCol="0">
                <a:spAutoFit/>
              </a:bodyPr>
              <a:lstStyle/>
              <a:p>
                <a:pPr algn="ctr"/>
                <a:r>
                  <a:rPr lang="en-US" sz="1050" dirty="0"/>
                  <a:t>2D Encoder</a:t>
                </a:r>
              </a:p>
            </p:txBody>
          </p:sp>
          <p:sp>
            <p:nvSpPr>
              <p:cNvPr id="212" name="TextBox 161">
                <a:extLst>
                  <a:ext uri="{FF2B5EF4-FFF2-40B4-BE49-F238E27FC236}">
                    <a16:creationId xmlns="" xmlns:a16="http://schemas.microsoft.com/office/drawing/2014/main" id="{868CFE42-0A5B-4A70-81E6-39B90A4A54E5}"/>
                  </a:ext>
                </a:extLst>
              </p:cNvPr>
              <p:cNvSpPr txBox="1"/>
              <p:nvPr/>
            </p:nvSpPr>
            <p:spPr>
              <a:xfrm>
                <a:off x="9754235" y="2052051"/>
                <a:ext cx="1277350" cy="229587"/>
              </a:xfrm>
              <a:prstGeom prst="rect">
                <a:avLst/>
              </a:prstGeom>
              <a:noFill/>
            </p:spPr>
            <p:txBody>
              <a:bodyPr wrap="square" rtlCol="0">
                <a:spAutoFit/>
              </a:bodyPr>
              <a:lstStyle/>
              <a:p>
                <a:pPr algn="ctr"/>
                <a:r>
                  <a:rPr lang="en-US" sz="1050" dirty="0"/>
                  <a:t>2D Decoder</a:t>
                </a:r>
              </a:p>
            </p:txBody>
          </p:sp>
          <p:pic>
            <p:nvPicPr>
              <p:cNvPr id="213"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744" y="1498164"/>
                <a:ext cx="749129" cy="749129"/>
              </a:xfrm>
              <a:prstGeom prst="rect">
                <a:avLst/>
              </a:prstGeom>
            </p:spPr>
          </p:pic>
          <p:pic>
            <p:nvPicPr>
              <p:cNvPr id="214"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2021" y="1490995"/>
                <a:ext cx="756299" cy="756299"/>
              </a:xfrm>
              <a:prstGeom prst="rect">
                <a:avLst/>
              </a:prstGeom>
            </p:spPr>
          </p:pic>
          <p:pic>
            <p:nvPicPr>
              <p:cNvPr id="216" name="Picture 234">
                <a:extLst>
                  <a:ext uri="{FF2B5EF4-FFF2-40B4-BE49-F238E27FC236}">
                    <a16:creationId xmlns="" xmlns:a16="http://schemas.microsoft.com/office/drawing/2014/main" id="{F04CC009-9F75-4A5F-81A0-8059F6732D4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1021120" y="2266593"/>
                <a:ext cx="179051" cy="164841"/>
              </a:xfrm>
              <a:prstGeom prst="rect">
                <a:avLst/>
              </a:prstGeom>
            </p:spPr>
          </p:pic>
        </p:grpSp>
        <p:grpSp>
          <p:nvGrpSpPr>
            <p:cNvPr id="74" name="组 73"/>
            <p:cNvGrpSpPr/>
            <p:nvPr/>
          </p:nvGrpSpPr>
          <p:grpSpPr>
            <a:xfrm>
              <a:off x="4923698" y="1524160"/>
              <a:ext cx="3043540" cy="1095541"/>
              <a:chOff x="4771298" y="1371760"/>
              <a:chExt cx="3043540" cy="1095541"/>
            </a:xfrm>
          </p:grpSpPr>
          <p:sp>
            <p:nvSpPr>
              <p:cNvPr id="143" name="Rectangle: Rounded Corners 368">
                <a:extLst>
                  <a:ext uri="{FF2B5EF4-FFF2-40B4-BE49-F238E27FC236}">
                    <a16:creationId xmlns="" xmlns:a16="http://schemas.microsoft.com/office/drawing/2014/main" id="{E6C82080-2C52-4034-89B9-E915A1BC80FF}"/>
                  </a:ext>
                </a:extLst>
              </p:cNvPr>
              <p:cNvSpPr/>
              <p:nvPr/>
            </p:nvSpPr>
            <p:spPr>
              <a:xfrm>
                <a:off x="4771298" y="1371760"/>
                <a:ext cx="2984852" cy="1095541"/>
              </a:xfrm>
              <a:prstGeom prst="roundRect">
                <a:avLst>
                  <a:gd name="adj" fmla="val 0"/>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38">
                <a:extLst>
                  <a:ext uri="{FF2B5EF4-FFF2-40B4-BE49-F238E27FC236}">
                    <a16:creationId xmlns="" xmlns:a16="http://schemas.microsoft.com/office/drawing/2014/main" id="{E7DFEF42-471A-42F5-B532-91EC32EAB52D}"/>
                  </a:ext>
                </a:extLst>
              </p:cNvPr>
              <p:cNvGrpSpPr/>
              <p:nvPr/>
            </p:nvGrpSpPr>
            <p:grpSpPr>
              <a:xfrm>
                <a:off x="7261293" y="1809551"/>
                <a:ext cx="456757" cy="467219"/>
                <a:chOff x="936625" y="4341651"/>
                <a:chExt cx="673100" cy="688518"/>
              </a:xfrm>
              <a:scene3d>
                <a:camera prst="orthographicFront">
                  <a:rot lat="0" lon="0" rev="0"/>
                </a:camera>
                <a:lightRig rig="threePt" dir="t"/>
              </a:scene3d>
            </p:grpSpPr>
            <p:sp>
              <p:nvSpPr>
                <p:cNvPr id="179" name="Parallelogram 145">
                  <a:extLst>
                    <a:ext uri="{FF2B5EF4-FFF2-40B4-BE49-F238E27FC236}">
                      <a16:creationId xmlns="" xmlns:a16="http://schemas.microsoft.com/office/drawing/2014/main" id="{E6F2A7F4-7BAA-4494-91B9-BAEC9C296C82}"/>
                    </a:ext>
                  </a:extLst>
                </p:cNvPr>
                <p:cNvSpPr/>
                <p:nvPr/>
              </p:nvSpPr>
              <p:spPr>
                <a:xfrm>
                  <a:off x="936625" y="4793916"/>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0" name="Parallelogram 146">
                  <a:extLst>
                    <a:ext uri="{FF2B5EF4-FFF2-40B4-BE49-F238E27FC236}">
                      <a16:creationId xmlns="" xmlns:a16="http://schemas.microsoft.com/office/drawing/2014/main" id="{58ADE0B2-AC8E-4209-99B2-6E996448D063}"/>
                    </a:ext>
                  </a:extLst>
                </p:cNvPr>
                <p:cNvSpPr/>
                <p:nvPr/>
              </p:nvSpPr>
              <p:spPr>
                <a:xfrm rot="5400000" flipV="1">
                  <a:off x="672936" y="4605344"/>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1" name="Parallelogram 147">
                  <a:extLst>
                    <a:ext uri="{FF2B5EF4-FFF2-40B4-BE49-F238E27FC236}">
                      <a16:creationId xmlns="" xmlns:a16="http://schemas.microsoft.com/office/drawing/2014/main" id="{A41A3EC3-B3EB-4531-96C1-728488B6840E}"/>
                    </a:ext>
                  </a:extLst>
                </p:cNvPr>
                <p:cNvSpPr/>
                <p:nvPr/>
              </p:nvSpPr>
              <p:spPr>
                <a:xfrm>
                  <a:off x="936625" y="4341651"/>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2" name="Parallelogram 148">
                  <a:extLst>
                    <a:ext uri="{FF2B5EF4-FFF2-40B4-BE49-F238E27FC236}">
                      <a16:creationId xmlns="" xmlns:a16="http://schemas.microsoft.com/office/drawing/2014/main" id="{4759BB4D-A19C-4AD6-A444-3F68F3137F9F}"/>
                    </a:ext>
                  </a:extLst>
                </p:cNvPr>
                <p:cNvSpPr/>
                <p:nvPr/>
              </p:nvSpPr>
              <p:spPr>
                <a:xfrm rot="5400000" flipV="1">
                  <a:off x="1180139" y="4605343"/>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45" name="TextBox 149">
                <a:extLst>
                  <a:ext uri="{FF2B5EF4-FFF2-40B4-BE49-F238E27FC236}">
                    <a16:creationId xmlns="" xmlns:a16="http://schemas.microsoft.com/office/drawing/2014/main" id="{118D9EFC-626C-4998-A64F-8BF5655847F8}"/>
                  </a:ext>
                </a:extLst>
              </p:cNvPr>
              <p:cNvSpPr txBox="1"/>
              <p:nvPr/>
            </p:nvSpPr>
            <p:spPr>
              <a:xfrm>
                <a:off x="7320192" y="1544616"/>
                <a:ext cx="494646" cy="22262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(R,T)</a:t>
                </a:r>
              </a:p>
            </p:txBody>
          </p:sp>
          <p:sp>
            <p:nvSpPr>
              <p:cNvPr id="146" name="Rectangle 169">
                <a:extLst>
                  <a:ext uri="{FF2B5EF4-FFF2-40B4-BE49-F238E27FC236}">
                    <a16:creationId xmlns="" xmlns:a16="http://schemas.microsoft.com/office/drawing/2014/main" id="{7ED47BBC-7886-43D7-B414-10C327310C2D}"/>
                  </a:ext>
                </a:extLst>
              </p:cNvPr>
              <p:cNvSpPr/>
              <p:nvPr/>
            </p:nvSpPr>
            <p:spPr>
              <a:xfrm rot="16200000" flipV="1">
                <a:off x="6399439" y="1723768"/>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70">
                <a:extLst>
                  <a:ext uri="{FF2B5EF4-FFF2-40B4-BE49-F238E27FC236}">
                    <a16:creationId xmlns="" xmlns:a16="http://schemas.microsoft.com/office/drawing/2014/main" id="{9861EE07-59A2-4CAF-AE5F-88CBAB1058C8}"/>
                  </a:ext>
                </a:extLst>
              </p:cNvPr>
              <p:cNvSpPr/>
              <p:nvPr/>
            </p:nvSpPr>
            <p:spPr>
              <a:xfrm rot="16200000" flipV="1">
                <a:off x="6347911" y="1634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71">
                <a:extLst>
                  <a:ext uri="{FF2B5EF4-FFF2-40B4-BE49-F238E27FC236}">
                    <a16:creationId xmlns="" xmlns:a16="http://schemas.microsoft.com/office/drawing/2014/main" id="{9ACC368A-5BAD-4941-9051-0C5848A5A71A}"/>
                  </a:ext>
                </a:extLst>
              </p:cNvPr>
              <p:cNvSpPr/>
              <p:nvPr/>
            </p:nvSpPr>
            <p:spPr>
              <a:xfrm rot="16200000" flipV="1">
                <a:off x="6375111" y="167279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72">
                <a:extLst>
                  <a:ext uri="{FF2B5EF4-FFF2-40B4-BE49-F238E27FC236}">
                    <a16:creationId xmlns="" xmlns:a16="http://schemas.microsoft.com/office/drawing/2014/main" id="{F6DA72FF-5880-44D4-AA0E-7E8081A70259}"/>
                  </a:ext>
                </a:extLst>
              </p:cNvPr>
              <p:cNvSpPr/>
              <p:nvPr/>
            </p:nvSpPr>
            <p:spPr>
              <a:xfrm rot="16200000" flipV="1">
                <a:off x="6485895" y="1875650"/>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73">
                <a:extLst>
                  <a:ext uri="{FF2B5EF4-FFF2-40B4-BE49-F238E27FC236}">
                    <a16:creationId xmlns="" xmlns:a16="http://schemas.microsoft.com/office/drawing/2014/main" id="{954C7CAD-BD69-46B2-BE28-BC7FDAB5969A}"/>
                  </a:ext>
                </a:extLst>
              </p:cNvPr>
              <p:cNvSpPr/>
              <p:nvPr/>
            </p:nvSpPr>
            <p:spPr>
              <a:xfrm rot="16200000" flipV="1">
                <a:off x="6455627" y="1824136"/>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78">
                <a:extLst>
                  <a:ext uri="{FF2B5EF4-FFF2-40B4-BE49-F238E27FC236}">
                    <a16:creationId xmlns="" xmlns:a16="http://schemas.microsoft.com/office/drawing/2014/main" id="{9E80AA96-07BA-494B-AB38-381D39DD6382}"/>
                  </a:ext>
                </a:extLst>
              </p:cNvPr>
              <p:cNvSpPr/>
              <p:nvPr/>
            </p:nvSpPr>
            <p:spPr>
              <a:xfrm rot="16200000" flipV="1">
                <a:off x="6426620" y="1780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79">
                <a:extLst>
                  <a:ext uri="{FF2B5EF4-FFF2-40B4-BE49-F238E27FC236}">
                    <a16:creationId xmlns="" xmlns:a16="http://schemas.microsoft.com/office/drawing/2014/main" id="{9083CA97-E3F6-41C0-9581-34BED0E6778E}"/>
                  </a:ext>
                </a:extLst>
              </p:cNvPr>
              <p:cNvSpPr/>
              <p:nvPr/>
            </p:nvSpPr>
            <p:spPr>
              <a:xfrm rot="16200000" flipV="1">
                <a:off x="5991716" y="1728643"/>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80">
                <a:extLst>
                  <a:ext uri="{FF2B5EF4-FFF2-40B4-BE49-F238E27FC236}">
                    <a16:creationId xmlns="" xmlns:a16="http://schemas.microsoft.com/office/drawing/2014/main" id="{8DE71D28-EF27-42DA-8A33-D15DF20936EF}"/>
                  </a:ext>
                </a:extLst>
              </p:cNvPr>
              <p:cNvSpPr/>
              <p:nvPr/>
            </p:nvSpPr>
            <p:spPr>
              <a:xfrm rot="16200000" flipV="1">
                <a:off x="6020813" y="1771632"/>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81">
                <a:extLst>
                  <a:ext uri="{FF2B5EF4-FFF2-40B4-BE49-F238E27FC236}">
                    <a16:creationId xmlns="" xmlns:a16="http://schemas.microsoft.com/office/drawing/2014/main" id="{D1D2EE61-2D9F-4C58-8763-5A33D39531F5}"/>
                  </a:ext>
                </a:extLst>
              </p:cNvPr>
              <p:cNvSpPr/>
              <p:nvPr/>
            </p:nvSpPr>
            <p:spPr>
              <a:xfrm rot="16200000" flipV="1">
                <a:off x="5971160" y="1688127"/>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82">
                <a:extLst>
                  <a:ext uri="{FF2B5EF4-FFF2-40B4-BE49-F238E27FC236}">
                    <a16:creationId xmlns="" xmlns:a16="http://schemas.microsoft.com/office/drawing/2014/main" id="{36849609-3249-4626-BEFF-02DF59DA18DC}"/>
                  </a:ext>
                </a:extLst>
              </p:cNvPr>
              <p:cNvSpPr/>
              <p:nvPr/>
            </p:nvSpPr>
            <p:spPr>
              <a:xfrm rot="16200000" flipV="1">
                <a:off x="5946111" y="1640729"/>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99">
                <a:extLst>
                  <a:ext uri="{FF2B5EF4-FFF2-40B4-BE49-F238E27FC236}">
                    <a16:creationId xmlns="" xmlns:a16="http://schemas.microsoft.com/office/drawing/2014/main" id="{159FA92C-368B-46B3-AA2A-E2C1150EA993}"/>
                  </a:ext>
                </a:extLst>
              </p:cNvPr>
              <p:cNvSpPr/>
              <p:nvPr/>
            </p:nvSpPr>
            <p:spPr>
              <a:xfrm>
                <a:off x="6677274" y="1550543"/>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00">
                <a:extLst>
                  <a:ext uri="{FF2B5EF4-FFF2-40B4-BE49-F238E27FC236}">
                    <a16:creationId xmlns="" xmlns:a16="http://schemas.microsoft.com/office/drawing/2014/main" id="{BF1DCF64-078B-4E70-89A6-C812E2BC42EF}"/>
                  </a:ext>
                </a:extLst>
              </p:cNvPr>
              <p:cNvSpPr/>
              <p:nvPr/>
            </p:nvSpPr>
            <p:spPr>
              <a:xfrm>
                <a:off x="6715474" y="1632324"/>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01">
                <a:extLst>
                  <a:ext uri="{FF2B5EF4-FFF2-40B4-BE49-F238E27FC236}">
                    <a16:creationId xmlns="" xmlns:a16="http://schemas.microsoft.com/office/drawing/2014/main" id="{9615623E-53ED-445D-9CD1-A16144B00265}"/>
                  </a:ext>
                </a:extLst>
              </p:cNvPr>
              <p:cNvSpPr/>
              <p:nvPr/>
            </p:nvSpPr>
            <p:spPr>
              <a:xfrm>
                <a:off x="6756260" y="1714082"/>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02">
                <a:extLst>
                  <a:ext uri="{FF2B5EF4-FFF2-40B4-BE49-F238E27FC236}">
                    <a16:creationId xmlns="" xmlns:a16="http://schemas.microsoft.com/office/drawing/2014/main" id="{F66BA8E9-372F-4B7C-9A9E-CD176FF1401A}"/>
                  </a:ext>
                </a:extLst>
              </p:cNvPr>
              <p:cNvSpPr/>
              <p:nvPr/>
            </p:nvSpPr>
            <p:spPr>
              <a:xfrm>
                <a:off x="6803496" y="1807908"/>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03">
                <a:extLst>
                  <a:ext uri="{FF2B5EF4-FFF2-40B4-BE49-F238E27FC236}">
                    <a16:creationId xmlns="" xmlns:a16="http://schemas.microsoft.com/office/drawing/2014/main" id="{5148F1A1-D78C-41CF-BB07-545B976E6F51}"/>
                  </a:ext>
                </a:extLst>
              </p:cNvPr>
              <p:cNvSpPr/>
              <p:nvPr/>
            </p:nvSpPr>
            <p:spPr>
              <a:xfrm>
                <a:off x="6844228" y="1892469"/>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14">
                <a:extLst>
                  <a:ext uri="{FF2B5EF4-FFF2-40B4-BE49-F238E27FC236}">
                    <a16:creationId xmlns="" xmlns:a16="http://schemas.microsoft.com/office/drawing/2014/main" id="{1692EE02-0766-4B64-A9EE-C71AF0F1822F}"/>
                  </a:ext>
                </a:extLst>
              </p:cNvPr>
              <p:cNvSpPr/>
              <p:nvPr/>
            </p:nvSpPr>
            <p:spPr>
              <a:xfrm>
                <a:off x="6885349" y="1974877"/>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15">
                <a:extLst>
                  <a:ext uri="{FF2B5EF4-FFF2-40B4-BE49-F238E27FC236}">
                    <a16:creationId xmlns="" xmlns:a16="http://schemas.microsoft.com/office/drawing/2014/main" id="{6AAD8367-01D6-44FA-9A44-54BE2B1F6582}"/>
                  </a:ext>
                </a:extLst>
              </p:cNvPr>
              <p:cNvSpPr/>
              <p:nvPr/>
            </p:nvSpPr>
            <p:spPr>
              <a:xfrm>
                <a:off x="6919073" y="2056906"/>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57">
                <a:extLst>
                  <a:ext uri="{FF2B5EF4-FFF2-40B4-BE49-F238E27FC236}">
                    <a16:creationId xmlns="" xmlns:a16="http://schemas.microsoft.com/office/drawing/2014/main" id="{78FE545F-1B7C-4893-B495-9CCE5FE042A0}"/>
                  </a:ext>
                </a:extLst>
              </p:cNvPr>
              <p:cNvSpPr txBox="1"/>
              <p:nvPr/>
            </p:nvSpPr>
            <p:spPr>
              <a:xfrm>
                <a:off x="5723425" y="2124444"/>
                <a:ext cx="1176304" cy="229587"/>
              </a:xfrm>
              <a:prstGeom prst="rect">
                <a:avLst/>
              </a:prstGeom>
              <a:noFill/>
            </p:spPr>
            <p:txBody>
              <a:bodyPr wrap="square" rtlCol="0">
                <a:spAutoFit/>
              </a:bodyPr>
              <a:lstStyle/>
              <a:p>
                <a:pPr algn="ctr"/>
                <a:r>
                  <a:rPr lang="en-US" sz="1050" dirty="0"/>
                  <a:t>Regressor</a:t>
                </a:r>
              </a:p>
            </p:txBody>
          </p:sp>
          <p:grpSp>
            <p:nvGrpSpPr>
              <p:cNvPr id="164" name="Group 370">
                <a:extLst>
                  <a:ext uri="{FF2B5EF4-FFF2-40B4-BE49-F238E27FC236}">
                    <a16:creationId xmlns="" xmlns:a16="http://schemas.microsoft.com/office/drawing/2014/main" id="{CCD48C49-381F-43BA-97FB-3F31F5051A11}"/>
                  </a:ext>
                </a:extLst>
              </p:cNvPr>
              <p:cNvGrpSpPr/>
              <p:nvPr/>
            </p:nvGrpSpPr>
            <p:grpSpPr>
              <a:xfrm>
                <a:off x="7039739" y="1530727"/>
                <a:ext cx="294375" cy="377948"/>
                <a:chOff x="2668322" y="3820856"/>
                <a:chExt cx="760678" cy="976634"/>
              </a:xfrm>
            </p:grpSpPr>
            <p:cxnSp>
              <p:nvCxnSpPr>
                <p:cNvPr id="168" name="Straight Connector 371">
                  <a:extLst>
                    <a:ext uri="{FF2B5EF4-FFF2-40B4-BE49-F238E27FC236}">
                      <a16:creationId xmlns="" xmlns:a16="http://schemas.microsoft.com/office/drawing/2014/main" id="{0F03C1B0-06BE-4B3B-A54D-BF69806FA3C9}"/>
                    </a:ext>
                  </a:extLst>
                </p:cNvPr>
                <p:cNvCxnSpPr>
                  <a:cxnSpLocks/>
                </p:cNvCxnSpPr>
                <p:nvPr/>
              </p:nvCxnSpPr>
              <p:spPr>
                <a:xfrm flipV="1">
                  <a:off x="2921794" y="3820856"/>
                  <a:ext cx="507206" cy="461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372">
                  <a:extLst>
                    <a:ext uri="{FF2B5EF4-FFF2-40B4-BE49-F238E27FC236}">
                      <a16:creationId xmlns="" xmlns:a16="http://schemas.microsoft.com/office/drawing/2014/main" id="{151AA62E-5CA8-44D8-B332-5A999D6B57BF}"/>
                    </a:ext>
                  </a:extLst>
                </p:cNvPr>
                <p:cNvCxnSpPr>
                  <a:cxnSpLocks/>
                </p:cNvCxnSpPr>
                <p:nvPr/>
              </p:nvCxnSpPr>
              <p:spPr>
                <a:xfrm>
                  <a:off x="2934158" y="4106191"/>
                  <a:ext cx="464742" cy="3756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373">
                  <a:extLst>
                    <a:ext uri="{FF2B5EF4-FFF2-40B4-BE49-F238E27FC236}">
                      <a16:creationId xmlns="" xmlns:a16="http://schemas.microsoft.com/office/drawing/2014/main" id="{7EEC03EC-BED8-45A7-A954-FA5C521A2391}"/>
                    </a:ext>
                  </a:extLst>
                </p:cNvPr>
                <p:cNvCxnSpPr>
                  <a:cxnSpLocks/>
                </p:cNvCxnSpPr>
                <p:nvPr/>
              </p:nvCxnSpPr>
              <p:spPr>
                <a:xfrm>
                  <a:off x="2716269" y="4237968"/>
                  <a:ext cx="78789" cy="5595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1" name="Straight Connector 374">
                  <a:extLst>
                    <a:ext uri="{FF2B5EF4-FFF2-40B4-BE49-F238E27FC236}">
                      <a16:creationId xmlns="" xmlns:a16="http://schemas.microsoft.com/office/drawing/2014/main" id="{537EA8CB-EF28-4CC3-AE5C-B34BDD7E041A}"/>
                    </a:ext>
                  </a:extLst>
                </p:cNvPr>
                <p:cNvCxnSpPr>
                  <a:cxnSpLocks/>
                </p:cNvCxnSpPr>
                <p:nvPr/>
              </p:nvCxnSpPr>
              <p:spPr>
                <a:xfrm>
                  <a:off x="2671728" y="3894085"/>
                  <a:ext cx="132060" cy="31013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375">
                  <a:extLst>
                    <a:ext uri="{FF2B5EF4-FFF2-40B4-BE49-F238E27FC236}">
                      <a16:creationId xmlns="" xmlns:a16="http://schemas.microsoft.com/office/drawing/2014/main" id="{93F408E8-4F64-452E-B524-EA6E9746BE7F}"/>
                    </a:ext>
                  </a:extLst>
                </p:cNvPr>
                <p:cNvCxnSpPr>
                  <a:cxnSpLocks/>
                </p:cNvCxnSpPr>
                <p:nvPr/>
              </p:nvCxnSpPr>
              <p:spPr>
                <a:xfrm>
                  <a:off x="2921794" y="3866994"/>
                  <a:ext cx="17917" cy="24304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376">
                  <a:extLst>
                    <a:ext uri="{FF2B5EF4-FFF2-40B4-BE49-F238E27FC236}">
                      <a16:creationId xmlns="" xmlns:a16="http://schemas.microsoft.com/office/drawing/2014/main" id="{97F452C0-02E3-41F0-B749-2F5DE2230225}"/>
                    </a:ext>
                  </a:extLst>
                </p:cNvPr>
                <p:cNvCxnSpPr>
                  <a:cxnSpLocks/>
                </p:cNvCxnSpPr>
                <p:nvPr/>
              </p:nvCxnSpPr>
              <p:spPr>
                <a:xfrm flipV="1">
                  <a:off x="2717681" y="411718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4" name="Straight Connector 377">
                  <a:extLst>
                    <a:ext uri="{FF2B5EF4-FFF2-40B4-BE49-F238E27FC236}">
                      <a16:creationId xmlns="" xmlns:a16="http://schemas.microsoft.com/office/drawing/2014/main" id="{770F6FDC-5BAC-45F1-84D4-81A1AFB02C89}"/>
                    </a:ext>
                  </a:extLst>
                </p:cNvPr>
                <p:cNvCxnSpPr>
                  <a:cxnSpLocks/>
                </p:cNvCxnSpPr>
                <p:nvPr/>
              </p:nvCxnSpPr>
              <p:spPr>
                <a:xfrm flipV="1">
                  <a:off x="2714613" y="385985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378">
                  <a:extLst>
                    <a:ext uri="{FF2B5EF4-FFF2-40B4-BE49-F238E27FC236}">
                      <a16:creationId xmlns="" xmlns:a16="http://schemas.microsoft.com/office/drawing/2014/main" id="{1D8167B7-5482-4974-BE7C-F2784074D41C}"/>
                    </a:ext>
                  </a:extLst>
                </p:cNvPr>
                <p:cNvCxnSpPr>
                  <a:cxnSpLocks/>
                </p:cNvCxnSpPr>
                <p:nvPr/>
              </p:nvCxnSpPr>
              <p:spPr>
                <a:xfrm flipH="1" flipV="1">
                  <a:off x="2710466" y="3983078"/>
                  <a:ext cx="5803" cy="2462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379">
                  <a:extLst>
                    <a:ext uri="{FF2B5EF4-FFF2-40B4-BE49-F238E27FC236}">
                      <a16:creationId xmlns="" xmlns:a16="http://schemas.microsoft.com/office/drawing/2014/main" id="{65EAEBE8-4A85-40E6-8BA7-011FBA1BE3B4}"/>
                    </a:ext>
                  </a:extLst>
                </p:cNvPr>
                <p:cNvCxnSpPr>
                  <a:cxnSpLocks/>
                </p:cNvCxnSpPr>
                <p:nvPr/>
              </p:nvCxnSpPr>
              <p:spPr>
                <a:xfrm>
                  <a:off x="2671728" y="3894085"/>
                  <a:ext cx="259024" cy="21439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380">
                  <a:extLst>
                    <a:ext uri="{FF2B5EF4-FFF2-40B4-BE49-F238E27FC236}">
                      <a16:creationId xmlns="" xmlns:a16="http://schemas.microsoft.com/office/drawing/2014/main" id="{9704A16E-5184-4504-A516-E7428C43FAF8}"/>
                    </a:ext>
                  </a:extLst>
                </p:cNvPr>
                <p:cNvCxnSpPr>
                  <a:cxnSpLocks/>
                </p:cNvCxnSpPr>
                <p:nvPr/>
              </p:nvCxnSpPr>
              <p:spPr>
                <a:xfrm flipV="1">
                  <a:off x="2668322" y="3866994"/>
                  <a:ext cx="253472" cy="291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381">
                  <a:extLst>
                    <a:ext uri="{FF2B5EF4-FFF2-40B4-BE49-F238E27FC236}">
                      <a16:creationId xmlns="" xmlns:a16="http://schemas.microsoft.com/office/drawing/2014/main" id="{3FF83826-A6B6-4E91-BD84-5AD79DD94F73}"/>
                    </a:ext>
                  </a:extLst>
                </p:cNvPr>
                <p:cNvCxnSpPr>
                  <a:cxnSpLocks/>
                </p:cNvCxnSpPr>
                <p:nvPr/>
              </p:nvCxnSpPr>
              <p:spPr>
                <a:xfrm>
                  <a:off x="2668322" y="3894085"/>
                  <a:ext cx="47947" cy="3510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165" name="Picture 2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673" y="1534416"/>
                <a:ext cx="749129" cy="749129"/>
              </a:xfrm>
              <a:prstGeom prst="rect">
                <a:avLst/>
              </a:prstGeom>
            </p:spPr>
          </p:pic>
          <p:pic>
            <p:nvPicPr>
              <p:cNvPr id="167" name="Picture 2">
                <a:extLst>
                  <a:ext uri="{FF2B5EF4-FFF2-40B4-BE49-F238E27FC236}">
                    <a16:creationId xmlns="" xmlns:a16="http://schemas.microsoft.com/office/drawing/2014/main" id="{A5F18808-5DFA-4FFE-B680-38A08782AE1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27907" y1="44000" x2="27907" y2="44000"/>
                          </a14:backgroundRemoval>
                        </a14:imgEffect>
                      </a14:imgLayer>
                    </a14:imgProps>
                  </a:ext>
                </a:extLst>
              </a:blip>
              <a:stretch>
                <a:fillRect/>
              </a:stretch>
            </p:blipFill>
            <p:spPr>
              <a:xfrm>
                <a:off x="7232540" y="2311092"/>
                <a:ext cx="122210" cy="142104"/>
              </a:xfrm>
              <a:prstGeom prst="rect">
                <a:avLst/>
              </a:prstGeom>
            </p:spPr>
          </p:pic>
        </p:grpSp>
        <p:grpSp>
          <p:nvGrpSpPr>
            <p:cNvPr id="78" name="组 77"/>
            <p:cNvGrpSpPr/>
            <p:nvPr/>
          </p:nvGrpSpPr>
          <p:grpSpPr>
            <a:xfrm>
              <a:off x="3196187" y="2719652"/>
              <a:ext cx="8537343" cy="1555220"/>
              <a:chOff x="3043787" y="2567252"/>
              <a:chExt cx="8537343" cy="1555220"/>
            </a:xfrm>
          </p:grpSpPr>
          <p:sp>
            <p:nvSpPr>
              <p:cNvPr id="79" name="Rectangle: Rounded Corners 367">
                <a:extLst>
                  <a:ext uri="{FF2B5EF4-FFF2-40B4-BE49-F238E27FC236}">
                    <a16:creationId xmlns="" xmlns:a16="http://schemas.microsoft.com/office/drawing/2014/main" id="{C740FE48-249B-44AD-AE94-8B1B075011F0}"/>
                  </a:ext>
                </a:extLst>
              </p:cNvPr>
              <p:cNvSpPr/>
              <p:nvPr/>
            </p:nvSpPr>
            <p:spPr>
              <a:xfrm>
                <a:off x="3043787" y="2567252"/>
                <a:ext cx="8537343"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36">
                <a:extLst>
                  <a:ext uri="{FF2B5EF4-FFF2-40B4-BE49-F238E27FC236}">
                    <a16:creationId xmlns="" xmlns:a16="http://schemas.microsoft.com/office/drawing/2014/main" id="{D0B20908-1FBD-43E6-88A3-001076958A29}"/>
                  </a:ext>
                </a:extLst>
              </p:cNvPr>
              <p:cNvSpPr/>
              <p:nvPr/>
            </p:nvSpPr>
            <p:spPr>
              <a:xfrm>
                <a:off x="8669607" y="3190066"/>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39">
                <a:extLst>
                  <a:ext uri="{FF2B5EF4-FFF2-40B4-BE49-F238E27FC236}">
                    <a16:creationId xmlns="" xmlns:a16="http://schemas.microsoft.com/office/drawing/2014/main" id="{E187718B-578D-49C9-A82E-C698D46F9907}"/>
                  </a:ext>
                </a:extLst>
              </p:cNvPr>
              <p:cNvSpPr/>
              <p:nvPr/>
            </p:nvSpPr>
            <p:spPr>
              <a:xfrm>
                <a:off x="8710394" y="3271824"/>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140">
                <a:extLst>
                  <a:ext uri="{FF2B5EF4-FFF2-40B4-BE49-F238E27FC236}">
                    <a16:creationId xmlns="" xmlns:a16="http://schemas.microsoft.com/office/drawing/2014/main" id="{6CF9FAA4-B234-4C2F-9664-9D1FD9869FD7}"/>
                  </a:ext>
                </a:extLst>
              </p:cNvPr>
              <p:cNvSpPr/>
              <p:nvPr/>
            </p:nvSpPr>
            <p:spPr>
              <a:xfrm>
                <a:off x="8757629" y="3365650"/>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141">
                <a:extLst>
                  <a:ext uri="{FF2B5EF4-FFF2-40B4-BE49-F238E27FC236}">
                    <a16:creationId xmlns="" xmlns:a16="http://schemas.microsoft.com/office/drawing/2014/main" id="{BDD05735-6925-4F62-8B70-11F288F454BB}"/>
                  </a:ext>
                </a:extLst>
              </p:cNvPr>
              <p:cNvSpPr/>
              <p:nvPr/>
            </p:nvSpPr>
            <p:spPr>
              <a:xfrm>
                <a:off x="8798361" y="3450211"/>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2">
                <a:extLst>
                  <a:ext uri="{FF2B5EF4-FFF2-40B4-BE49-F238E27FC236}">
                    <a16:creationId xmlns="" xmlns:a16="http://schemas.microsoft.com/office/drawing/2014/main" id="{90A1AFF7-AD0C-4FBC-993D-8792D284B3F0}"/>
                  </a:ext>
                </a:extLst>
              </p:cNvPr>
              <p:cNvSpPr/>
              <p:nvPr/>
            </p:nvSpPr>
            <p:spPr>
              <a:xfrm>
                <a:off x="8839482" y="3532619"/>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143">
                <a:extLst>
                  <a:ext uri="{FF2B5EF4-FFF2-40B4-BE49-F238E27FC236}">
                    <a16:creationId xmlns="" xmlns:a16="http://schemas.microsoft.com/office/drawing/2014/main" id="{B2FA2B49-7A4A-4C7A-892F-A255FC8D9676}"/>
                  </a:ext>
                </a:extLst>
              </p:cNvPr>
              <p:cNvSpPr/>
              <p:nvPr/>
            </p:nvSpPr>
            <p:spPr>
              <a:xfrm>
                <a:off x="8880096" y="3614648"/>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ube 144">
                <a:extLst>
                  <a:ext uri="{FF2B5EF4-FFF2-40B4-BE49-F238E27FC236}">
                    <a16:creationId xmlns="" xmlns:a16="http://schemas.microsoft.com/office/drawing/2014/main" id="{54476D96-E4B8-44FF-9676-0433220389C7}"/>
                  </a:ext>
                </a:extLst>
              </p:cNvPr>
              <p:cNvSpPr/>
              <p:nvPr/>
            </p:nvSpPr>
            <p:spPr>
              <a:xfrm flipH="1">
                <a:off x="9019315" y="3286196"/>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ube 150">
                <a:extLst>
                  <a:ext uri="{FF2B5EF4-FFF2-40B4-BE49-F238E27FC236}">
                    <a16:creationId xmlns="" xmlns:a16="http://schemas.microsoft.com/office/drawing/2014/main" id="{12CBCAB3-17D2-4B1D-AC35-763B1A93EC58}"/>
                  </a:ext>
                </a:extLst>
              </p:cNvPr>
              <p:cNvSpPr/>
              <p:nvPr/>
            </p:nvSpPr>
            <p:spPr>
              <a:xfrm flipH="1">
                <a:off x="9172676" y="3247077"/>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ube 151">
                <a:extLst>
                  <a:ext uri="{FF2B5EF4-FFF2-40B4-BE49-F238E27FC236}">
                    <a16:creationId xmlns="" xmlns:a16="http://schemas.microsoft.com/office/drawing/2014/main" id="{141A1828-0608-4FE5-A871-AB4FD6378A85}"/>
                  </a:ext>
                </a:extLst>
              </p:cNvPr>
              <p:cNvSpPr/>
              <p:nvPr/>
            </p:nvSpPr>
            <p:spPr>
              <a:xfrm flipH="1">
                <a:off x="9364404" y="3187071"/>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ube 152">
                <a:extLst>
                  <a:ext uri="{FF2B5EF4-FFF2-40B4-BE49-F238E27FC236}">
                    <a16:creationId xmlns="" xmlns:a16="http://schemas.microsoft.com/office/drawing/2014/main" id="{7BE0B1C8-C895-409C-B2FD-C1D34F6F00D0}"/>
                  </a:ext>
                </a:extLst>
              </p:cNvPr>
              <p:cNvSpPr/>
              <p:nvPr/>
            </p:nvSpPr>
            <p:spPr>
              <a:xfrm flipH="1">
                <a:off x="7801987" y="3176404"/>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ube 153">
                <a:extLst>
                  <a:ext uri="{FF2B5EF4-FFF2-40B4-BE49-F238E27FC236}">
                    <a16:creationId xmlns="" xmlns:a16="http://schemas.microsoft.com/office/drawing/2014/main" id="{B9877FEB-4A38-496D-B58C-FB921EBBE8AB}"/>
                  </a:ext>
                </a:extLst>
              </p:cNvPr>
              <p:cNvSpPr/>
              <p:nvPr/>
            </p:nvSpPr>
            <p:spPr>
              <a:xfrm flipH="1">
                <a:off x="8074348" y="3232000"/>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ube 154">
                <a:extLst>
                  <a:ext uri="{FF2B5EF4-FFF2-40B4-BE49-F238E27FC236}">
                    <a16:creationId xmlns="" xmlns:a16="http://schemas.microsoft.com/office/drawing/2014/main" id="{DEA32CCA-96A0-467F-915D-EBA318D3BA60}"/>
                  </a:ext>
                </a:extLst>
              </p:cNvPr>
              <p:cNvSpPr/>
              <p:nvPr/>
            </p:nvSpPr>
            <p:spPr>
              <a:xfrm flipH="1">
                <a:off x="8295868" y="3272049"/>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165">
                <a:extLst>
                  <a:ext uri="{FF2B5EF4-FFF2-40B4-BE49-F238E27FC236}">
                    <a16:creationId xmlns="" xmlns:a16="http://schemas.microsoft.com/office/drawing/2014/main" id="{3AD69041-180C-434B-9399-03AFEAAFD593}"/>
                  </a:ext>
                </a:extLst>
              </p:cNvPr>
              <p:cNvSpPr txBox="1"/>
              <p:nvPr/>
            </p:nvSpPr>
            <p:spPr>
              <a:xfrm>
                <a:off x="8855601" y="3594354"/>
                <a:ext cx="1077791" cy="229587"/>
              </a:xfrm>
              <a:prstGeom prst="rect">
                <a:avLst/>
              </a:prstGeom>
              <a:noFill/>
            </p:spPr>
            <p:txBody>
              <a:bodyPr wrap="square" rtlCol="0">
                <a:spAutoFit/>
              </a:bodyPr>
              <a:lstStyle/>
              <a:p>
                <a:pPr algn="ctr"/>
                <a:r>
                  <a:rPr lang="en-US" sz="1050" dirty="0"/>
                  <a:t>3D Decoder</a:t>
                </a:r>
              </a:p>
            </p:txBody>
          </p:sp>
          <p:sp>
            <p:nvSpPr>
              <p:cNvPr id="100" name="Double Brace 343">
                <a:extLst>
                  <a:ext uri="{FF2B5EF4-FFF2-40B4-BE49-F238E27FC236}">
                    <a16:creationId xmlns="" xmlns:a16="http://schemas.microsoft.com/office/drawing/2014/main" id="{81C04B9D-07F5-42B7-A28D-A61225F53B1B}"/>
                  </a:ext>
                </a:extLst>
              </p:cNvPr>
              <p:cNvSpPr/>
              <p:nvPr/>
            </p:nvSpPr>
            <p:spPr>
              <a:xfrm>
                <a:off x="3681133" y="2779382"/>
                <a:ext cx="3869353"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1" name="Connector: Elbow 344">
                <a:extLst>
                  <a:ext uri="{FF2B5EF4-FFF2-40B4-BE49-F238E27FC236}">
                    <a16:creationId xmlns="" xmlns:a16="http://schemas.microsoft.com/office/drawing/2014/main" id="{CD236BE2-44F5-49E5-83B5-9F751CDB23CD}"/>
                  </a:ext>
                </a:extLst>
              </p:cNvPr>
              <p:cNvCxnSpPr>
                <a:cxnSpLocks/>
              </p:cNvCxnSpPr>
              <p:nvPr/>
            </p:nvCxnSpPr>
            <p:spPr>
              <a:xfrm rot="16200000" flipH="1">
                <a:off x="7050016" y="287239"/>
                <a:ext cx="365527" cy="5597049"/>
              </a:xfrm>
              <a:prstGeom prst="bentConnector3">
                <a:avLst>
                  <a:gd name="adj1" fmla="val -56547"/>
                </a:avLst>
              </a:prstGeom>
              <a:ln w="22225">
                <a:solidFill>
                  <a:schemeClr val="accent5">
                    <a:alpha val="7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Arrow Connector 345">
                <a:extLst>
                  <a:ext uri="{FF2B5EF4-FFF2-40B4-BE49-F238E27FC236}">
                    <a16:creationId xmlns="" xmlns:a16="http://schemas.microsoft.com/office/drawing/2014/main" id="{6A87E90F-750A-4938-B825-762F4B080972}"/>
                  </a:ext>
                </a:extLst>
              </p:cNvPr>
              <p:cNvCxnSpPr>
                <a:cxnSpLocks/>
              </p:cNvCxnSpPr>
              <p:nvPr/>
            </p:nvCxnSpPr>
            <p:spPr>
              <a:xfrm>
                <a:off x="9775177" y="3378953"/>
                <a:ext cx="526208" cy="3921"/>
              </a:xfrm>
              <a:prstGeom prst="straightConnector1">
                <a:avLst/>
              </a:prstGeom>
              <a:ln w="22225">
                <a:solidFill>
                  <a:schemeClr val="accent5">
                    <a:alpha val="7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 name="Oval 346">
                <a:extLst>
                  <a:ext uri="{FF2B5EF4-FFF2-40B4-BE49-F238E27FC236}">
                    <a16:creationId xmlns="" xmlns:a16="http://schemas.microsoft.com/office/drawing/2014/main" id="{C40DEE74-0891-4064-B4FB-0D74FB8DFB2E}"/>
                  </a:ext>
                </a:extLst>
              </p:cNvPr>
              <p:cNvSpPr/>
              <p:nvPr/>
            </p:nvSpPr>
            <p:spPr>
              <a:xfrm>
                <a:off x="9925741" y="3268528"/>
                <a:ext cx="211127" cy="211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grpSp>
            <p:nvGrpSpPr>
              <p:cNvPr id="104" name="Group 12"/>
              <p:cNvGrpSpPr/>
              <p:nvPr/>
            </p:nvGrpSpPr>
            <p:grpSpPr>
              <a:xfrm>
                <a:off x="4724521" y="2903000"/>
                <a:ext cx="933280" cy="924307"/>
                <a:chOff x="1295840" y="4882393"/>
                <a:chExt cx="1032179" cy="1022255"/>
              </a:xfrm>
            </p:grpSpPr>
            <p:sp>
              <p:nvSpPr>
                <p:cNvPr id="138"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9"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0" name="Picture 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141"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2"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5" name="Group 19"/>
              <p:cNvGrpSpPr/>
              <p:nvPr/>
            </p:nvGrpSpPr>
            <p:grpSpPr>
              <a:xfrm>
                <a:off x="5579271" y="2903000"/>
                <a:ext cx="982500" cy="924307"/>
                <a:chOff x="2134488" y="4882393"/>
                <a:chExt cx="1086615" cy="1022255"/>
              </a:xfrm>
            </p:grpSpPr>
            <p:sp>
              <p:nvSpPr>
                <p:cNvPr id="131"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32" name="Group 18"/>
                <p:cNvGrpSpPr/>
                <p:nvPr/>
              </p:nvGrpSpPr>
              <p:grpSpPr>
                <a:xfrm>
                  <a:off x="2134488" y="4882393"/>
                  <a:ext cx="1086615" cy="1022255"/>
                  <a:chOff x="2134488" y="4882393"/>
                  <a:chExt cx="1086615" cy="1022255"/>
                </a:xfrm>
              </p:grpSpPr>
              <p:sp>
                <p:nvSpPr>
                  <p:cNvPr id="133"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34" name="Group 17"/>
                  <p:cNvGrpSpPr/>
                  <p:nvPr/>
                </p:nvGrpSpPr>
                <p:grpSpPr>
                  <a:xfrm>
                    <a:off x="2134488" y="4882393"/>
                    <a:ext cx="1086615" cy="1022253"/>
                    <a:chOff x="2134488" y="4882393"/>
                    <a:chExt cx="1086615" cy="1022253"/>
                  </a:xfrm>
                </p:grpSpPr>
                <p:pic>
                  <p:nvPicPr>
                    <p:cNvPr id="135"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136"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7"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106" name="Group 22"/>
              <p:cNvGrpSpPr/>
              <p:nvPr/>
            </p:nvGrpSpPr>
            <p:grpSpPr>
              <a:xfrm>
                <a:off x="3863215" y="2903000"/>
                <a:ext cx="910845" cy="924307"/>
                <a:chOff x="449942" y="4882393"/>
                <a:chExt cx="1007367" cy="1022255"/>
              </a:xfrm>
            </p:grpSpPr>
            <p:sp>
              <p:nvSpPr>
                <p:cNvPr id="126"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7"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8" name="Picture 2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129"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0"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7" name="Group 23"/>
              <p:cNvGrpSpPr/>
              <p:nvPr/>
            </p:nvGrpSpPr>
            <p:grpSpPr>
              <a:xfrm>
                <a:off x="6422579" y="2904015"/>
                <a:ext cx="915711" cy="924307"/>
                <a:chOff x="2960480" y="4883515"/>
                <a:chExt cx="1012749" cy="1022255"/>
              </a:xfrm>
            </p:grpSpPr>
            <p:sp>
              <p:nvSpPr>
                <p:cNvPr id="121"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2"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3" name="Picture 2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124"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5"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8" name="Group 25"/>
              <p:cNvGrpSpPr/>
              <p:nvPr/>
            </p:nvGrpSpPr>
            <p:grpSpPr>
              <a:xfrm>
                <a:off x="10380346" y="2920721"/>
                <a:ext cx="903609" cy="924307"/>
                <a:chOff x="7345630" y="4901991"/>
                <a:chExt cx="999364" cy="1022255"/>
              </a:xfrm>
            </p:grpSpPr>
            <p:sp>
              <p:nvSpPr>
                <p:cNvPr id="116" name="Parallelogram 239">
                  <a:extLst>
                    <a:ext uri="{FF2B5EF4-FFF2-40B4-BE49-F238E27FC236}">
                      <a16:creationId xmlns="" xmlns:a16="http://schemas.microsoft.com/office/drawing/2014/main" id="{46AB2DA2-CBDF-4490-8023-D43787864F1A}"/>
                    </a:ext>
                  </a:extLst>
                </p:cNvPr>
                <p:cNvSpPr/>
                <p:nvPr/>
              </p:nvSpPr>
              <p:spPr>
                <a:xfrm>
                  <a:off x="7345630" y="5573478"/>
                  <a:ext cx="999364"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7" name="Parallelogram 240">
                  <a:extLst>
                    <a:ext uri="{FF2B5EF4-FFF2-40B4-BE49-F238E27FC236}">
                      <a16:creationId xmlns="" xmlns:a16="http://schemas.microsoft.com/office/drawing/2014/main" id="{5B7105AB-0C2B-44BB-A47C-DE6F91DFC842}"/>
                    </a:ext>
                  </a:extLst>
                </p:cNvPr>
                <p:cNvSpPr/>
                <p:nvPr/>
              </p:nvSpPr>
              <p:spPr>
                <a:xfrm rot="5400000" flipV="1">
                  <a:off x="6954128" y="5293503"/>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8"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l="23197" t="25536" r="23552" b="19774"/>
                <a:stretch/>
              </p:blipFill>
              <p:spPr>
                <a:xfrm>
                  <a:off x="7441015" y="5065729"/>
                  <a:ext cx="746149" cy="719394"/>
                </a:xfrm>
                <a:prstGeom prst="rect">
                  <a:avLst/>
                </a:prstGeom>
              </p:spPr>
            </p:pic>
            <p:sp>
              <p:nvSpPr>
                <p:cNvPr id="119" name="Parallelogram 241">
                  <a:extLst>
                    <a:ext uri="{FF2B5EF4-FFF2-40B4-BE49-F238E27FC236}">
                      <a16:creationId xmlns="" xmlns:a16="http://schemas.microsoft.com/office/drawing/2014/main" id="{50F88526-4127-41B1-9286-E98B7EB1662B}"/>
                    </a:ext>
                  </a:extLst>
                </p:cNvPr>
                <p:cNvSpPr/>
                <p:nvPr/>
              </p:nvSpPr>
              <p:spPr>
                <a:xfrm>
                  <a:off x="7345630" y="4901991"/>
                  <a:ext cx="999363"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0" name="Parallelogram 242">
                  <a:extLst>
                    <a:ext uri="{FF2B5EF4-FFF2-40B4-BE49-F238E27FC236}">
                      <a16:creationId xmlns="" xmlns:a16="http://schemas.microsoft.com/office/drawing/2014/main" id="{BE790103-21EF-45E6-A39C-5CE541770580}"/>
                    </a:ext>
                  </a:extLst>
                </p:cNvPr>
                <p:cNvSpPr/>
                <p:nvPr/>
              </p:nvSpPr>
              <p:spPr>
                <a:xfrm rot="5400000" flipV="1">
                  <a:off x="7707179" y="5293497"/>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09" name="TextBox 174">
                <a:extLst>
                  <a:ext uri="{FF2B5EF4-FFF2-40B4-BE49-F238E27FC236}">
                    <a16:creationId xmlns="" xmlns:a16="http://schemas.microsoft.com/office/drawing/2014/main" id="{FF4A411D-CDAF-4C3C-AF44-67354FC0F0BE}"/>
                  </a:ext>
                </a:extLst>
              </p:cNvPr>
              <p:cNvSpPr txBox="1"/>
              <p:nvPr/>
            </p:nvSpPr>
            <p:spPr>
              <a:xfrm>
                <a:off x="7598242" y="3601610"/>
                <a:ext cx="1077791" cy="229587"/>
              </a:xfrm>
              <a:prstGeom prst="rect">
                <a:avLst/>
              </a:prstGeom>
              <a:noFill/>
            </p:spPr>
            <p:txBody>
              <a:bodyPr wrap="square" rtlCol="0">
                <a:spAutoFit/>
              </a:bodyPr>
              <a:lstStyle/>
              <a:p>
                <a:pPr algn="ctr"/>
                <a:r>
                  <a:rPr lang="en-US" sz="1050" dirty="0"/>
                  <a:t>3D Encoder</a:t>
                </a:r>
              </a:p>
            </p:txBody>
          </p:sp>
          <p:pic>
            <p:nvPicPr>
              <p:cNvPr id="111"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6449883" y="3847350"/>
                <a:ext cx="764518" cy="213156"/>
              </a:xfrm>
              <a:prstGeom prst="rect">
                <a:avLst/>
              </a:prstGeom>
            </p:spPr>
          </p:pic>
          <p:pic>
            <p:nvPicPr>
              <p:cNvPr id="112"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5624422" y="3848145"/>
                <a:ext cx="730413" cy="213156"/>
              </a:xfrm>
              <a:prstGeom prst="rect">
                <a:avLst/>
              </a:prstGeom>
            </p:spPr>
          </p:pic>
          <p:pic>
            <p:nvPicPr>
              <p:cNvPr id="113"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167182" y="3867393"/>
                <a:ext cx="156314" cy="156314"/>
              </a:xfrm>
              <a:prstGeom prst="rect">
                <a:avLst/>
              </a:prstGeom>
            </p:spPr>
          </p:pic>
          <p:pic>
            <p:nvPicPr>
              <p:cNvPr id="114"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947741" y="3861139"/>
                <a:ext cx="167683" cy="164841"/>
              </a:xfrm>
              <a:prstGeom prst="rect">
                <a:avLst/>
              </a:prstGeom>
            </p:spPr>
          </p:pic>
          <p:sp>
            <p:nvSpPr>
              <p:cNvPr id="115" name="Oval 136">
                <a:extLst>
                  <a:ext uri="{FF2B5EF4-FFF2-40B4-BE49-F238E27FC236}">
                    <a16:creationId xmlns="" xmlns:a16="http://schemas.microsoft.com/office/drawing/2014/main" id="{D0B20908-1FBD-43E6-88A3-001076958A29}"/>
                  </a:ext>
                </a:extLst>
              </p:cNvPr>
              <p:cNvSpPr/>
              <p:nvPr/>
            </p:nvSpPr>
            <p:spPr>
              <a:xfrm>
                <a:off x="8625451" y="3103245"/>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137638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46"/>
                                        </p:tgtEl>
                                      </p:cBhvr>
                                    </p:animEffect>
                                    <p:set>
                                      <p:cBhvr>
                                        <p:cTn id="40" dur="1" fill="hold">
                                          <p:stCondLst>
                                            <p:cond delay="499"/>
                                          </p:stCondLst>
                                        </p:cTn>
                                        <p:tgtEl>
                                          <p:spTgt spid="4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59"/>
                                        </p:tgtEl>
                                      </p:cBhvr>
                                    </p:animEffect>
                                    <p:set>
                                      <p:cBhvr>
                                        <p:cTn id="46" dur="1" fill="hold">
                                          <p:stCondLst>
                                            <p:cond delay="499"/>
                                          </p:stCondLst>
                                        </p:cTn>
                                        <p:tgtEl>
                                          <p:spTgt spid="5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71"/>
                                        </p:tgtEl>
                                      </p:cBhvr>
                                    </p:animEffect>
                                    <p:set>
                                      <p:cBhvr>
                                        <p:cTn id="49" dur="1" fill="hold">
                                          <p:stCondLst>
                                            <p:cond delay="499"/>
                                          </p:stCondLst>
                                        </p:cTn>
                                        <p:tgtEl>
                                          <p:spTgt spid="7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76"/>
                                        </p:tgtEl>
                                      </p:cBhvr>
                                    </p:animEffect>
                                    <p:set>
                                      <p:cBhvr>
                                        <p:cTn id="52" dur="1" fill="hold">
                                          <p:stCondLst>
                                            <p:cond delay="499"/>
                                          </p:stCondLst>
                                        </p:cTn>
                                        <p:tgtEl>
                                          <p:spTgt spid="7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77"/>
                                        </p:tgtEl>
                                      </p:cBhvr>
                                    </p:animEffect>
                                    <p:set>
                                      <p:cBhvr>
                                        <p:cTn id="55" dur="1" fill="hold">
                                          <p:stCondLst>
                                            <p:cond delay="499"/>
                                          </p:stCondLst>
                                        </p:cTn>
                                        <p:tgtEl>
                                          <p:spTgt spid="77"/>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84"/>
                                        </p:tgtEl>
                                      </p:cBhvr>
                                    </p:animEffect>
                                    <p:set>
                                      <p:cBhvr>
                                        <p:cTn id="58" dur="1" fill="hold">
                                          <p:stCondLst>
                                            <p:cond delay="499"/>
                                          </p:stCondLst>
                                        </p:cTn>
                                        <p:tgtEl>
                                          <p:spTgt spid="8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85"/>
                                        </p:tgtEl>
                                      </p:cBhvr>
                                    </p:animEffect>
                                    <p:set>
                                      <p:cBhvr>
                                        <p:cTn id="61" dur="1" fill="hold">
                                          <p:stCondLst>
                                            <p:cond delay="499"/>
                                          </p:stCondLst>
                                        </p:cTn>
                                        <p:tgtEl>
                                          <p:spTgt spid="8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90"/>
                                        </p:tgtEl>
                                      </p:cBhvr>
                                    </p:animEffect>
                                    <p:set>
                                      <p:cBhvr>
                                        <p:cTn id="64" dur="1" fill="hold">
                                          <p:stCondLst>
                                            <p:cond delay="499"/>
                                          </p:stCondLst>
                                        </p:cTn>
                                        <p:tgtEl>
                                          <p:spTgt spid="90"/>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91"/>
                                        </p:tgtEl>
                                      </p:cBhvr>
                                    </p:animEffect>
                                    <p:set>
                                      <p:cBhvr>
                                        <p:cTn id="67" dur="1" fill="hold">
                                          <p:stCondLst>
                                            <p:cond delay="499"/>
                                          </p:stCondLst>
                                        </p:cTn>
                                        <p:tgtEl>
                                          <p:spTgt spid="91"/>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92"/>
                                        </p:tgtEl>
                                      </p:cBhvr>
                                    </p:animEffect>
                                    <p:set>
                                      <p:cBhvr>
                                        <p:cTn id="70" dur="1" fill="hold">
                                          <p:stCondLst>
                                            <p:cond delay="499"/>
                                          </p:stCondLst>
                                        </p:cTn>
                                        <p:tgtEl>
                                          <p:spTgt spid="92"/>
                                        </p:tgtEl>
                                        <p:attrNameLst>
                                          <p:attrName>style.visibility</p:attrName>
                                        </p:attrNameLst>
                                      </p:cBhvr>
                                      <p:to>
                                        <p:strVal val="hidden"/>
                                      </p:to>
                                    </p:set>
                                  </p:childTnLst>
                                </p:cTn>
                              </p:par>
                            </p:childTnLst>
                          </p:cTn>
                        </p:par>
                        <p:par>
                          <p:cTn id="71" fill="hold">
                            <p:stCondLst>
                              <p:cond delay="500"/>
                            </p:stCondLst>
                            <p:childTnLst>
                              <p:par>
                                <p:cTn id="72" presetID="42" presetClass="path" presetSubtype="0" accel="50000" decel="50000" fill="hold" nodeType="afterEffect">
                                  <p:stCondLst>
                                    <p:cond delay="0"/>
                                  </p:stCondLst>
                                  <p:childTnLst>
                                    <p:animMotion origin="layout" path="M -1.45833E-6 2.96296E-6 L -0.11211 -0.03588 " pathEditMode="relative" rAng="0" ptsTypes="AA">
                                      <p:cBhvr>
                                        <p:cTn id="73" dur="2000" fill="hold"/>
                                        <p:tgtEl>
                                          <p:spTgt spid="70"/>
                                        </p:tgtEl>
                                        <p:attrNameLst>
                                          <p:attrName>ppt_x</p:attrName>
                                          <p:attrName>ppt_y</p:attrName>
                                        </p:attrNameLst>
                                      </p:cBhvr>
                                      <p:rCtr x="-5612" y="-1806"/>
                                    </p:animMotion>
                                  </p:childTnLst>
                                </p:cTn>
                              </p:par>
                              <p:par>
                                <p:cTn id="74" presetID="42" presetClass="path" presetSubtype="0" accel="50000" decel="50000" fill="hold" nodeType="withEffect">
                                  <p:stCondLst>
                                    <p:cond delay="0"/>
                                  </p:stCondLst>
                                  <p:childTnLst>
                                    <p:animMotion origin="layout" path="M -1.45833E-6 2.96296E-6 L 0.45417 -0.28982 " pathEditMode="relative" rAng="0" ptsTypes="AA">
                                      <p:cBhvr>
                                        <p:cTn id="75" dur="2000" fill="hold"/>
                                        <p:tgtEl>
                                          <p:spTgt spid="68"/>
                                        </p:tgtEl>
                                        <p:attrNameLst>
                                          <p:attrName>ppt_x</p:attrName>
                                          <p:attrName>ppt_y</p:attrName>
                                        </p:attrNameLst>
                                      </p:cBhvr>
                                      <p:rCtr x="22708" y="-14491"/>
                                    </p:animMotion>
                                  </p:childTnLst>
                                </p:cTn>
                              </p:par>
                              <p:par>
                                <p:cTn id="76" presetID="42" presetClass="path" presetSubtype="0" accel="50000" decel="50000" fill="hold" nodeType="withEffect">
                                  <p:stCondLst>
                                    <p:cond delay="0"/>
                                  </p:stCondLst>
                                  <p:childTnLst>
                                    <p:animMotion origin="layout" path="M -2.5E-6 -1.85185E-6 L 0.18347 -0.54861 " pathEditMode="relative" rAng="0" ptsTypes="AA">
                                      <p:cBhvr>
                                        <p:cTn id="77" dur="2000" fill="hold"/>
                                        <p:tgtEl>
                                          <p:spTgt spid="69"/>
                                        </p:tgtEl>
                                        <p:attrNameLst>
                                          <p:attrName>ppt_x</p:attrName>
                                          <p:attrName>ppt_y</p:attrName>
                                        </p:attrNameLst>
                                      </p:cBhvr>
                                      <p:rCtr x="9167" y="-27431"/>
                                    </p:animMotion>
                                  </p:childTnLst>
                                </p:cTn>
                              </p:par>
                              <p:par>
                                <p:cTn id="78" presetID="42" presetClass="path" presetSubtype="0" accel="50000" decel="50000" fill="hold" nodeType="withEffect">
                                  <p:stCondLst>
                                    <p:cond delay="0"/>
                                  </p:stCondLst>
                                  <p:childTnLst>
                                    <p:animMotion origin="layout" path="M -2.08333E-7 -1.11111E-6 L -0.39167 -0.23912 " pathEditMode="relative" rAng="0" ptsTypes="AA">
                                      <p:cBhvr>
                                        <p:cTn id="79" dur="2000" fill="hold"/>
                                        <p:tgtEl>
                                          <p:spTgt spid="17"/>
                                        </p:tgtEl>
                                        <p:attrNameLst>
                                          <p:attrName>ppt_x</p:attrName>
                                          <p:attrName>ppt_y</p:attrName>
                                        </p:attrNameLst>
                                      </p:cBhvr>
                                      <p:rCtr x="-19583" y="-11968"/>
                                    </p:animMotion>
                                  </p:childTnLst>
                                </p:cTn>
                              </p:par>
                              <p:par>
                                <p:cTn id="80" presetID="42" presetClass="path" presetSubtype="0" accel="50000" decel="50000" fill="hold" nodeType="withEffect">
                                  <p:stCondLst>
                                    <p:cond delay="0"/>
                                  </p:stCondLst>
                                  <p:childTnLst>
                                    <p:animMotion origin="layout" path="M 3.33333E-6 7.40741E-7 L -0.11315 0.00208 " pathEditMode="relative" rAng="0" ptsTypes="AA">
                                      <p:cBhvr>
                                        <p:cTn id="81" dur="2000" fill="hold"/>
                                        <p:tgtEl>
                                          <p:spTgt spid="75"/>
                                        </p:tgtEl>
                                        <p:attrNameLst>
                                          <p:attrName>ppt_x</p:attrName>
                                          <p:attrName>ppt_y</p:attrName>
                                        </p:attrNameLst>
                                      </p:cBhvr>
                                      <p:rCtr x="-5664" y="93"/>
                                    </p:animMotion>
                                  </p:childTnLst>
                                </p:cTn>
                              </p:par>
                            </p:childTnLst>
                          </p:cTn>
                        </p:par>
                        <p:par>
                          <p:cTn id="82" fill="hold">
                            <p:stCondLst>
                              <p:cond delay="2500"/>
                            </p:stCondLst>
                            <p:childTnLst>
                              <p:par>
                                <p:cTn id="83" presetID="10" presetClass="entr" presetSubtype="0"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500"/>
                                        <p:tgtEl>
                                          <p:spTgt spid="54"/>
                                        </p:tgtEl>
                                      </p:cBhvr>
                                    </p:animEffect>
                                  </p:childTnLst>
                                </p:cTn>
                              </p:par>
                              <p:par>
                                <p:cTn id="86" presetID="10" presetClass="entr" presetSubtype="0" fill="hold" nodeType="withEffect">
                                  <p:stCondLst>
                                    <p:cond delay="0"/>
                                  </p:stCondLst>
                                  <p:childTnLst>
                                    <p:set>
                                      <p:cBhvr>
                                        <p:cTn id="87" dur="1" fill="hold">
                                          <p:stCondLst>
                                            <p:cond delay="0"/>
                                          </p:stCondLst>
                                        </p:cTn>
                                        <p:tgtEl>
                                          <p:spTgt spid="264"/>
                                        </p:tgtEl>
                                        <p:attrNameLst>
                                          <p:attrName>style.visibility</p:attrName>
                                        </p:attrNameLst>
                                      </p:cBhvr>
                                      <p:to>
                                        <p:strVal val="visible"/>
                                      </p:to>
                                    </p:set>
                                    <p:animEffect transition="in" filter="fade">
                                      <p:cBhvr>
                                        <p:cTn id="88" dur="500"/>
                                        <p:tgtEl>
                                          <p:spTgt spid="26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63"/>
                                        </p:tgtEl>
                                        <p:attrNameLst>
                                          <p:attrName>style.visibility</p:attrName>
                                        </p:attrNameLst>
                                      </p:cBhvr>
                                      <p:to>
                                        <p:strVal val="visible"/>
                                      </p:to>
                                    </p:set>
                                    <p:animEffect transition="in" filter="fade">
                                      <p:cBhvr>
                                        <p:cTn id="91" dur="500"/>
                                        <p:tgtEl>
                                          <p:spTgt spid="26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47"/>
                                        </p:tgtEl>
                                        <p:attrNameLst>
                                          <p:attrName>style.visibility</p:attrName>
                                        </p:attrNameLst>
                                      </p:cBhvr>
                                      <p:to>
                                        <p:strVal val="visible"/>
                                      </p:to>
                                    </p:set>
                                    <p:animEffect transition="in" filter="fade">
                                      <p:cBhvr>
                                        <p:cTn id="94" dur="500"/>
                                        <p:tgtEl>
                                          <p:spTgt spid="447"/>
                                        </p:tgtEl>
                                      </p:cBhvr>
                                    </p:animEffect>
                                  </p:childTnLst>
                                </p:cTn>
                              </p:par>
                              <p:par>
                                <p:cTn id="95" presetID="6" presetClass="emph" presetSubtype="0" fill="hold" nodeType="withEffect">
                                  <p:stCondLst>
                                    <p:cond delay="0"/>
                                  </p:stCondLst>
                                  <p:childTnLst>
                                    <p:animScale>
                                      <p:cBhvr>
                                        <p:cTn id="96" dur="2000" fill="hold"/>
                                        <p:tgtEl>
                                          <p:spTgt spid="70"/>
                                        </p:tgtEl>
                                      </p:cBhvr>
                                      <p:by x="400000" y="100000"/>
                                    </p:animScale>
                                  </p:childTnLst>
                                </p:cTn>
                              </p:par>
                              <p:par>
                                <p:cTn id="97" presetID="6" presetClass="emph" presetSubtype="0" fill="hold" nodeType="withEffect">
                                  <p:stCondLst>
                                    <p:cond delay="0"/>
                                  </p:stCondLst>
                                  <p:childTnLst>
                                    <p:animScale>
                                      <p:cBhvr>
                                        <p:cTn id="98" dur="2000" fill="hold"/>
                                        <p:tgtEl>
                                          <p:spTgt spid="68"/>
                                        </p:tgtEl>
                                      </p:cBhvr>
                                      <p:by x="400000" y="100000"/>
                                    </p:animScale>
                                  </p:childTnLst>
                                </p:cTn>
                              </p:par>
                              <p:par>
                                <p:cTn id="99" presetID="6" presetClass="emph" presetSubtype="0" fill="hold" nodeType="withEffect">
                                  <p:stCondLst>
                                    <p:cond delay="0"/>
                                  </p:stCondLst>
                                  <p:childTnLst>
                                    <p:animScale>
                                      <p:cBhvr>
                                        <p:cTn id="100" dur="2000" fill="hold"/>
                                        <p:tgtEl>
                                          <p:spTgt spid="69"/>
                                        </p:tgtEl>
                                      </p:cBhvr>
                                      <p:by x="400000" y="100000"/>
                                    </p:animScale>
                                  </p:childTnLst>
                                </p:cTn>
                              </p:par>
                              <p:par>
                                <p:cTn id="101" presetID="6" presetClass="emph" presetSubtype="0" fill="hold" nodeType="withEffect">
                                  <p:stCondLst>
                                    <p:cond delay="0"/>
                                  </p:stCondLst>
                                  <p:childTnLst>
                                    <p:animScale>
                                      <p:cBhvr>
                                        <p:cTn id="102" dur="2000" fill="hold"/>
                                        <p:tgtEl>
                                          <p:spTgt spid="17"/>
                                        </p:tgtEl>
                                      </p:cBhvr>
                                      <p:by x="400000" y="100000"/>
                                    </p:animScale>
                                  </p:childTnLst>
                                </p:cTn>
                              </p:par>
                              <p:par>
                                <p:cTn id="103" presetID="6" presetClass="emph" presetSubtype="0" fill="hold" nodeType="withEffect">
                                  <p:stCondLst>
                                    <p:cond delay="0"/>
                                  </p:stCondLst>
                                  <p:childTnLst>
                                    <p:animScale>
                                      <p:cBhvr>
                                        <p:cTn id="104" dur="2000" fill="hold"/>
                                        <p:tgtEl>
                                          <p:spTgt spid="75"/>
                                        </p:tgtEl>
                                      </p:cBhvr>
                                      <p:by x="400000" y="100000"/>
                                    </p:animScale>
                                  </p:childTnLst>
                                </p:cTn>
                              </p:par>
                              <p:par>
                                <p:cTn id="105" presetID="10" presetClass="exit" presetSubtype="0" fill="hold" nodeType="withEffect">
                                  <p:stCondLst>
                                    <p:cond delay="0"/>
                                  </p:stCondLst>
                                  <p:childTnLst>
                                    <p:animEffect transition="out" filter="fade">
                                      <p:cBhvr>
                                        <p:cTn id="106" dur="500"/>
                                        <p:tgtEl>
                                          <p:spTgt spid="70"/>
                                        </p:tgtEl>
                                      </p:cBhvr>
                                    </p:animEffect>
                                    <p:set>
                                      <p:cBhvr>
                                        <p:cTn id="107" dur="1" fill="hold">
                                          <p:stCondLst>
                                            <p:cond delay="499"/>
                                          </p:stCondLst>
                                        </p:cTn>
                                        <p:tgtEl>
                                          <p:spTgt spid="70"/>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68"/>
                                        </p:tgtEl>
                                      </p:cBhvr>
                                    </p:animEffect>
                                    <p:set>
                                      <p:cBhvr>
                                        <p:cTn id="110" dur="1" fill="hold">
                                          <p:stCondLst>
                                            <p:cond delay="499"/>
                                          </p:stCondLst>
                                        </p:cTn>
                                        <p:tgtEl>
                                          <p:spTgt spid="68"/>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69"/>
                                        </p:tgtEl>
                                      </p:cBhvr>
                                    </p:animEffect>
                                    <p:set>
                                      <p:cBhvr>
                                        <p:cTn id="113" dur="1" fill="hold">
                                          <p:stCondLst>
                                            <p:cond delay="499"/>
                                          </p:stCondLst>
                                        </p:cTn>
                                        <p:tgtEl>
                                          <p:spTgt spid="69"/>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7"/>
                                        </p:tgtEl>
                                      </p:cBhvr>
                                    </p:animEffect>
                                    <p:set>
                                      <p:cBhvr>
                                        <p:cTn id="116" dur="1" fill="hold">
                                          <p:stCondLst>
                                            <p:cond delay="499"/>
                                          </p:stCondLst>
                                        </p:cTn>
                                        <p:tgtEl>
                                          <p:spTgt spid="17"/>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75"/>
                                        </p:tgtEl>
                                      </p:cBhvr>
                                    </p:animEffect>
                                    <p:set>
                                      <p:cBhvr>
                                        <p:cTn id="119" dur="1" fill="hold">
                                          <p:stCondLst>
                                            <p:cond delay="499"/>
                                          </p:stCondLst>
                                        </p:cTn>
                                        <p:tgtEl>
                                          <p:spTgt spid="75"/>
                                        </p:tgtEl>
                                        <p:attrNameLst>
                                          <p:attrName>style.visibility</p:attrName>
                                        </p:attrNameLst>
                                      </p:cBhvr>
                                      <p:to>
                                        <p:strVal val="hidden"/>
                                      </p:to>
                                    </p:set>
                                  </p:childTnLst>
                                </p:cTn>
                              </p:par>
                              <p:par>
                                <p:cTn id="120" presetID="9" presetClass="emph" presetSubtype="0" nodeType="withEffect">
                                  <p:stCondLst>
                                    <p:cond delay="0"/>
                                  </p:stCondLst>
                                  <p:childTnLst>
                                    <p:set>
                                      <p:cBhvr rctx="PPT">
                                        <p:cTn id="121" dur="indefinite"/>
                                        <p:tgtEl>
                                          <p:spTgt spid="54"/>
                                        </p:tgtEl>
                                        <p:attrNameLst>
                                          <p:attrName>style.opacity</p:attrName>
                                        </p:attrNameLst>
                                      </p:cBhvr>
                                      <p:to>
                                        <p:strVal val="0.25"/>
                                      </p:to>
                                    </p:set>
                                    <p:animEffect filter="image" prLst="opacity: 0.25">
                                      <p:cBhvr rctx="IE">
                                        <p:cTn id="122" dur="indefinite"/>
                                        <p:tgtEl>
                                          <p:spTgt spid="54"/>
                                        </p:tgtEl>
                                      </p:cBhvr>
                                    </p:animEffect>
                                  </p:childTnLst>
                                </p:cTn>
                              </p:par>
                              <p:par>
                                <p:cTn id="123" presetID="9" presetClass="emph" presetSubtype="0" grpId="2" nodeType="withEffect">
                                  <p:stCondLst>
                                    <p:cond delay="0"/>
                                  </p:stCondLst>
                                  <p:childTnLst>
                                    <p:set>
                                      <p:cBhvr rctx="PPT">
                                        <p:cTn id="124" dur="indefinite"/>
                                        <p:tgtEl>
                                          <p:spTgt spid="263"/>
                                        </p:tgtEl>
                                        <p:attrNameLst>
                                          <p:attrName>style.opacity</p:attrName>
                                        </p:attrNameLst>
                                      </p:cBhvr>
                                      <p:to>
                                        <p:strVal val="0.25"/>
                                      </p:to>
                                    </p:set>
                                    <p:animEffect filter="image" prLst="opacity: 0.25">
                                      <p:cBhvr rctx="IE">
                                        <p:cTn id="125" dur="indefinite"/>
                                        <p:tgtEl>
                                          <p:spTgt spid="263"/>
                                        </p:tgtEl>
                                      </p:cBhvr>
                                    </p:animEffect>
                                  </p:childTnLst>
                                </p:cTn>
                              </p:par>
                            </p:childTnLst>
                          </p:cTn>
                        </p:par>
                        <p:par>
                          <p:cTn id="126" fill="hold">
                            <p:stCondLst>
                              <p:cond delay="4500"/>
                            </p:stCondLst>
                            <p:childTnLst>
                              <p:par>
                                <p:cTn id="127" presetID="10" presetClass="exit" presetSubtype="0" fill="hold" nodeType="afterEffect">
                                  <p:stCondLst>
                                    <p:cond delay="0"/>
                                  </p:stCondLst>
                                  <p:childTnLst>
                                    <p:animEffect transition="out" filter="fade">
                                      <p:cBhvr>
                                        <p:cTn id="128" dur="500"/>
                                        <p:tgtEl>
                                          <p:spTgt spid="264"/>
                                        </p:tgtEl>
                                      </p:cBhvr>
                                    </p:animEffect>
                                    <p:set>
                                      <p:cBhvr>
                                        <p:cTn id="129" dur="1" fill="hold">
                                          <p:stCondLst>
                                            <p:cond delay="499"/>
                                          </p:stCondLst>
                                        </p:cTn>
                                        <p:tgtEl>
                                          <p:spTgt spid="264"/>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447"/>
                                        </p:tgtEl>
                                      </p:cBhvr>
                                    </p:animEffect>
                                    <p:set>
                                      <p:cBhvr>
                                        <p:cTn id="132" dur="1" fill="hold">
                                          <p:stCondLst>
                                            <p:cond delay="499"/>
                                          </p:stCondLst>
                                        </p:cTn>
                                        <p:tgtEl>
                                          <p:spTgt spid="4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3" grpId="2"/>
      <p:bldP spid="447" grpId="0"/>
      <p:bldP spid="447" grpId="1"/>
      <p:bldP spid="19" grpId="0"/>
      <p:bldP spid="21" grpId="0"/>
      <p:bldP spid="22" grpId="0"/>
      <p:bldP spid="23" grpId="0"/>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sp>
        <p:nvSpPr>
          <p:cNvPr id="191" name="矩形 190"/>
          <p:cNvSpPr/>
          <p:nvPr/>
        </p:nvSpPr>
        <p:spPr>
          <a:xfrm>
            <a:off x="821583" y="4504341"/>
            <a:ext cx="5813130" cy="1477328"/>
          </a:xfrm>
          <a:prstGeom prst="rect">
            <a:avLst/>
          </a:prstGeom>
        </p:spPr>
        <p:txBody>
          <a:bodyPr wrap="none">
            <a:spAutoFit/>
          </a:bodyPr>
          <a:lstStyle/>
          <a:p>
            <a:pPr indent="-182880">
              <a:buFont typeface="Arial" panose="020B0604020202020204" pitchFamily="34" charset="0"/>
              <a:buChar char="•"/>
            </a:pPr>
            <a:r>
              <a:rPr lang="en-US" altLang="zh-CN" dirty="0" smtClean="0">
                <a:cs typeface="Times New Roman" panose="02020603050405020304" pitchFamily="18" charset="0"/>
              </a:rPr>
              <a:t>V-Net</a:t>
            </a:r>
            <a:r>
              <a:rPr lang="en-US" altLang="zh-CN" dirty="0" smtClean="0">
                <a:cs typeface="Times New Roman" panose="02020603050405020304" pitchFamily="18" charset="0"/>
              </a:rPr>
              <a:t>: coarse shape prediction</a:t>
            </a:r>
          </a:p>
          <a:p>
            <a:pPr indent="-182880">
              <a:buFont typeface="Arial" panose="020B0604020202020204" pitchFamily="34" charset="0"/>
              <a:buChar char="•"/>
            </a:pPr>
            <a:r>
              <a:rPr lang="en-US" altLang="zh-CN" dirty="0" smtClean="0">
                <a:cs typeface="Times New Roman" panose="02020603050405020304" pitchFamily="18" charset="0"/>
              </a:rPr>
              <a:t>P-Net</a:t>
            </a:r>
            <a:r>
              <a:rPr lang="en-US" altLang="zh-CN" dirty="0" smtClean="0">
                <a:cs typeface="Times New Roman" panose="02020603050405020304" pitchFamily="18" charset="0"/>
              </a:rPr>
              <a:t>: object pose and camera parameters estimation</a:t>
            </a:r>
          </a:p>
          <a:p>
            <a:pPr indent="-182880">
              <a:buFont typeface="Arial" panose="020B0604020202020204" pitchFamily="34" charset="0"/>
              <a:buChar char="•"/>
            </a:pPr>
            <a:r>
              <a:rPr lang="en-US" altLang="zh-CN" dirty="0" smtClean="0">
                <a:cs typeface="Times New Roman" panose="02020603050405020304" pitchFamily="18" charset="0"/>
              </a:rPr>
              <a:t>S-Net</a:t>
            </a:r>
            <a:r>
              <a:rPr lang="en-US" altLang="zh-CN" dirty="0" smtClean="0">
                <a:cs typeface="Times New Roman" panose="02020603050405020304" pitchFamily="18" charset="0"/>
              </a:rPr>
              <a:t>: silhouette prediction</a:t>
            </a:r>
          </a:p>
          <a:p>
            <a:pPr indent="-182880">
              <a:buFont typeface="Arial" panose="020B0604020202020204" pitchFamily="34" charset="0"/>
              <a:buChar char="•"/>
            </a:pPr>
            <a:r>
              <a:rPr lang="en-US" altLang="zh-CN" dirty="0" smtClean="0">
                <a:cs typeface="Times New Roman" panose="02020603050405020304" pitchFamily="18" charset="0"/>
              </a:rPr>
              <a:t>PSVH </a:t>
            </a:r>
            <a:r>
              <a:rPr lang="en-US" altLang="zh-CN" dirty="0" smtClean="0">
                <a:cs typeface="Times New Roman" panose="02020603050405020304" pitchFamily="18" charset="0"/>
              </a:rPr>
              <a:t>layer: visual hull generation</a:t>
            </a:r>
          </a:p>
          <a:p>
            <a:pPr indent="-182880">
              <a:buFont typeface="Arial" panose="020B0604020202020204" pitchFamily="34" charset="0"/>
              <a:buChar char="•"/>
            </a:pPr>
            <a:r>
              <a:rPr lang="en-US" altLang="zh-CN" dirty="0" smtClean="0">
                <a:cs typeface="Times New Roman" panose="02020603050405020304" pitchFamily="18" charset="0"/>
              </a:rPr>
              <a:t>R-Net</a:t>
            </a:r>
            <a:r>
              <a:rPr lang="en-US" altLang="zh-CN" dirty="0" smtClean="0">
                <a:cs typeface="Times New Roman" panose="02020603050405020304" pitchFamily="18" charset="0"/>
              </a:rPr>
              <a:t>: coarse shape refinement</a:t>
            </a:r>
            <a:endParaRPr lang="en-US" altLang="zh-CN" dirty="0">
              <a:cs typeface="Times New Roman" panose="02020603050405020304" pitchFamily="18" charset="0"/>
            </a:endParaRPr>
          </a:p>
        </p:txBody>
      </p:sp>
      <p:sp>
        <p:nvSpPr>
          <p:cNvPr id="551" name="矩形 550"/>
          <p:cNvSpPr/>
          <p:nvPr/>
        </p:nvSpPr>
        <p:spPr>
          <a:xfrm>
            <a:off x="821583" y="4504341"/>
            <a:ext cx="5813130" cy="1477328"/>
          </a:xfrm>
          <a:prstGeom prst="rect">
            <a:avLst/>
          </a:prstGeom>
        </p:spPr>
        <p:txBody>
          <a:bodyPr wrap="none">
            <a:spAutoFit/>
          </a:bodyPr>
          <a:lstStyle/>
          <a:p>
            <a:pPr indent="-182880">
              <a:buFont typeface="Arial" panose="020B0604020202020204" pitchFamily="34" charset="0"/>
              <a:buChar char="•"/>
            </a:pPr>
            <a:r>
              <a:rPr lang="en-US" altLang="zh-CN" dirty="0" smtClean="0">
                <a:cs typeface="Times New Roman" panose="02020603050405020304" pitchFamily="18" charset="0"/>
              </a:rPr>
              <a:t>V-Net</a:t>
            </a:r>
            <a:r>
              <a:rPr lang="en-US" altLang="zh-CN" dirty="0" smtClean="0">
                <a:cs typeface="Times New Roman" panose="02020603050405020304" pitchFamily="18" charset="0"/>
              </a:rPr>
              <a:t>: coarse shape prediction</a:t>
            </a:r>
          </a:p>
          <a:p>
            <a:pPr indent="-182880">
              <a:buFont typeface="Arial" panose="020B0604020202020204" pitchFamily="34" charset="0"/>
              <a:buChar char="•"/>
            </a:pPr>
            <a:r>
              <a:rPr lang="en-US" altLang="zh-CN" dirty="0" smtClean="0">
                <a:cs typeface="Times New Roman" panose="02020603050405020304" pitchFamily="18" charset="0"/>
              </a:rPr>
              <a:t>P-Net</a:t>
            </a:r>
            <a:r>
              <a:rPr lang="en-US" altLang="zh-CN" dirty="0" smtClean="0">
                <a:cs typeface="Times New Roman" panose="02020603050405020304" pitchFamily="18" charset="0"/>
              </a:rPr>
              <a:t>: object pose and camera parameters estimation</a:t>
            </a:r>
          </a:p>
          <a:p>
            <a:pPr indent="-182880">
              <a:buFont typeface="Arial" panose="020B0604020202020204" pitchFamily="34" charset="0"/>
              <a:buChar char="•"/>
            </a:pPr>
            <a:r>
              <a:rPr lang="en-US" altLang="zh-CN" dirty="0" smtClean="0">
                <a:cs typeface="Times New Roman" panose="02020603050405020304" pitchFamily="18" charset="0"/>
              </a:rPr>
              <a:t>S-Net</a:t>
            </a:r>
            <a:r>
              <a:rPr lang="en-US" altLang="zh-CN" dirty="0" smtClean="0">
                <a:cs typeface="Times New Roman" panose="02020603050405020304" pitchFamily="18" charset="0"/>
              </a:rPr>
              <a:t>: silhouette prediction</a:t>
            </a:r>
          </a:p>
          <a:p>
            <a:pPr indent="-182880">
              <a:buFont typeface="Arial" panose="020B0604020202020204" pitchFamily="34" charset="0"/>
              <a:buChar char="•"/>
            </a:pPr>
            <a:r>
              <a:rPr lang="en-US" altLang="zh-CN" dirty="0" smtClean="0">
                <a:cs typeface="Times New Roman" panose="02020603050405020304" pitchFamily="18" charset="0"/>
              </a:rPr>
              <a:t>PSVH </a:t>
            </a:r>
            <a:r>
              <a:rPr lang="en-US" altLang="zh-CN" dirty="0" smtClean="0">
                <a:cs typeface="Times New Roman" panose="02020603050405020304" pitchFamily="18" charset="0"/>
              </a:rPr>
              <a:t>layer: visual hull generation</a:t>
            </a:r>
          </a:p>
          <a:p>
            <a:pPr indent="-182880">
              <a:buFont typeface="Arial" panose="020B0604020202020204" pitchFamily="34" charset="0"/>
              <a:buChar char="•"/>
            </a:pPr>
            <a:r>
              <a:rPr lang="en-US" altLang="zh-CN" dirty="0" smtClean="0">
                <a:cs typeface="Times New Roman" panose="02020603050405020304" pitchFamily="18" charset="0"/>
              </a:rPr>
              <a:t>R-Net</a:t>
            </a:r>
            <a:r>
              <a:rPr lang="en-US" altLang="zh-CN" dirty="0" smtClean="0">
                <a:cs typeface="Times New Roman" panose="02020603050405020304" pitchFamily="18" charset="0"/>
              </a:rPr>
              <a:t>: coarse shape refinement</a:t>
            </a:r>
            <a:endParaRPr lang="en-US" altLang="zh-CN" dirty="0">
              <a:cs typeface="Times New Roman" panose="02020603050405020304" pitchFamily="18" charset="0"/>
            </a:endParaRPr>
          </a:p>
        </p:txBody>
      </p:sp>
      <p:grpSp>
        <p:nvGrpSpPr>
          <p:cNvPr id="8" name="组 7"/>
          <p:cNvGrpSpPr/>
          <p:nvPr/>
        </p:nvGrpSpPr>
        <p:grpSpPr>
          <a:xfrm>
            <a:off x="731626" y="2554320"/>
            <a:ext cx="2255098" cy="1569942"/>
            <a:chOff x="731626" y="2554320"/>
            <a:chExt cx="2255098" cy="1569942"/>
          </a:xfrm>
        </p:grpSpPr>
        <p:sp>
          <p:nvSpPr>
            <p:cNvPr id="10"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130" name="Group 213"/>
              <p:cNvGrpSpPr/>
              <p:nvPr/>
            </p:nvGrpSpPr>
            <p:grpSpPr>
              <a:xfrm>
                <a:off x="9773500" y="3443925"/>
                <a:ext cx="1746265" cy="1729475"/>
                <a:chOff x="1295840" y="4882393"/>
                <a:chExt cx="1032179" cy="1022255"/>
              </a:xfrm>
            </p:grpSpPr>
            <p:sp>
              <p:nvSpPr>
                <p:cNvPr id="135"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6"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7" name="Picture 21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138"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9"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131"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34" name="Picture 2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6060" y="3060382"/>
                <a:ext cx="593438" cy="593437"/>
              </a:xfrm>
              <a:prstGeom prst="rect">
                <a:avLst/>
              </a:prstGeom>
              <a:scene3d>
                <a:camera prst="isometricRightUp">
                  <a:rot lat="2700000" lon="18899998" rev="0"/>
                </a:camera>
                <a:lightRig rig="threePt" dir="t"/>
              </a:scene3d>
            </p:spPr>
          </p:pic>
        </p:grpSp>
        <p:pic>
          <p:nvPicPr>
            <p:cNvPr id="124"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5" name="组 4"/>
          <p:cNvGrpSpPr/>
          <p:nvPr/>
        </p:nvGrpSpPr>
        <p:grpSpPr>
          <a:xfrm>
            <a:off x="731627" y="1371760"/>
            <a:ext cx="3975162" cy="1121352"/>
            <a:chOff x="731627" y="1371760"/>
            <a:chExt cx="3975162" cy="1121352"/>
          </a:xfrm>
        </p:grpSpPr>
        <p:sp>
          <p:nvSpPr>
            <p:cNvPr id="14" name="Rectangle: Rounded Corners 27">
              <a:extLst>
                <a:ext uri="{FF2B5EF4-FFF2-40B4-BE49-F238E27FC236}">
                  <a16:creationId xmlns="" xmlns:a16="http://schemas.microsoft.com/office/drawing/2014/main" id="{7ACC6C2F-03AA-459B-BA91-99C3D2398C68}"/>
                </a:ext>
              </a:extLst>
            </p:cNvPr>
            <p:cNvSpPr/>
            <p:nvPr/>
          </p:nvSpPr>
          <p:spPr>
            <a:xfrm>
              <a:off x="731627" y="1371760"/>
              <a:ext cx="3975162" cy="1101013"/>
            </a:xfrm>
            <a:prstGeom prst="roundRect">
              <a:avLst>
                <a:gd name="adj" fmla="val 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86">
              <a:extLst>
                <a:ext uri="{FF2B5EF4-FFF2-40B4-BE49-F238E27FC236}">
                  <a16:creationId xmlns="" xmlns:a16="http://schemas.microsoft.com/office/drawing/2014/main" id="{96F3ECA9-6077-4AC5-9199-28CA4593D69A}"/>
                </a:ext>
              </a:extLst>
            </p:cNvPr>
            <p:cNvSpPr/>
            <p:nvPr/>
          </p:nvSpPr>
          <p:spPr>
            <a:xfrm rot="16200000" flipV="1">
              <a:off x="2340243" y="1711448"/>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187">
              <a:extLst>
                <a:ext uri="{FF2B5EF4-FFF2-40B4-BE49-F238E27FC236}">
                  <a16:creationId xmlns="" xmlns:a16="http://schemas.microsoft.com/office/drawing/2014/main" id="{F0E36D09-296C-4C39-BD13-E7DA6BD45A56}"/>
                </a:ext>
              </a:extLst>
            </p:cNvPr>
            <p:cNvSpPr/>
            <p:nvPr/>
          </p:nvSpPr>
          <p:spPr>
            <a:xfrm rot="16200000" flipV="1">
              <a:off x="2288715" y="162259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88">
              <a:extLst>
                <a:ext uri="{FF2B5EF4-FFF2-40B4-BE49-F238E27FC236}">
                  <a16:creationId xmlns="" xmlns:a16="http://schemas.microsoft.com/office/drawing/2014/main" id="{ED2AC563-F537-4081-BB9C-DBB54B81B021}"/>
                </a:ext>
              </a:extLst>
            </p:cNvPr>
            <p:cNvSpPr/>
            <p:nvPr/>
          </p:nvSpPr>
          <p:spPr>
            <a:xfrm rot="16200000" flipV="1">
              <a:off x="2315915" y="166047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89">
              <a:extLst>
                <a:ext uri="{FF2B5EF4-FFF2-40B4-BE49-F238E27FC236}">
                  <a16:creationId xmlns="" xmlns:a16="http://schemas.microsoft.com/office/drawing/2014/main" id="{4D8CE943-D0E0-4D4D-BEF4-CDD903D810E8}"/>
                </a:ext>
              </a:extLst>
            </p:cNvPr>
            <p:cNvSpPr/>
            <p:nvPr/>
          </p:nvSpPr>
          <p:spPr>
            <a:xfrm rot="16200000" flipV="1">
              <a:off x="2426699" y="1863330"/>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190">
              <a:extLst>
                <a:ext uri="{FF2B5EF4-FFF2-40B4-BE49-F238E27FC236}">
                  <a16:creationId xmlns="" xmlns:a16="http://schemas.microsoft.com/office/drawing/2014/main" id="{E7F010B6-D0F9-4DB1-9CC5-C5F376BB4DCF}"/>
                </a:ext>
              </a:extLst>
            </p:cNvPr>
            <p:cNvSpPr/>
            <p:nvPr/>
          </p:nvSpPr>
          <p:spPr>
            <a:xfrm rot="16200000" flipV="1">
              <a:off x="2396432" y="1811816"/>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91">
              <a:extLst>
                <a:ext uri="{FF2B5EF4-FFF2-40B4-BE49-F238E27FC236}">
                  <a16:creationId xmlns="" xmlns:a16="http://schemas.microsoft.com/office/drawing/2014/main" id="{54959567-69C6-4963-880C-4F989D25A6C3}"/>
                </a:ext>
              </a:extLst>
            </p:cNvPr>
            <p:cNvSpPr/>
            <p:nvPr/>
          </p:nvSpPr>
          <p:spPr>
            <a:xfrm rot="16200000" flipV="1">
              <a:off x="2367425" y="1768595"/>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192">
              <a:extLst>
                <a:ext uri="{FF2B5EF4-FFF2-40B4-BE49-F238E27FC236}">
                  <a16:creationId xmlns="" xmlns:a16="http://schemas.microsoft.com/office/drawing/2014/main" id="{0C9C1BBC-87B3-4B5A-A932-3CD54C471274}"/>
                </a:ext>
              </a:extLst>
            </p:cNvPr>
            <p:cNvSpPr/>
            <p:nvPr/>
          </p:nvSpPr>
          <p:spPr>
            <a:xfrm rot="16200000" flipV="1">
              <a:off x="1932520" y="1716323"/>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93">
              <a:extLst>
                <a:ext uri="{FF2B5EF4-FFF2-40B4-BE49-F238E27FC236}">
                  <a16:creationId xmlns="" xmlns:a16="http://schemas.microsoft.com/office/drawing/2014/main" id="{1BDF7430-683B-4E8D-A526-719A1A94DD39}"/>
                </a:ext>
              </a:extLst>
            </p:cNvPr>
            <p:cNvSpPr/>
            <p:nvPr/>
          </p:nvSpPr>
          <p:spPr>
            <a:xfrm rot="16200000" flipV="1">
              <a:off x="1961618" y="1759311"/>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94">
              <a:extLst>
                <a:ext uri="{FF2B5EF4-FFF2-40B4-BE49-F238E27FC236}">
                  <a16:creationId xmlns="" xmlns:a16="http://schemas.microsoft.com/office/drawing/2014/main" id="{B0F6CC5F-225C-4174-A8D2-95EDAFD9FDA6}"/>
                </a:ext>
              </a:extLst>
            </p:cNvPr>
            <p:cNvSpPr/>
            <p:nvPr/>
          </p:nvSpPr>
          <p:spPr>
            <a:xfrm rot="16200000" flipV="1">
              <a:off x="1911964" y="1675806"/>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195">
              <a:extLst>
                <a:ext uri="{FF2B5EF4-FFF2-40B4-BE49-F238E27FC236}">
                  <a16:creationId xmlns="" xmlns:a16="http://schemas.microsoft.com/office/drawing/2014/main" id="{133F6B08-5DA3-43A1-B0D4-31941BBA20E2}"/>
                </a:ext>
              </a:extLst>
            </p:cNvPr>
            <p:cNvSpPr/>
            <p:nvPr/>
          </p:nvSpPr>
          <p:spPr>
            <a:xfrm rot="16200000" flipV="1">
              <a:off x="1886915" y="1628408"/>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117">
              <a:extLst>
                <a:ext uri="{FF2B5EF4-FFF2-40B4-BE49-F238E27FC236}">
                  <a16:creationId xmlns="" xmlns:a16="http://schemas.microsoft.com/office/drawing/2014/main" id="{CB6223C5-2A16-41BE-A17E-E0A2763D512E}"/>
                </a:ext>
              </a:extLst>
            </p:cNvPr>
            <p:cNvSpPr/>
            <p:nvPr/>
          </p:nvSpPr>
          <p:spPr>
            <a:xfrm>
              <a:off x="2624112" y="1558948"/>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8">
              <a:extLst>
                <a:ext uri="{FF2B5EF4-FFF2-40B4-BE49-F238E27FC236}">
                  <a16:creationId xmlns="" xmlns:a16="http://schemas.microsoft.com/office/drawing/2014/main" id="{870BD787-7AA7-41DE-8A0D-7D6477559125}"/>
                </a:ext>
              </a:extLst>
            </p:cNvPr>
            <p:cNvSpPr/>
            <p:nvPr/>
          </p:nvSpPr>
          <p:spPr>
            <a:xfrm>
              <a:off x="2661737" y="1640729"/>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20">
              <a:extLst>
                <a:ext uri="{FF2B5EF4-FFF2-40B4-BE49-F238E27FC236}">
                  <a16:creationId xmlns="" xmlns:a16="http://schemas.microsoft.com/office/drawing/2014/main" id="{B4E23DAC-4FAA-4274-9ADF-BF6D6330BE90}"/>
                </a:ext>
              </a:extLst>
            </p:cNvPr>
            <p:cNvSpPr/>
            <p:nvPr/>
          </p:nvSpPr>
          <p:spPr>
            <a:xfrm>
              <a:off x="2702524" y="1722487"/>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121">
              <a:extLst>
                <a:ext uri="{FF2B5EF4-FFF2-40B4-BE49-F238E27FC236}">
                  <a16:creationId xmlns="" xmlns:a16="http://schemas.microsoft.com/office/drawing/2014/main" id="{F25E0147-AE90-4BBF-B164-D0FA24868366}"/>
                </a:ext>
              </a:extLst>
            </p:cNvPr>
            <p:cNvSpPr/>
            <p:nvPr/>
          </p:nvSpPr>
          <p:spPr>
            <a:xfrm>
              <a:off x="2749760" y="1816312"/>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23">
              <a:extLst>
                <a:ext uri="{FF2B5EF4-FFF2-40B4-BE49-F238E27FC236}">
                  <a16:creationId xmlns="" xmlns:a16="http://schemas.microsoft.com/office/drawing/2014/main" id="{8248A83A-42A4-4E8E-AD0E-3784292D1AF0}"/>
                </a:ext>
              </a:extLst>
            </p:cNvPr>
            <p:cNvSpPr/>
            <p:nvPr/>
          </p:nvSpPr>
          <p:spPr>
            <a:xfrm>
              <a:off x="2790491" y="1900873"/>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24">
              <a:extLst>
                <a:ext uri="{FF2B5EF4-FFF2-40B4-BE49-F238E27FC236}">
                  <a16:creationId xmlns="" xmlns:a16="http://schemas.microsoft.com/office/drawing/2014/main" id="{7D7AC23A-F7AB-4C72-9952-B3EE168C3E7E}"/>
                </a:ext>
              </a:extLst>
            </p:cNvPr>
            <p:cNvSpPr/>
            <p:nvPr/>
          </p:nvSpPr>
          <p:spPr>
            <a:xfrm>
              <a:off x="2831613" y="198328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25">
              <a:extLst>
                <a:ext uri="{FF2B5EF4-FFF2-40B4-BE49-F238E27FC236}">
                  <a16:creationId xmlns="" xmlns:a16="http://schemas.microsoft.com/office/drawing/2014/main" id="{B36AACD5-8D22-4C61-82A8-EFFF66FD170F}"/>
                </a:ext>
              </a:extLst>
            </p:cNvPr>
            <p:cNvSpPr/>
            <p:nvPr/>
          </p:nvSpPr>
          <p:spPr>
            <a:xfrm>
              <a:off x="2869356" y="206531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ube 131">
              <a:extLst>
                <a:ext uri="{FF2B5EF4-FFF2-40B4-BE49-F238E27FC236}">
                  <a16:creationId xmlns="" xmlns:a16="http://schemas.microsoft.com/office/drawing/2014/main" id="{BB616FC5-7F34-4B36-A3D0-34D6EB09EACA}"/>
                </a:ext>
              </a:extLst>
            </p:cNvPr>
            <p:cNvSpPr/>
            <p:nvPr/>
          </p:nvSpPr>
          <p:spPr>
            <a:xfrm flipH="1">
              <a:off x="3009184" y="1749866"/>
              <a:ext cx="216315" cy="198629"/>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ube 132">
              <a:extLst>
                <a:ext uri="{FF2B5EF4-FFF2-40B4-BE49-F238E27FC236}">
                  <a16:creationId xmlns="" xmlns:a16="http://schemas.microsoft.com/office/drawing/2014/main" id="{1F26648D-9E96-4DF2-B1C2-4D669F3AAA0D}"/>
                </a:ext>
              </a:extLst>
            </p:cNvPr>
            <p:cNvSpPr/>
            <p:nvPr/>
          </p:nvSpPr>
          <p:spPr>
            <a:xfrm flipH="1">
              <a:off x="3162545" y="1710747"/>
              <a:ext cx="288726" cy="274008"/>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ube 134">
              <a:extLst>
                <a:ext uri="{FF2B5EF4-FFF2-40B4-BE49-F238E27FC236}">
                  <a16:creationId xmlns="" xmlns:a16="http://schemas.microsoft.com/office/drawing/2014/main" id="{F00EB844-0248-492E-9A01-4D6846AD061E}"/>
                </a:ext>
              </a:extLst>
            </p:cNvPr>
            <p:cNvSpPr/>
            <p:nvPr/>
          </p:nvSpPr>
          <p:spPr>
            <a:xfrm flipH="1">
              <a:off x="3354274" y="1650741"/>
              <a:ext cx="374589" cy="377500"/>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159">
              <a:extLst>
                <a:ext uri="{FF2B5EF4-FFF2-40B4-BE49-F238E27FC236}">
                  <a16:creationId xmlns="" xmlns:a16="http://schemas.microsoft.com/office/drawing/2014/main" id="{6BF66021-A273-4EA5-9187-5E6E3BBDE7A6}"/>
                </a:ext>
              </a:extLst>
            </p:cNvPr>
            <p:cNvSpPr txBox="1"/>
            <p:nvPr/>
          </p:nvSpPr>
          <p:spPr>
            <a:xfrm>
              <a:off x="1726040" y="2081702"/>
              <a:ext cx="1077791" cy="229587"/>
            </a:xfrm>
            <a:prstGeom prst="rect">
              <a:avLst/>
            </a:prstGeom>
            <a:noFill/>
          </p:spPr>
          <p:txBody>
            <a:bodyPr wrap="square" rtlCol="0">
              <a:spAutoFit/>
            </a:bodyPr>
            <a:lstStyle/>
            <a:p>
              <a:pPr algn="ctr"/>
              <a:r>
                <a:rPr lang="en-US" sz="1050" dirty="0"/>
                <a:t>2D Encoder</a:t>
              </a:r>
            </a:p>
          </p:txBody>
        </p:sp>
        <p:sp>
          <p:nvSpPr>
            <p:cNvPr id="96" name="TextBox 160">
              <a:extLst>
                <a:ext uri="{FF2B5EF4-FFF2-40B4-BE49-F238E27FC236}">
                  <a16:creationId xmlns="" xmlns:a16="http://schemas.microsoft.com/office/drawing/2014/main" id="{4A45CCCF-10A6-4F1F-8498-16AC5E8769BA}"/>
                </a:ext>
              </a:extLst>
            </p:cNvPr>
            <p:cNvSpPr txBox="1"/>
            <p:nvPr/>
          </p:nvSpPr>
          <p:spPr>
            <a:xfrm>
              <a:off x="2734379" y="2080130"/>
              <a:ext cx="1294317" cy="229587"/>
            </a:xfrm>
            <a:prstGeom prst="rect">
              <a:avLst/>
            </a:prstGeom>
            <a:noFill/>
          </p:spPr>
          <p:txBody>
            <a:bodyPr wrap="square" rtlCol="0">
              <a:spAutoFit/>
            </a:bodyPr>
            <a:lstStyle/>
            <a:p>
              <a:pPr algn="ctr"/>
              <a:r>
                <a:rPr lang="en-US" sz="1050" dirty="0"/>
                <a:t>3D Decoder</a:t>
              </a:r>
            </a:p>
          </p:txBody>
        </p:sp>
        <p:grpSp>
          <p:nvGrpSpPr>
            <p:cNvPr id="108" name="Group 220"/>
            <p:cNvGrpSpPr/>
            <p:nvPr/>
          </p:nvGrpSpPr>
          <p:grpSpPr>
            <a:xfrm>
              <a:off x="3814946" y="1465008"/>
              <a:ext cx="841519" cy="860794"/>
              <a:chOff x="457945" y="4882393"/>
              <a:chExt cx="999364" cy="1022255"/>
            </a:xfrm>
          </p:grpSpPr>
          <p:sp>
            <p:nvSpPr>
              <p:cNvPr id="145" name="Parallelogram 222">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6" name="Parallelogram 223">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7" name="Picture 224"/>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83715" y="5104108"/>
                <a:ext cx="852143" cy="715192"/>
              </a:xfrm>
              <a:prstGeom prst="rect">
                <a:avLst/>
              </a:prstGeom>
            </p:spPr>
          </p:pic>
          <p:sp>
            <p:nvSpPr>
              <p:cNvPr id="148" name="Parallelogram 22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9" name="Parallelogram 226">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113" name="Picture 2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0109" y="1534416"/>
              <a:ext cx="749129" cy="749129"/>
            </a:xfrm>
            <a:prstGeom prst="rect">
              <a:avLst/>
            </a:prstGeom>
          </p:spPr>
        </p:pic>
        <p:pic>
          <p:nvPicPr>
            <p:cNvPr id="123" name="Picture 229">
              <a:extLst>
                <a:ext uri="{FF2B5EF4-FFF2-40B4-BE49-F238E27FC236}">
                  <a16:creationId xmlns="" xmlns:a16="http://schemas.microsoft.com/office/drawing/2014/main" id="{AA485B93-4D9C-47CF-A9A7-327CA33B9D6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090986" y="2336798"/>
              <a:ext cx="156314" cy="156314"/>
            </a:xfrm>
            <a:prstGeom prst="rect">
              <a:avLst/>
            </a:prstGeom>
          </p:spPr>
        </p:pic>
      </p:grpSp>
      <p:grpSp>
        <p:nvGrpSpPr>
          <p:cNvPr id="7" name="组 6"/>
          <p:cNvGrpSpPr/>
          <p:nvPr/>
        </p:nvGrpSpPr>
        <p:grpSpPr>
          <a:xfrm>
            <a:off x="7806029" y="1377046"/>
            <a:ext cx="3775101" cy="1079781"/>
            <a:chOff x="7806029" y="1377046"/>
            <a:chExt cx="3775101" cy="1079781"/>
          </a:xfrm>
        </p:grpSpPr>
        <p:sp>
          <p:nvSpPr>
            <p:cNvPr id="11" name="Rectangle: Rounded Corners 369">
              <a:extLst>
                <a:ext uri="{FF2B5EF4-FFF2-40B4-BE49-F238E27FC236}">
                  <a16:creationId xmlns="" xmlns:a16="http://schemas.microsoft.com/office/drawing/2014/main" id="{181C6F30-6574-456F-B4C2-AA107D251C7D}"/>
                </a:ext>
              </a:extLst>
            </p:cNvPr>
            <p:cNvSpPr/>
            <p:nvPr/>
          </p:nvSpPr>
          <p:spPr>
            <a:xfrm>
              <a:off x="7806029" y="1377046"/>
              <a:ext cx="3775101" cy="1079781"/>
            </a:xfrm>
            <a:prstGeom prst="roundRect">
              <a:avLst>
                <a:gd name="adj" fmla="val 0"/>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4">
              <a:extLst>
                <a:ext uri="{FF2B5EF4-FFF2-40B4-BE49-F238E27FC236}">
                  <a16:creationId xmlns="" xmlns:a16="http://schemas.microsoft.com/office/drawing/2014/main" id="{29200063-79D8-46D6-8777-2F0CDCEA8EB2}"/>
                </a:ext>
              </a:extLst>
            </p:cNvPr>
            <p:cNvSpPr/>
            <p:nvPr/>
          </p:nvSpPr>
          <p:spPr>
            <a:xfrm rot="16200000" flipV="1">
              <a:off x="9392437" y="1687819"/>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5">
              <a:extLst>
                <a:ext uri="{FF2B5EF4-FFF2-40B4-BE49-F238E27FC236}">
                  <a16:creationId xmlns="" xmlns:a16="http://schemas.microsoft.com/office/drawing/2014/main" id="{4141BA5A-9F83-485C-866D-04BE877D8A46}"/>
                </a:ext>
              </a:extLst>
            </p:cNvPr>
            <p:cNvSpPr/>
            <p:nvPr/>
          </p:nvSpPr>
          <p:spPr>
            <a:xfrm rot="16200000" flipV="1">
              <a:off x="9345215" y="159896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6">
              <a:extLst>
                <a:ext uri="{FF2B5EF4-FFF2-40B4-BE49-F238E27FC236}">
                  <a16:creationId xmlns="" xmlns:a16="http://schemas.microsoft.com/office/drawing/2014/main" id="{A53443BA-4B91-49F3-A598-B1AB7D8C74F8}"/>
                </a:ext>
              </a:extLst>
            </p:cNvPr>
            <p:cNvSpPr/>
            <p:nvPr/>
          </p:nvSpPr>
          <p:spPr>
            <a:xfrm rot="16200000" flipV="1">
              <a:off x="9368109" y="163684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7">
              <a:extLst>
                <a:ext uri="{FF2B5EF4-FFF2-40B4-BE49-F238E27FC236}">
                  <a16:creationId xmlns="" xmlns:a16="http://schemas.microsoft.com/office/drawing/2014/main" id="{E417A68E-6392-45BD-A143-6302537D4A4E}"/>
                </a:ext>
              </a:extLst>
            </p:cNvPr>
            <p:cNvSpPr/>
            <p:nvPr/>
          </p:nvSpPr>
          <p:spPr>
            <a:xfrm rot="16200000" flipV="1">
              <a:off x="9478893" y="183970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8">
              <a:extLst>
                <a:ext uri="{FF2B5EF4-FFF2-40B4-BE49-F238E27FC236}">
                  <a16:creationId xmlns="" xmlns:a16="http://schemas.microsoft.com/office/drawing/2014/main" id="{0A365918-3B6C-4760-A1E0-0CCA57B40478}"/>
                </a:ext>
              </a:extLst>
            </p:cNvPr>
            <p:cNvSpPr/>
            <p:nvPr/>
          </p:nvSpPr>
          <p:spPr>
            <a:xfrm rot="16200000" flipV="1">
              <a:off x="9448626" y="178818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9">
              <a:extLst>
                <a:ext uri="{FF2B5EF4-FFF2-40B4-BE49-F238E27FC236}">
                  <a16:creationId xmlns="" xmlns:a16="http://schemas.microsoft.com/office/drawing/2014/main" id="{A2AFAD32-69C1-43E1-B9C8-880E50B908A8}"/>
                </a:ext>
              </a:extLst>
            </p:cNvPr>
            <p:cNvSpPr/>
            <p:nvPr/>
          </p:nvSpPr>
          <p:spPr>
            <a:xfrm rot="16200000" flipV="1">
              <a:off x="9419618" y="174496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0">
              <a:extLst>
                <a:ext uri="{FF2B5EF4-FFF2-40B4-BE49-F238E27FC236}">
                  <a16:creationId xmlns="" xmlns:a16="http://schemas.microsoft.com/office/drawing/2014/main" id="{8810EA21-52B8-40DE-891E-819A56A85E99}"/>
                </a:ext>
              </a:extLst>
            </p:cNvPr>
            <p:cNvSpPr/>
            <p:nvPr/>
          </p:nvSpPr>
          <p:spPr>
            <a:xfrm rot="16200000" flipV="1">
              <a:off x="8984714" y="169269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1">
              <a:extLst>
                <a:ext uri="{FF2B5EF4-FFF2-40B4-BE49-F238E27FC236}">
                  <a16:creationId xmlns="" xmlns:a16="http://schemas.microsoft.com/office/drawing/2014/main" id="{F9812AEF-C0EA-4288-A97C-4F17D1CFBE36}"/>
                </a:ext>
              </a:extLst>
            </p:cNvPr>
            <p:cNvSpPr/>
            <p:nvPr/>
          </p:nvSpPr>
          <p:spPr>
            <a:xfrm rot="16200000" flipV="1">
              <a:off x="9013812" y="1735683"/>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2">
              <a:extLst>
                <a:ext uri="{FF2B5EF4-FFF2-40B4-BE49-F238E27FC236}">
                  <a16:creationId xmlns="" xmlns:a16="http://schemas.microsoft.com/office/drawing/2014/main" id="{DB3BF501-84CB-4B01-96D9-1EF150626219}"/>
                </a:ext>
              </a:extLst>
            </p:cNvPr>
            <p:cNvSpPr/>
            <p:nvPr/>
          </p:nvSpPr>
          <p:spPr>
            <a:xfrm rot="16200000" flipV="1">
              <a:off x="8964158" y="1652178"/>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13">
              <a:extLst>
                <a:ext uri="{FF2B5EF4-FFF2-40B4-BE49-F238E27FC236}">
                  <a16:creationId xmlns="" xmlns:a16="http://schemas.microsoft.com/office/drawing/2014/main" id="{9F272DD9-08DB-4E93-AE2A-160256DD25B2}"/>
                </a:ext>
              </a:extLst>
            </p:cNvPr>
            <p:cNvSpPr/>
            <p:nvPr/>
          </p:nvSpPr>
          <p:spPr>
            <a:xfrm rot="16200000" flipV="1">
              <a:off x="8939109" y="160478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9">
              <a:extLst>
                <a:ext uri="{FF2B5EF4-FFF2-40B4-BE49-F238E27FC236}">
                  <a16:creationId xmlns="" xmlns:a16="http://schemas.microsoft.com/office/drawing/2014/main" id="{1CB4C55A-6B42-4712-B226-656BAB623CCF}"/>
                </a:ext>
              </a:extLst>
            </p:cNvPr>
            <p:cNvSpPr/>
            <p:nvPr/>
          </p:nvSpPr>
          <p:spPr>
            <a:xfrm rot="5400000" flipV="1">
              <a:off x="10029628" y="1706045"/>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22">
              <a:extLst>
                <a:ext uri="{FF2B5EF4-FFF2-40B4-BE49-F238E27FC236}">
                  <a16:creationId xmlns="" xmlns:a16="http://schemas.microsoft.com/office/drawing/2014/main" id="{A78B349E-2D37-4961-87D7-F28E26FCBF59}"/>
                </a:ext>
              </a:extLst>
            </p:cNvPr>
            <p:cNvSpPr/>
            <p:nvPr/>
          </p:nvSpPr>
          <p:spPr>
            <a:xfrm rot="5400000" flipV="1">
              <a:off x="9978100" y="160427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26">
              <a:extLst>
                <a:ext uri="{FF2B5EF4-FFF2-40B4-BE49-F238E27FC236}">
                  <a16:creationId xmlns="" xmlns:a16="http://schemas.microsoft.com/office/drawing/2014/main" id="{C3FE1BA9-A0C7-41B7-A2C2-7008619ABD45}"/>
                </a:ext>
              </a:extLst>
            </p:cNvPr>
            <p:cNvSpPr/>
            <p:nvPr/>
          </p:nvSpPr>
          <p:spPr>
            <a:xfrm rot="5400000" flipV="1">
              <a:off x="10005300" y="164215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27">
              <a:extLst>
                <a:ext uri="{FF2B5EF4-FFF2-40B4-BE49-F238E27FC236}">
                  <a16:creationId xmlns="" xmlns:a16="http://schemas.microsoft.com/office/drawing/2014/main" id="{1A4E1E7B-CB23-42EF-97E8-4F1931BE885D}"/>
                </a:ext>
              </a:extLst>
            </p:cNvPr>
            <p:cNvSpPr/>
            <p:nvPr/>
          </p:nvSpPr>
          <p:spPr>
            <a:xfrm rot="5400000" flipV="1">
              <a:off x="10116084" y="185792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28">
              <a:extLst>
                <a:ext uri="{FF2B5EF4-FFF2-40B4-BE49-F238E27FC236}">
                  <a16:creationId xmlns="" xmlns:a16="http://schemas.microsoft.com/office/drawing/2014/main" id="{3D0B0E6D-E61F-45A8-B8C0-6B5DB4A08917}"/>
                </a:ext>
              </a:extLst>
            </p:cNvPr>
            <p:cNvSpPr/>
            <p:nvPr/>
          </p:nvSpPr>
          <p:spPr>
            <a:xfrm rot="5400000" flipV="1">
              <a:off x="10085817" y="1806413"/>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29">
              <a:extLst>
                <a:ext uri="{FF2B5EF4-FFF2-40B4-BE49-F238E27FC236}">
                  <a16:creationId xmlns="" xmlns:a16="http://schemas.microsoft.com/office/drawing/2014/main" id="{B9849ACF-786F-475C-BC13-178303CA9DBC}"/>
                </a:ext>
              </a:extLst>
            </p:cNvPr>
            <p:cNvSpPr/>
            <p:nvPr/>
          </p:nvSpPr>
          <p:spPr>
            <a:xfrm rot="5400000" flipV="1">
              <a:off x="10056810" y="176319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30">
              <a:extLst>
                <a:ext uri="{FF2B5EF4-FFF2-40B4-BE49-F238E27FC236}">
                  <a16:creationId xmlns="" xmlns:a16="http://schemas.microsoft.com/office/drawing/2014/main" id="{D81B6410-D898-447C-B96A-EBC448A327F0}"/>
                </a:ext>
              </a:extLst>
            </p:cNvPr>
            <p:cNvSpPr/>
            <p:nvPr/>
          </p:nvSpPr>
          <p:spPr>
            <a:xfrm rot="5400000" flipV="1">
              <a:off x="10374907" y="1711787"/>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5">
              <a:extLst>
                <a:ext uri="{FF2B5EF4-FFF2-40B4-BE49-F238E27FC236}">
                  <a16:creationId xmlns="" xmlns:a16="http://schemas.microsoft.com/office/drawing/2014/main" id="{9B751A7A-A43B-4136-849B-54A47978E4F0}"/>
                </a:ext>
              </a:extLst>
            </p:cNvPr>
            <p:cNvSpPr/>
            <p:nvPr/>
          </p:nvSpPr>
          <p:spPr>
            <a:xfrm rot="5400000" flipV="1">
              <a:off x="10404004" y="175477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56">
              <a:extLst>
                <a:ext uri="{FF2B5EF4-FFF2-40B4-BE49-F238E27FC236}">
                  <a16:creationId xmlns="" xmlns:a16="http://schemas.microsoft.com/office/drawing/2014/main" id="{752A17C7-8905-4F17-8F46-C0916CA7D4E4}"/>
                </a:ext>
              </a:extLst>
            </p:cNvPr>
            <p:cNvSpPr/>
            <p:nvPr/>
          </p:nvSpPr>
          <p:spPr>
            <a:xfrm rot="5400000" flipV="1">
              <a:off x="10354351" y="167127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58">
              <a:extLst>
                <a:ext uri="{FF2B5EF4-FFF2-40B4-BE49-F238E27FC236}">
                  <a16:creationId xmlns="" xmlns:a16="http://schemas.microsoft.com/office/drawing/2014/main" id="{4EE2EA0F-3394-4792-B7E0-34FF59177B92}"/>
                </a:ext>
              </a:extLst>
            </p:cNvPr>
            <p:cNvSpPr/>
            <p:nvPr/>
          </p:nvSpPr>
          <p:spPr>
            <a:xfrm rot="5400000" flipV="1">
              <a:off x="10329302" y="1623872"/>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7">
              <a:extLst>
                <a:ext uri="{FF2B5EF4-FFF2-40B4-BE49-F238E27FC236}">
                  <a16:creationId xmlns="" xmlns:a16="http://schemas.microsoft.com/office/drawing/2014/main" id="{DE5754C7-1628-47B5-8F8C-450BC69E9541}"/>
                </a:ext>
              </a:extLst>
            </p:cNvPr>
            <p:cNvSpPr/>
            <p:nvPr/>
          </p:nvSpPr>
          <p:spPr>
            <a:xfrm>
              <a:off x="9668845" y="1531755"/>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249">
              <a:extLst>
                <a:ext uri="{FF2B5EF4-FFF2-40B4-BE49-F238E27FC236}">
                  <a16:creationId xmlns="" xmlns:a16="http://schemas.microsoft.com/office/drawing/2014/main" id="{A0C7C1AE-4350-4E2E-8C7D-92AB55DF4B85}"/>
                </a:ext>
              </a:extLst>
            </p:cNvPr>
            <p:cNvSpPr/>
            <p:nvPr/>
          </p:nvSpPr>
          <p:spPr>
            <a:xfrm>
              <a:off x="9707045" y="1613536"/>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250">
              <a:extLst>
                <a:ext uri="{FF2B5EF4-FFF2-40B4-BE49-F238E27FC236}">
                  <a16:creationId xmlns="" xmlns:a16="http://schemas.microsoft.com/office/drawing/2014/main" id="{E45E25B4-6D60-4AFA-853F-1990DBCAD0E5}"/>
                </a:ext>
              </a:extLst>
            </p:cNvPr>
            <p:cNvSpPr/>
            <p:nvPr/>
          </p:nvSpPr>
          <p:spPr>
            <a:xfrm>
              <a:off x="9747832" y="1695294"/>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251">
              <a:extLst>
                <a:ext uri="{FF2B5EF4-FFF2-40B4-BE49-F238E27FC236}">
                  <a16:creationId xmlns="" xmlns:a16="http://schemas.microsoft.com/office/drawing/2014/main" id="{C54DDAF5-18B1-46D2-BDBD-97384A40B3CF}"/>
                </a:ext>
              </a:extLst>
            </p:cNvPr>
            <p:cNvSpPr/>
            <p:nvPr/>
          </p:nvSpPr>
          <p:spPr>
            <a:xfrm>
              <a:off x="9795067" y="1789120"/>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52">
              <a:extLst>
                <a:ext uri="{FF2B5EF4-FFF2-40B4-BE49-F238E27FC236}">
                  <a16:creationId xmlns="" xmlns:a16="http://schemas.microsoft.com/office/drawing/2014/main" id="{AF1D1A7B-EA3C-4D6C-99BE-35B2FB0372ED}"/>
                </a:ext>
              </a:extLst>
            </p:cNvPr>
            <p:cNvSpPr/>
            <p:nvPr/>
          </p:nvSpPr>
          <p:spPr>
            <a:xfrm>
              <a:off x="9835799" y="1873681"/>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253">
              <a:extLst>
                <a:ext uri="{FF2B5EF4-FFF2-40B4-BE49-F238E27FC236}">
                  <a16:creationId xmlns="" xmlns:a16="http://schemas.microsoft.com/office/drawing/2014/main" id="{9E88DDC0-17DB-4586-A666-E561BD3E5C55}"/>
                </a:ext>
              </a:extLst>
            </p:cNvPr>
            <p:cNvSpPr/>
            <p:nvPr/>
          </p:nvSpPr>
          <p:spPr>
            <a:xfrm>
              <a:off x="9876920" y="1956089"/>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254">
              <a:extLst>
                <a:ext uri="{FF2B5EF4-FFF2-40B4-BE49-F238E27FC236}">
                  <a16:creationId xmlns="" xmlns:a16="http://schemas.microsoft.com/office/drawing/2014/main" id="{B29DB30C-823D-495A-BCF0-6272B740CDE0}"/>
                </a:ext>
              </a:extLst>
            </p:cNvPr>
            <p:cNvSpPr/>
            <p:nvPr/>
          </p:nvSpPr>
          <p:spPr>
            <a:xfrm>
              <a:off x="9917535" y="2038118"/>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1">
              <a:extLst>
                <a:ext uri="{FF2B5EF4-FFF2-40B4-BE49-F238E27FC236}">
                  <a16:creationId xmlns="" xmlns:a16="http://schemas.microsoft.com/office/drawing/2014/main" id="{DB9B4982-F9C8-48CD-801A-12E8B21ABC86}"/>
                </a:ext>
              </a:extLst>
            </p:cNvPr>
            <p:cNvSpPr txBox="1"/>
            <p:nvPr/>
          </p:nvSpPr>
          <p:spPr>
            <a:xfrm>
              <a:off x="8690997" y="2051844"/>
              <a:ext cx="1277350" cy="229587"/>
            </a:xfrm>
            <a:prstGeom prst="rect">
              <a:avLst/>
            </a:prstGeom>
            <a:noFill/>
          </p:spPr>
          <p:txBody>
            <a:bodyPr wrap="square" rtlCol="0">
              <a:spAutoFit/>
            </a:bodyPr>
            <a:lstStyle/>
            <a:p>
              <a:pPr algn="ctr"/>
              <a:r>
                <a:rPr lang="en-US" sz="1050" dirty="0"/>
                <a:t>2D Encoder</a:t>
              </a:r>
            </a:p>
          </p:txBody>
        </p:sp>
        <p:sp>
          <p:nvSpPr>
            <p:cNvPr id="97" name="TextBox 161">
              <a:extLst>
                <a:ext uri="{FF2B5EF4-FFF2-40B4-BE49-F238E27FC236}">
                  <a16:creationId xmlns="" xmlns:a16="http://schemas.microsoft.com/office/drawing/2014/main" id="{868CFE42-0A5B-4A70-81E6-39B90A4A54E5}"/>
                </a:ext>
              </a:extLst>
            </p:cNvPr>
            <p:cNvSpPr txBox="1"/>
            <p:nvPr/>
          </p:nvSpPr>
          <p:spPr>
            <a:xfrm>
              <a:off x="9754235" y="2052051"/>
              <a:ext cx="1277350" cy="229587"/>
            </a:xfrm>
            <a:prstGeom prst="rect">
              <a:avLst/>
            </a:prstGeom>
            <a:noFill/>
          </p:spPr>
          <p:txBody>
            <a:bodyPr wrap="square" rtlCol="0">
              <a:spAutoFit/>
            </a:bodyPr>
            <a:lstStyle/>
            <a:p>
              <a:pPr algn="ctr"/>
              <a:r>
                <a:rPr lang="en-US" sz="1050" dirty="0"/>
                <a:t>2D Decoder</a:t>
              </a:r>
            </a:p>
          </p:txBody>
        </p:sp>
        <p:pic>
          <p:nvPicPr>
            <p:cNvPr id="110"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32744" y="1498164"/>
              <a:ext cx="749129" cy="749129"/>
            </a:xfrm>
            <a:prstGeom prst="rect">
              <a:avLst/>
            </a:prstGeom>
          </p:spPr>
        </p:pic>
        <p:pic>
          <p:nvPicPr>
            <p:cNvPr id="111"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2021" y="1490995"/>
              <a:ext cx="756299" cy="756299"/>
            </a:xfrm>
            <a:prstGeom prst="rect">
              <a:avLst/>
            </a:prstGeom>
          </p:spPr>
        </p:pic>
        <p:pic>
          <p:nvPicPr>
            <p:cNvPr id="125" name="Picture 234">
              <a:extLst>
                <a:ext uri="{FF2B5EF4-FFF2-40B4-BE49-F238E27FC236}">
                  <a16:creationId xmlns="" xmlns:a16="http://schemas.microsoft.com/office/drawing/2014/main" id="{F04CC009-9F75-4A5F-81A0-8059F6732D4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1021120" y="2266593"/>
              <a:ext cx="179051" cy="164841"/>
            </a:xfrm>
            <a:prstGeom prst="rect">
              <a:avLst/>
            </a:prstGeom>
          </p:spPr>
        </p:pic>
      </p:grpSp>
      <p:grpSp>
        <p:nvGrpSpPr>
          <p:cNvPr id="6" name="组 5"/>
          <p:cNvGrpSpPr/>
          <p:nvPr/>
        </p:nvGrpSpPr>
        <p:grpSpPr>
          <a:xfrm>
            <a:off x="4771298" y="1371760"/>
            <a:ext cx="3043540" cy="1095541"/>
            <a:chOff x="4771298" y="1371760"/>
            <a:chExt cx="3043540" cy="1095541"/>
          </a:xfrm>
        </p:grpSpPr>
        <p:sp>
          <p:nvSpPr>
            <p:cNvPr id="12" name="Rectangle: Rounded Corners 368">
              <a:extLst>
                <a:ext uri="{FF2B5EF4-FFF2-40B4-BE49-F238E27FC236}">
                  <a16:creationId xmlns="" xmlns:a16="http://schemas.microsoft.com/office/drawing/2014/main" id="{E6C82080-2C52-4034-89B9-E915A1BC80FF}"/>
                </a:ext>
              </a:extLst>
            </p:cNvPr>
            <p:cNvSpPr/>
            <p:nvPr/>
          </p:nvSpPr>
          <p:spPr>
            <a:xfrm>
              <a:off x="4771298" y="1371760"/>
              <a:ext cx="2984852" cy="1095541"/>
            </a:xfrm>
            <a:prstGeom prst="roundRect">
              <a:avLst>
                <a:gd name="adj" fmla="val 0"/>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38">
              <a:extLst>
                <a:ext uri="{FF2B5EF4-FFF2-40B4-BE49-F238E27FC236}">
                  <a16:creationId xmlns="" xmlns:a16="http://schemas.microsoft.com/office/drawing/2014/main" id="{E7DFEF42-471A-42F5-B532-91EC32EAB52D}"/>
                </a:ext>
              </a:extLst>
            </p:cNvPr>
            <p:cNvGrpSpPr/>
            <p:nvPr/>
          </p:nvGrpSpPr>
          <p:grpSpPr>
            <a:xfrm>
              <a:off x="7261293" y="1809551"/>
              <a:ext cx="456757" cy="467219"/>
              <a:chOff x="936625" y="4341651"/>
              <a:chExt cx="673100" cy="688518"/>
            </a:xfrm>
            <a:scene3d>
              <a:camera prst="orthographicFront">
                <a:rot lat="0" lon="0" rev="0"/>
              </a:camera>
              <a:lightRig rig="threePt" dir="t"/>
            </a:scene3d>
          </p:grpSpPr>
          <p:sp>
            <p:nvSpPr>
              <p:cNvPr id="183" name="Parallelogram 145">
                <a:extLst>
                  <a:ext uri="{FF2B5EF4-FFF2-40B4-BE49-F238E27FC236}">
                    <a16:creationId xmlns="" xmlns:a16="http://schemas.microsoft.com/office/drawing/2014/main" id="{E6F2A7F4-7BAA-4494-91B9-BAEC9C296C82}"/>
                  </a:ext>
                </a:extLst>
              </p:cNvPr>
              <p:cNvSpPr/>
              <p:nvPr/>
            </p:nvSpPr>
            <p:spPr>
              <a:xfrm>
                <a:off x="936625" y="4793916"/>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4" name="Parallelogram 146">
                <a:extLst>
                  <a:ext uri="{FF2B5EF4-FFF2-40B4-BE49-F238E27FC236}">
                    <a16:creationId xmlns="" xmlns:a16="http://schemas.microsoft.com/office/drawing/2014/main" id="{58ADE0B2-AC8E-4209-99B2-6E996448D063}"/>
                  </a:ext>
                </a:extLst>
              </p:cNvPr>
              <p:cNvSpPr/>
              <p:nvPr/>
            </p:nvSpPr>
            <p:spPr>
              <a:xfrm rot="5400000" flipV="1">
                <a:off x="672936" y="4605344"/>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5" name="Parallelogram 147">
                <a:extLst>
                  <a:ext uri="{FF2B5EF4-FFF2-40B4-BE49-F238E27FC236}">
                    <a16:creationId xmlns="" xmlns:a16="http://schemas.microsoft.com/office/drawing/2014/main" id="{A41A3EC3-B3EB-4531-96C1-728488B6840E}"/>
                  </a:ext>
                </a:extLst>
              </p:cNvPr>
              <p:cNvSpPr/>
              <p:nvPr/>
            </p:nvSpPr>
            <p:spPr>
              <a:xfrm>
                <a:off x="936625" y="4341651"/>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6" name="Parallelogram 148">
                <a:extLst>
                  <a:ext uri="{FF2B5EF4-FFF2-40B4-BE49-F238E27FC236}">
                    <a16:creationId xmlns="" xmlns:a16="http://schemas.microsoft.com/office/drawing/2014/main" id="{4759BB4D-A19C-4AD6-A444-3F68F3137F9F}"/>
                  </a:ext>
                </a:extLst>
              </p:cNvPr>
              <p:cNvSpPr/>
              <p:nvPr/>
            </p:nvSpPr>
            <p:spPr>
              <a:xfrm rot="5400000" flipV="1">
                <a:off x="1180139" y="4605343"/>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6" name="TextBox 149">
              <a:extLst>
                <a:ext uri="{FF2B5EF4-FFF2-40B4-BE49-F238E27FC236}">
                  <a16:creationId xmlns="" xmlns:a16="http://schemas.microsoft.com/office/drawing/2014/main" id="{118D9EFC-626C-4998-A64F-8BF5655847F8}"/>
                </a:ext>
              </a:extLst>
            </p:cNvPr>
            <p:cNvSpPr txBox="1"/>
            <p:nvPr/>
          </p:nvSpPr>
          <p:spPr>
            <a:xfrm>
              <a:off x="7320192" y="1544616"/>
              <a:ext cx="494646" cy="22262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(R,T)</a:t>
              </a:r>
            </a:p>
          </p:txBody>
        </p:sp>
        <p:sp>
          <p:nvSpPr>
            <p:cNvPr id="37" name="Rectangle 169">
              <a:extLst>
                <a:ext uri="{FF2B5EF4-FFF2-40B4-BE49-F238E27FC236}">
                  <a16:creationId xmlns="" xmlns:a16="http://schemas.microsoft.com/office/drawing/2014/main" id="{7ED47BBC-7886-43D7-B414-10C327310C2D}"/>
                </a:ext>
              </a:extLst>
            </p:cNvPr>
            <p:cNvSpPr/>
            <p:nvPr/>
          </p:nvSpPr>
          <p:spPr>
            <a:xfrm rot="16200000" flipV="1">
              <a:off x="6399439" y="1723768"/>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70">
              <a:extLst>
                <a:ext uri="{FF2B5EF4-FFF2-40B4-BE49-F238E27FC236}">
                  <a16:creationId xmlns="" xmlns:a16="http://schemas.microsoft.com/office/drawing/2014/main" id="{9861EE07-59A2-4CAF-AE5F-88CBAB1058C8}"/>
                </a:ext>
              </a:extLst>
            </p:cNvPr>
            <p:cNvSpPr/>
            <p:nvPr/>
          </p:nvSpPr>
          <p:spPr>
            <a:xfrm rot="16200000" flipV="1">
              <a:off x="6347911" y="1634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71">
              <a:extLst>
                <a:ext uri="{FF2B5EF4-FFF2-40B4-BE49-F238E27FC236}">
                  <a16:creationId xmlns="" xmlns:a16="http://schemas.microsoft.com/office/drawing/2014/main" id="{9ACC368A-5BAD-4941-9051-0C5848A5A71A}"/>
                </a:ext>
              </a:extLst>
            </p:cNvPr>
            <p:cNvSpPr/>
            <p:nvPr/>
          </p:nvSpPr>
          <p:spPr>
            <a:xfrm rot="16200000" flipV="1">
              <a:off x="6375111" y="167279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72">
              <a:extLst>
                <a:ext uri="{FF2B5EF4-FFF2-40B4-BE49-F238E27FC236}">
                  <a16:creationId xmlns="" xmlns:a16="http://schemas.microsoft.com/office/drawing/2014/main" id="{F6DA72FF-5880-44D4-AA0E-7E8081A70259}"/>
                </a:ext>
              </a:extLst>
            </p:cNvPr>
            <p:cNvSpPr/>
            <p:nvPr/>
          </p:nvSpPr>
          <p:spPr>
            <a:xfrm rot="16200000" flipV="1">
              <a:off x="6485895" y="1875650"/>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73">
              <a:extLst>
                <a:ext uri="{FF2B5EF4-FFF2-40B4-BE49-F238E27FC236}">
                  <a16:creationId xmlns="" xmlns:a16="http://schemas.microsoft.com/office/drawing/2014/main" id="{954C7CAD-BD69-46B2-BE28-BC7FDAB5969A}"/>
                </a:ext>
              </a:extLst>
            </p:cNvPr>
            <p:cNvSpPr/>
            <p:nvPr/>
          </p:nvSpPr>
          <p:spPr>
            <a:xfrm rot="16200000" flipV="1">
              <a:off x="6455627" y="1824136"/>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78">
              <a:extLst>
                <a:ext uri="{FF2B5EF4-FFF2-40B4-BE49-F238E27FC236}">
                  <a16:creationId xmlns="" xmlns:a16="http://schemas.microsoft.com/office/drawing/2014/main" id="{9E80AA96-07BA-494B-AB38-381D39DD6382}"/>
                </a:ext>
              </a:extLst>
            </p:cNvPr>
            <p:cNvSpPr/>
            <p:nvPr/>
          </p:nvSpPr>
          <p:spPr>
            <a:xfrm rot="16200000" flipV="1">
              <a:off x="6426620" y="1780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79">
              <a:extLst>
                <a:ext uri="{FF2B5EF4-FFF2-40B4-BE49-F238E27FC236}">
                  <a16:creationId xmlns="" xmlns:a16="http://schemas.microsoft.com/office/drawing/2014/main" id="{9083CA97-E3F6-41C0-9581-34BED0E6778E}"/>
                </a:ext>
              </a:extLst>
            </p:cNvPr>
            <p:cNvSpPr/>
            <p:nvPr/>
          </p:nvSpPr>
          <p:spPr>
            <a:xfrm rot="16200000" flipV="1">
              <a:off x="5991716" y="1728643"/>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80">
              <a:extLst>
                <a:ext uri="{FF2B5EF4-FFF2-40B4-BE49-F238E27FC236}">
                  <a16:creationId xmlns="" xmlns:a16="http://schemas.microsoft.com/office/drawing/2014/main" id="{8DE71D28-EF27-42DA-8A33-D15DF20936EF}"/>
                </a:ext>
              </a:extLst>
            </p:cNvPr>
            <p:cNvSpPr/>
            <p:nvPr/>
          </p:nvSpPr>
          <p:spPr>
            <a:xfrm rot="16200000" flipV="1">
              <a:off x="6020813" y="1771632"/>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81">
              <a:extLst>
                <a:ext uri="{FF2B5EF4-FFF2-40B4-BE49-F238E27FC236}">
                  <a16:creationId xmlns="" xmlns:a16="http://schemas.microsoft.com/office/drawing/2014/main" id="{D1D2EE61-2D9F-4C58-8763-5A33D39531F5}"/>
                </a:ext>
              </a:extLst>
            </p:cNvPr>
            <p:cNvSpPr/>
            <p:nvPr/>
          </p:nvSpPr>
          <p:spPr>
            <a:xfrm rot="16200000" flipV="1">
              <a:off x="5971160" y="1688127"/>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182">
              <a:extLst>
                <a:ext uri="{FF2B5EF4-FFF2-40B4-BE49-F238E27FC236}">
                  <a16:creationId xmlns="" xmlns:a16="http://schemas.microsoft.com/office/drawing/2014/main" id="{36849609-3249-4626-BEFF-02DF59DA18DC}"/>
                </a:ext>
              </a:extLst>
            </p:cNvPr>
            <p:cNvSpPr/>
            <p:nvPr/>
          </p:nvSpPr>
          <p:spPr>
            <a:xfrm rot="16200000" flipV="1">
              <a:off x="5946111" y="1640729"/>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99">
              <a:extLst>
                <a:ext uri="{FF2B5EF4-FFF2-40B4-BE49-F238E27FC236}">
                  <a16:creationId xmlns="" xmlns:a16="http://schemas.microsoft.com/office/drawing/2014/main" id="{159FA92C-368B-46B3-AA2A-E2C1150EA993}"/>
                </a:ext>
              </a:extLst>
            </p:cNvPr>
            <p:cNvSpPr/>
            <p:nvPr/>
          </p:nvSpPr>
          <p:spPr>
            <a:xfrm>
              <a:off x="6677274" y="1550543"/>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00">
              <a:extLst>
                <a:ext uri="{FF2B5EF4-FFF2-40B4-BE49-F238E27FC236}">
                  <a16:creationId xmlns="" xmlns:a16="http://schemas.microsoft.com/office/drawing/2014/main" id="{BF1DCF64-078B-4E70-89A6-C812E2BC42EF}"/>
                </a:ext>
              </a:extLst>
            </p:cNvPr>
            <p:cNvSpPr/>
            <p:nvPr/>
          </p:nvSpPr>
          <p:spPr>
            <a:xfrm>
              <a:off x="6715474" y="1632324"/>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101">
              <a:extLst>
                <a:ext uri="{FF2B5EF4-FFF2-40B4-BE49-F238E27FC236}">
                  <a16:creationId xmlns="" xmlns:a16="http://schemas.microsoft.com/office/drawing/2014/main" id="{9615623E-53ED-445D-9CD1-A16144B00265}"/>
                </a:ext>
              </a:extLst>
            </p:cNvPr>
            <p:cNvSpPr/>
            <p:nvPr/>
          </p:nvSpPr>
          <p:spPr>
            <a:xfrm>
              <a:off x="6756260" y="1714082"/>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102">
              <a:extLst>
                <a:ext uri="{FF2B5EF4-FFF2-40B4-BE49-F238E27FC236}">
                  <a16:creationId xmlns="" xmlns:a16="http://schemas.microsoft.com/office/drawing/2014/main" id="{F66BA8E9-372F-4B7C-9A9E-CD176FF1401A}"/>
                </a:ext>
              </a:extLst>
            </p:cNvPr>
            <p:cNvSpPr/>
            <p:nvPr/>
          </p:nvSpPr>
          <p:spPr>
            <a:xfrm>
              <a:off x="6803496" y="1807908"/>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103">
              <a:extLst>
                <a:ext uri="{FF2B5EF4-FFF2-40B4-BE49-F238E27FC236}">
                  <a16:creationId xmlns="" xmlns:a16="http://schemas.microsoft.com/office/drawing/2014/main" id="{5148F1A1-D78C-41CF-BB07-545B976E6F51}"/>
                </a:ext>
              </a:extLst>
            </p:cNvPr>
            <p:cNvSpPr/>
            <p:nvPr/>
          </p:nvSpPr>
          <p:spPr>
            <a:xfrm>
              <a:off x="6844228" y="1892469"/>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14">
              <a:extLst>
                <a:ext uri="{FF2B5EF4-FFF2-40B4-BE49-F238E27FC236}">
                  <a16:creationId xmlns="" xmlns:a16="http://schemas.microsoft.com/office/drawing/2014/main" id="{1692EE02-0766-4B64-A9EE-C71AF0F1822F}"/>
                </a:ext>
              </a:extLst>
            </p:cNvPr>
            <p:cNvSpPr/>
            <p:nvPr/>
          </p:nvSpPr>
          <p:spPr>
            <a:xfrm>
              <a:off x="6885349" y="1974877"/>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115">
              <a:extLst>
                <a:ext uri="{FF2B5EF4-FFF2-40B4-BE49-F238E27FC236}">
                  <a16:creationId xmlns="" xmlns:a16="http://schemas.microsoft.com/office/drawing/2014/main" id="{6AAD8367-01D6-44FA-9A44-54BE2B1F6582}"/>
                </a:ext>
              </a:extLst>
            </p:cNvPr>
            <p:cNvSpPr/>
            <p:nvPr/>
          </p:nvSpPr>
          <p:spPr>
            <a:xfrm>
              <a:off x="6919073" y="2056906"/>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157">
              <a:extLst>
                <a:ext uri="{FF2B5EF4-FFF2-40B4-BE49-F238E27FC236}">
                  <a16:creationId xmlns="" xmlns:a16="http://schemas.microsoft.com/office/drawing/2014/main" id="{78FE545F-1B7C-4893-B495-9CCE5FE042A0}"/>
                </a:ext>
              </a:extLst>
            </p:cNvPr>
            <p:cNvSpPr txBox="1"/>
            <p:nvPr/>
          </p:nvSpPr>
          <p:spPr>
            <a:xfrm>
              <a:off x="5723425" y="2124444"/>
              <a:ext cx="1176304" cy="229587"/>
            </a:xfrm>
            <a:prstGeom prst="rect">
              <a:avLst/>
            </a:prstGeom>
            <a:noFill/>
          </p:spPr>
          <p:txBody>
            <a:bodyPr wrap="square" rtlCol="0">
              <a:spAutoFit/>
            </a:bodyPr>
            <a:lstStyle/>
            <a:p>
              <a:pPr algn="ctr"/>
              <a:r>
                <a:rPr lang="en-US" sz="1050" dirty="0"/>
                <a:t>Regressor</a:t>
              </a:r>
            </a:p>
          </p:txBody>
        </p:sp>
        <p:grpSp>
          <p:nvGrpSpPr>
            <p:cNvPr id="103" name="Group 370">
              <a:extLst>
                <a:ext uri="{FF2B5EF4-FFF2-40B4-BE49-F238E27FC236}">
                  <a16:creationId xmlns="" xmlns:a16="http://schemas.microsoft.com/office/drawing/2014/main" id="{CCD48C49-381F-43BA-97FB-3F31F5051A11}"/>
                </a:ext>
              </a:extLst>
            </p:cNvPr>
            <p:cNvGrpSpPr/>
            <p:nvPr/>
          </p:nvGrpSpPr>
          <p:grpSpPr>
            <a:xfrm>
              <a:off x="7039739" y="1530727"/>
              <a:ext cx="294375" cy="377948"/>
              <a:chOff x="2668322" y="3820856"/>
              <a:chExt cx="760678" cy="976634"/>
            </a:xfrm>
          </p:grpSpPr>
          <p:cxnSp>
            <p:nvCxnSpPr>
              <p:cNvPr id="172" name="Straight Connector 371">
                <a:extLst>
                  <a:ext uri="{FF2B5EF4-FFF2-40B4-BE49-F238E27FC236}">
                    <a16:creationId xmlns="" xmlns:a16="http://schemas.microsoft.com/office/drawing/2014/main" id="{0F03C1B0-06BE-4B3B-A54D-BF69806FA3C9}"/>
                  </a:ext>
                </a:extLst>
              </p:cNvPr>
              <p:cNvCxnSpPr>
                <a:cxnSpLocks/>
              </p:cNvCxnSpPr>
              <p:nvPr/>
            </p:nvCxnSpPr>
            <p:spPr>
              <a:xfrm flipV="1">
                <a:off x="2921794" y="3820856"/>
                <a:ext cx="507206" cy="461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372">
                <a:extLst>
                  <a:ext uri="{FF2B5EF4-FFF2-40B4-BE49-F238E27FC236}">
                    <a16:creationId xmlns="" xmlns:a16="http://schemas.microsoft.com/office/drawing/2014/main" id="{151AA62E-5CA8-44D8-B332-5A999D6B57BF}"/>
                  </a:ext>
                </a:extLst>
              </p:cNvPr>
              <p:cNvCxnSpPr>
                <a:cxnSpLocks/>
              </p:cNvCxnSpPr>
              <p:nvPr/>
            </p:nvCxnSpPr>
            <p:spPr>
              <a:xfrm>
                <a:off x="2934158" y="4106191"/>
                <a:ext cx="464742" cy="3756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4" name="Straight Connector 373">
                <a:extLst>
                  <a:ext uri="{FF2B5EF4-FFF2-40B4-BE49-F238E27FC236}">
                    <a16:creationId xmlns="" xmlns:a16="http://schemas.microsoft.com/office/drawing/2014/main" id="{7EEC03EC-BED8-45A7-A954-FA5C521A2391}"/>
                  </a:ext>
                </a:extLst>
              </p:cNvPr>
              <p:cNvCxnSpPr>
                <a:cxnSpLocks/>
              </p:cNvCxnSpPr>
              <p:nvPr/>
            </p:nvCxnSpPr>
            <p:spPr>
              <a:xfrm>
                <a:off x="2716269" y="4237968"/>
                <a:ext cx="78789" cy="5595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374">
                <a:extLst>
                  <a:ext uri="{FF2B5EF4-FFF2-40B4-BE49-F238E27FC236}">
                    <a16:creationId xmlns="" xmlns:a16="http://schemas.microsoft.com/office/drawing/2014/main" id="{537EA8CB-EF28-4CC3-AE5C-B34BDD7E041A}"/>
                  </a:ext>
                </a:extLst>
              </p:cNvPr>
              <p:cNvCxnSpPr>
                <a:cxnSpLocks/>
              </p:cNvCxnSpPr>
              <p:nvPr/>
            </p:nvCxnSpPr>
            <p:spPr>
              <a:xfrm>
                <a:off x="2671728" y="3894085"/>
                <a:ext cx="132060" cy="31013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375">
                <a:extLst>
                  <a:ext uri="{FF2B5EF4-FFF2-40B4-BE49-F238E27FC236}">
                    <a16:creationId xmlns="" xmlns:a16="http://schemas.microsoft.com/office/drawing/2014/main" id="{93F408E8-4F64-452E-B524-EA6E9746BE7F}"/>
                  </a:ext>
                </a:extLst>
              </p:cNvPr>
              <p:cNvCxnSpPr>
                <a:cxnSpLocks/>
              </p:cNvCxnSpPr>
              <p:nvPr/>
            </p:nvCxnSpPr>
            <p:spPr>
              <a:xfrm>
                <a:off x="2921794" y="3866994"/>
                <a:ext cx="17917" cy="24304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376">
                <a:extLst>
                  <a:ext uri="{FF2B5EF4-FFF2-40B4-BE49-F238E27FC236}">
                    <a16:creationId xmlns="" xmlns:a16="http://schemas.microsoft.com/office/drawing/2014/main" id="{97F452C0-02E3-41F0-B749-2F5DE2230225}"/>
                  </a:ext>
                </a:extLst>
              </p:cNvPr>
              <p:cNvCxnSpPr>
                <a:cxnSpLocks/>
              </p:cNvCxnSpPr>
              <p:nvPr/>
            </p:nvCxnSpPr>
            <p:spPr>
              <a:xfrm flipV="1">
                <a:off x="2717681" y="411718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377">
                <a:extLst>
                  <a:ext uri="{FF2B5EF4-FFF2-40B4-BE49-F238E27FC236}">
                    <a16:creationId xmlns="" xmlns:a16="http://schemas.microsoft.com/office/drawing/2014/main" id="{770F6FDC-5BAC-45F1-84D4-81A1AFB02C89}"/>
                  </a:ext>
                </a:extLst>
              </p:cNvPr>
              <p:cNvCxnSpPr>
                <a:cxnSpLocks/>
              </p:cNvCxnSpPr>
              <p:nvPr/>
            </p:nvCxnSpPr>
            <p:spPr>
              <a:xfrm flipV="1">
                <a:off x="2714613" y="385985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378">
                <a:extLst>
                  <a:ext uri="{FF2B5EF4-FFF2-40B4-BE49-F238E27FC236}">
                    <a16:creationId xmlns="" xmlns:a16="http://schemas.microsoft.com/office/drawing/2014/main" id="{1D8167B7-5482-4974-BE7C-F2784074D41C}"/>
                  </a:ext>
                </a:extLst>
              </p:cNvPr>
              <p:cNvCxnSpPr>
                <a:cxnSpLocks/>
              </p:cNvCxnSpPr>
              <p:nvPr/>
            </p:nvCxnSpPr>
            <p:spPr>
              <a:xfrm flipH="1" flipV="1">
                <a:off x="2710466" y="3983078"/>
                <a:ext cx="5803" cy="2462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379">
                <a:extLst>
                  <a:ext uri="{FF2B5EF4-FFF2-40B4-BE49-F238E27FC236}">
                    <a16:creationId xmlns="" xmlns:a16="http://schemas.microsoft.com/office/drawing/2014/main" id="{65EAEBE8-4A85-40E6-8BA7-011FBA1BE3B4}"/>
                  </a:ext>
                </a:extLst>
              </p:cNvPr>
              <p:cNvCxnSpPr>
                <a:cxnSpLocks/>
              </p:cNvCxnSpPr>
              <p:nvPr/>
            </p:nvCxnSpPr>
            <p:spPr>
              <a:xfrm>
                <a:off x="2671728" y="3894085"/>
                <a:ext cx="259024" cy="21439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1" name="Straight Connector 380">
                <a:extLst>
                  <a:ext uri="{FF2B5EF4-FFF2-40B4-BE49-F238E27FC236}">
                    <a16:creationId xmlns="" xmlns:a16="http://schemas.microsoft.com/office/drawing/2014/main" id="{9704A16E-5184-4504-A516-E7428C43FAF8}"/>
                  </a:ext>
                </a:extLst>
              </p:cNvPr>
              <p:cNvCxnSpPr>
                <a:cxnSpLocks/>
              </p:cNvCxnSpPr>
              <p:nvPr/>
            </p:nvCxnSpPr>
            <p:spPr>
              <a:xfrm flipV="1">
                <a:off x="2668322" y="3866994"/>
                <a:ext cx="253472" cy="291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381">
                <a:extLst>
                  <a:ext uri="{FF2B5EF4-FFF2-40B4-BE49-F238E27FC236}">
                    <a16:creationId xmlns="" xmlns:a16="http://schemas.microsoft.com/office/drawing/2014/main" id="{3FF83826-A6B6-4E91-BD84-5AD79DD94F73}"/>
                  </a:ext>
                </a:extLst>
              </p:cNvPr>
              <p:cNvCxnSpPr>
                <a:cxnSpLocks/>
              </p:cNvCxnSpPr>
              <p:nvPr/>
            </p:nvCxnSpPr>
            <p:spPr>
              <a:xfrm>
                <a:off x="2668322" y="3894085"/>
                <a:ext cx="47947" cy="3510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112" name="Picture 2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32673" y="1534416"/>
              <a:ext cx="749129" cy="749129"/>
            </a:xfrm>
            <a:prstGeom prst="rect">
              <a:avLst/>
            </a:prstGeom>
          </p:spPr>
        </p:pic>
        <p:pic>
          <p:nvPicPr>
            <p:cNvPr id="128" name="Picture 2">
              <a:extLst>
                <a:ext uri="{FF2B5EF4-FFF2-40B4-BE49-F238E27FC236}">
                  <a16:creationId xmlns="" xmlns:a16="http://schemas.microsoft.com/office/drawing/2014/main" id="{A5F18808-5DFA-4FFE-B680-38A08782AE1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27907" y1="44000" x2="27907" y2="44000"/>
                        </a14:backgroundRemoval>
                      </a14:imgEffect>
                    </a14:imgLayer>
                  </a14:imgProps>
                </a:ext>
              </a:extLst>
            </a:blip>
            <a:stretch>
              <a:fillRect/>
            </a:stretch>
          </p:blipFill>
          <p:spPr>
            <a:xfrm>
              <a:off x="7232540" y="2311092"/>
              <a:ext cx="122210" cy="142104"/>
            </a:xfrm>
            <a:prstGeom prst="rect">
              <a:avLst/>
            </a:prstGeom>
          </p:spPr>
        </p:pic>
      </p:grpSp>
      <p:grpSp>
        <p:nvGrpSpPr>
          <p:cNvPr id="367" name="组 366"/>
          <p:cNvGrpSpPr/>
          <p:nvPr/>
        </p:nvGrpSpPr>
        <p:grpSpPr>
          <a:xfrm>
            <a:off x="3043787" y="2567252"/>
            <a:ext cx="8537343" cy="1555220"/>
            <a:chOff x="3043787" y="2567252"/>
            <a:chExt cx="8537343" cy="1555220"/>
          </a:xfrm>
        </p:grpSpPr>
        <p:sp>
          <p:nvSpPr>
            <p:cNvPr id="13" name="Rectangle: Rounded Corners 367">
              <a:extLst>
                <a:ext uri="{FF2B5EF4-FFF2-40B4-BE49-F238E27FC236}">
                  <a16:creationId xmlns="" xmlns:a16="http://schemas.microsoft.com/office/drawing/2014/main" id="{C740FE48-249B-44AD-AE94-8B1B075011F0}"/>
                </a:ext>
              </a:extLst>
            </p:cNvPr>
            <p:cNvSpPr/>
            <p:nvPr/>
          </p:nvSpPr>
          <p:spPr>
            <a:xfrm>
              <a:off x="3043787" y="2567252"/>
              <a:ext cx="8537343"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36">
              <a:extLst>
                <a:ext uri="{FF2B5EF4-FFF2-40B4-BE49-F238E27FC236}">
                  <a16:creationId xmlns="" xmlns:a16="http://schemas.microsoft.com/office/drawing/2014/main" id="{D0B20908-1FBD-43E6-88A3-001076958A29}"/>
                </a:ext>
              </a:extLst>
            </p:cNvPr>
            <p:cNvSpPr/>
            <p:nvPr/>
          </p:nvSpPr>
          <p:spPr>
            <a:xfrm>
              <a:off x="8669607" y="3190066"/>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39">
              <a:extLst>
                <a:ext uri="{FF2B5EF4-FFF2-40B4-BE49-F238E27FC236}">
                  <a16:creationId xmlns="" xmlns:a16="http://schemas.microsoft.com/office/drawing/2014/main" id="{E187718B-578D-49C9-A82E-C698D46F9907}"/>
                </a:ext>
              </a:extLst>
            </p:cNvPr>
            <p:cNvSpPr/>
            <p:nvPr/>
          </p:nvSpPr>
          <p:spPr>
            <a:xfrm>
              <a:off x="8710394" y="3271824"/>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140">
              <a:extLst>
                <a:ext uri="{FF2B5EF4-FFF2-40B4-BE49-F238E27FC236}">
                  <a16:creationId xmlns="" xmlns:a16="http://schemas.microsoft.com/office/drawing/2014/main" id="{6CF9FAA4-B234-4C2F-9664-9D1FD9869FD7}"/>
                </a:ext>
              </a:extLst>
            </p:cNvPr>
            <p:cNvSpPr/>
            <p:nvPr/>
          </p:nvSpPr>
          <p:spPr>
            <a:xfrm>
              <a:off x="8757629" y="3365650"/>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141">
              <a:extLst>
                <a:ext uri="{FF2B5EF4-FFF2-40B4-BE49-F238E27FC236}">
                  <a16:creationId xmlns="" xmlns:a16="http://schemas.microsoft.com/office/drawing/2014/main" id="{BDD05735-6925-4F62-8B70-11F288F454BB}"/>
                </a:ext>
              </a:extLst>
            </p:cNvPr>
            <p:cNvSpPr/>
            <p:nvPr/>
          </p:nvSpPr>
          <p:spPr>
            <a:xfrm>
              <a:off x="8798361" y="3450211"/>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42">
              <a:extLst>
                <a:ext uri="{FF2B5EF4-FFF2-40B4-BE49-F238E27FC236}">
                  <a16:creationId xmlns="" xmlns:a16="http://schemas.microsoft.com/office/drawing/2014/main" id="{90A1AFF7-AD0C-4FBC-993D-8792D284B3F0}"/>
                </a:ext>
              </a:extLst>
            </p:cNvPr>
            <p:cNvSpPr/>
            <p:nvPr/>
          </p:nvSpPr>
          <p:spPr>
            <a:xfrm>
              <a:off x="8839482" y="3532619"/>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3">
              <a:extLst>
                <a:ext uri="{FF2B5EF4-FFF2-40B4-BE49-F238E27FC236}">
                  <a16:creationId xmlns="" xmlns:a16="http://schemas.microsoft.com/office/drawing/2014/main" id="{B2FA2B49-7A4A-4C7A-892F-A255FC8D9676}"/>
                </a:ext>
              </a:extLst>
            </p:cNvPr>
            <p:cNvSpPr/>
            <p:nvPr/>
          </p:nvSpPr>
          <p:spPr>
            <a:xfrm>
              <a:off x="8880096" y="3614648"/>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ube 144">
              <a:extLst>
                <a:ext uri="{FF2B5EF4-FFF2-40B4-BE49-F238E27FC236}">
                  <a16:creationId xmlns="" xmlns:a16="http://schemas.microsoft.com/office/drawing/2014/main" id="{54476D96-E4B8-44FF-9676-0433220389C7}"/>
                </a:ext>
              </a:extLst>
            </p:cNvPr>
            <p:cNvSpPr/>
            <p:nvPr/>
          </p:nvSpPr>
          <p:spPr>
            <a:xfrm flipH="1">
              <a:off x="9019315" y="3286196"/>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ube 150">
              <a:extLst>
                <a:ext uri="{FF2B5EF4-FFF2-40B4-BE49-F238E27FC236}">
                  <a16:creationId xmlns="" xmlns:a16="http://schemas.microsoft.com/office/drawing/2014/main" id="{12CBCAB3-17D2-4B1D-AC35-763B1A93EC58}"/>
                </a:ext>
              </a:extLst>
            </p:cNvPr>
            <p:cNvSpPr/>
            <p:nvPr/>
          </p:nvSpPr>
          <p:spPr>
            <a:xfrm flipH="1">
              <a:off x="9172676" y="3247077"/>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ube 151">
              <a:extLst>
                <a:ext uri="{FF2B5EF4-FFF2-40B4-BE49-F238E27FC236}">
                  <a16:creationId xmlns="" xmlns:a16="http://schemas.microsoft.com/office/drawing/2014/main" id="{141A1828-0608-4FE5-A871-AB4FD6378A85}"/>
                </a:ext>
              </a:extLst>
            </p:cNvPr>
            <p:cNvSpPr/>
            <p:nvPr/>
          </p:nvSpPr>
          <p:spPr>
            <a:xfrm flipH="1">
              <a:off x="9364404" y="3187071"/>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ube 152">
              <a:extLst>
                <a:ext uri="{FF2B5EF4-FFF2-40B4-BE49-F238E27FC236}">
                  <a16:creationId xmlns="" xmlns:a16="http://schemas.microsoft.com/office/drawing/2014/main" id="{7BE0B1C8-C895-409C-B2FD-C1D34F6F00D0}"/>
                </a:ext>
              </a:extLst>
            </p:cNvPr>
            <p:cNvSpPr/>
            <p:nvPr/>
          </p:nvSpPr>
          <p:spPr>
            <a:xfrm flipH="1">
              <a:off x="7801987" y="3176404"/>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ube 153">
              <a:extLst>
                <a:ext uri="{FF2B5EF4-FFF2-40B4-BE49-F238E27FC236}">
                  <a16:creationId xmlns="" xmlns:a16="http://schemas.microsoft.com/office/drawing/2014/main" id="{B9877FEB-4A38-496D-B58C-FB921EBBE8AB}"/>
                </a:ext>
              </a:extLst>
            </p:cNvPr>
            <p:cNvSpPr/>
            <p:nvPr/>
          </p:nvSpPr>
          <p:spPr>
            <a:xfrm flipH="1">
              <a:off x="8074348" y="3232000"/>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ube 154">
              <a:extLst>
                <a:ext uri="{FF2B5EF4-FFF2-40B4-BE49-F238E27FC236}">
                  <a16:creationId xmlns="" xmlns:a16="http://schemas.microsoft.com/office/drawing/2014/main" id="{DEA32CCA-96A0-467F-915D-EBA318D3BA60}"/>
                </a:ext>
              </a:extLst>
            </p:cNvPr>
            <p:cNvSpPr/>
            <p:nvPr/>
          </p:nvSpPr>
          <p:spPr>
            <a:xfrm flipH="1">
              <a:off x="8295868" y="3272049"/>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165">
              <a:extLst>
                <a:ext uri="{FF2B5EF4-FFF2-40B4-BE49-F238E27FC236}">
                  <a16:creationId xmlns="" xmlns:a16="http://schemas.microsoft.com/office/drawing/2014/main" id="{3AD69041-180C-434B-9399-03AFEAAFD593}"/>
                </a:ext>
              </a:extLst>
            </p:cNvPr>
            <p:cNvSpPr txBox="1"/>
            <p:nvPr/>
          </p:nvSpPr>
          <p:spPr>
            <a:xfrm>
              <a:off x="8855601" y="3594354"/>
              <a:ext cx="1077791" cy="229587"/>
            </a:xfrm>
            <a:prstGeom prst="rect">
              <a:avLst/>
            </a:prstGeom>
            <a:noFill/>
          </p:spPr>
          <p:txBody>
            <a:bodyPr wrap="square" rtlCol="0">
              <a:spAutoFit/>
            </a:bodyPr>
            <a:lstStyle/>
            <a:p>
              <a:pPr algn="ctr"/>
              <a:r>
                <a:rPr lang="en-US" sz="1050" dirty="0"/>
                <a:t>3D Decoder</a:t>
              </a:r>
            </a:p>
          </p:txBody>
        </p:sp>
        <p:sp>
          <p:nvSpPr>
            <p:cNvPr id="99" name="Double Brace 343">
              <a:extLst>
                <a:ext uri="{FF2B5EF4-FFF2-40B4-BE49-F238E27FC236}">
                  <a16:creationId xmlns="" xmlns:a16="http://schemas.microsoft.com/office/drawing/2014/main" id="{81C04B9D-07F5-42B7-A28D-A61225F53B1B}"/>
                </a:ext>
              </a:extLst>
            </p:cNvPr>
            <p:cNvSpPr/>
            <p:nvPr/>
          </p:nvSpPr>
          <p:spPr>
            <a:xfrm>
              <a:off x="3681133" y="2779382"/>
              <a:ext cx="3869353"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0" name="Connector: Elbow 344">
              <a:extLst>
                <a:ext uri="{FF2B5EF4-FFF2-40B4-BE49-F238E27FC236}">
                  <a16:creationId xmlns="" xmlns:a16="http://schemas.microsoft.com/office/drawing/2014/main" id="{CD236BE2-44F5-49E5-83B5-9F751CDB23CD}"/>
                </a:ext>
              </a:extLst>
            </p:cNvPr>
            <p:cNvCxnSpPr>
              <a:cxnSpLocks/>
              <a:stCxn id="158" idx="1"/>
              <a:endCxn id="102" idx="0"/>
            </p:cNvCxnSpPr>
            <p:nvPr/>
          </p:nvCxnSpPr>
          <p:spPr>
            <a:xfrm rot="16200000" flipH="1">
              <a:off x="7050016" y="287239"/>
              <a:ext cx="365527" cy="5597049"/>
            </a:xfrm>
            <a:prstGeom prst="bentConnector3">
              <a:avLst>
                <a:gd name="adj1" fmla="val -56547"/>
              </a:avLst>
            </a:prstGeom>
            <a:ln w="22225">
              <a:solidFill>
                <a:schemeClr val="accent5">
                  <a:alpha val="7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1" name="Straight Arrow Connector 345">
              <a:extLst>
                <a:ext uri="{FF2B5EF4-FFF2-40B4-BE49-F238E27FC236}">
                  <a16:creationId xmlns="" xmlns:a16="http://schemas.microsoft.com/office/drawing/2014/main" id="{6A87E90F-750A-4938-B825-762F4B080972}"/>
                </a:ext>
              </a:extLst>
            </p:cNvPr>
            <p:cNvCxnSpPr>
              <a:cxnSpLocks/>
            </p:cNvCxnSpPr>
            <p:nvPr/>
          </p:nvCxnSpPr>
          <p:spPr>
            <a:xfrm>
              <a:off x="9775177" y="3378953"/>
              <a:ext cx="526208" cy="3921"/>
            </a:xfrm>
            <a:prstGeom prst="straightConnector1">
              <a:avLst/>
            </a:prstGeom>
            <a:ln w="22225">
              <a:solidFill>
                <a:schemeClr val="accent5">
                  <a:alpha val="7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Oval 346">
              <a:extLst>
                <a:ext uri="{FF2B5EF4-FFF2-40B4-BE49-F238E27FC236}">
                  <a16:creationId xmlns="" xmlns:a16="http://schemas.microsoft.com/office/drawing/2014/main" id="{C40DEE74-0891-4064-B4FB-0D74FB8DFB2E}"/>
                </a:ext>
              </a:extLst>
            </p:cNvPr>
            <p:cNvSpPr/>
            <p:nvPr/>
          </p:nvSpPr>
          <p:spPr>
            <a:xfrm>
              <a:off x="9925741" y="3268528"/>
              <a:ext cx="211127" cy="211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grpSp>
          <p:nvGrpSpPr>
            <p:cNvPr id="104" name="Group 12"/>
            <p:cNvGrpSpPr/>
            <p:nvPr/>
          </p:nvGrpSpPr>
          <p:grpSpPr>
            <a:xfrm>
              <a:off x="4724521" y="2903000"/>
              <a:ext cx="933280" cy="924307"/>
              <a:chOff x="1295840" y="4882393"/>
              <a:chExt cx="1032179" cy="1022255"/>
            </a:xfrm>
          </p:grpSpPr>
          <p:sp>
            <p:nvSpPr>
              <p:cNvPr id="167"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8"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9" name="Picture 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170"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1"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5" name="Group 19"/>
            <p:cNvGrpSpPr/>
            <p:nvPr/>
          </p:nvGrpSpPr>
          <p:grpSpPr>
            <a:xfrm>
              <a:off x="5579271" y="2903000"/>
              <a:ext cx="982500" cy="924307"/>
              <a:chOff x="2134488" y="4882393"/>
              <a:chExt cx="1086615" cy="1022255"/>
            </a:xfrm>
          </p:grpSpPr>
          <p:sp>
            <p:nvSpPr>
              <p:cNvPr id="160"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1" name="Group 18"/>
              <p:cNvGrpSpPr/>
              <p:nvPr/>
            </p:nvGrpSpPr>
            <p:grpSpPr>
              <a:xfrm>
                <a:off x="2134488" y="4882393"/>
                <a:ext cx="1086615" cy="1022255"/>
                <a:chOff x="2134488" y="4882393"/>
                <a:chExt cx="1086615" cy="1022255"/>
              </a:xfrm>
            </p:grpSpPr>
            <p:sp>
              <p:nvSpPr>
                <p:cNvPr id="162"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3" name="Group 17"/>
                <p:cNvGrpSpPr/>
                <p:nvPr/>
              </p:nvGrpSpPr>
              <p:grpSpPr>
                <a:xfrm>
                  <a:off x="2134488" y="4882393"/>
                  <a:ext cx="1086615" cy="1022253"/>
                  <a:chOff x="2134488" y="4882393"/>
                  <a:chExt cx="1086615" cy="1022253"/>
                </a:xfrm>
              </p:grpSpPr>
              <p:pic>
                <p:nvPicPr>
                  <p:cNvPr id="164"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165"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6"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106" name="Group 22"/>
            <p:cNvGrpSpPr/>
            <p:nvPr/>
          </p:nvGrpSpPr>
          <p:grpSpPr>
            <a:xfrm>
              <a:off x="3863215" y="2903000"/>
              <a:ext cx="910845" cy="924307"/>
              <a:chOff x="449942" y="4882393"/>
              <a:chExt cx="1007367" cy="1022255"/>
            </a:xfrm>
          </p:grpSpPr>
          <p:sp>
            <p:nvSpPr>
              <p:cNvPr id="155"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7" name="Picture 2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158"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9"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7" name="Group 23"/>
            <p:cNvGrpSpPr/>
            <p:nvPr/>
          </p:nvGrpSpPr>
          <p:grpSpPr>
            <a:xfrm>
              <a:off x="6422579" y="2904015"/>
              <a:ext cx="915711" cy="924307"/>
              <a:chOff x="2960480" y="4883515"/>
              <a:chExt cx="1012749" cy="1022255"/>
            </a:xfrm>
          </p:grpSpPr>
          <p:sp>
            <p:nvSpPr>
              <p:cNvPr id="150"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1"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2" name="Picture 2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153"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9" name="Group 25"/>
            <p:cNvGrpSpPr/>
            <p:nvPr/>
          </p:nvGrpSpPr>
          <p:grpSpPr>
            <a:xfrm>
              <a:off x="10380346" y="2920721"/>
              <a:ext cx="903609" cy="924307"/>
              <a:chOff x="7345630" y="4901991"/>
              <a:chExt cx="999364" cy="1022255"/>
            </a:xfrm>
          </p:grpSpPr>
          <p:sp>
            <p:nvSpPr>
              <p:cNvPr id="140" name="Parallelogram 239">
                <a:extLst>
                  <a:ext uri="{FF2B5EF4-FFF2-40B4-BE49-F238E27FC236}">
                    <a16:creationId xmlns="" xmlns:a16="http://schemas.microsoft.com/office/drawing/2014/main" id="{46AB2DA2-CBDF-4490-8023-D43787864F1A}"/>
                  </a:ext>
                </a:extLst>
              </p:cNvPr>
              <p:cNvSpPr/>
              <p:nvPr/>
            </p:nvSpPr>
            <p:spPr>
              <a:xfrm>
                <a:off x="7345630" y="5573478"/>
                <a:ext cx="999364"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1" name="Parallelogram 240">
                <a:extLst>
                  <a:ext uri="{FF2B5EF4-FFF2-40B4-BE49-F238E27FC236}">
                    <a16:creationId xmlns="" xmlns:a16="http://schemas.microsoft.com/office/drawing/2014/main" id="{5B7105AB-0C2B-44BB-A47C-DE6F91DFC842}"/>
                  </a:ext>
                </a:extLst>
              </p:cNvPr>
              <p:cNvSpPr/>
              <p:nvPr/>
            </p:nvSpPr>
            <p:spPr>
              <a:xfrm rot="5400000" flipV="1">
                <a:off x="6954128" y="5293503"/>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2"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l="23197" t="25536" r="23552" b="19774"/>
              <a:stretch/>
            </p:blipFill>
            <p:spPr>
              <a:xfrm>
                <a:off x="7441015" y="5065729"/>
                <a:ext cx="746149" cy="719394"/>
              </a:xfrm>
              <a:prstGeom prst="rect">
                <a:avLst/>
              </a:prstGeom>
            </p:spPr>
          </p:pic>
          <p:sp>
            <p:nvSpPr>
              <p:cNvPr id="143" name="Parallelogram 241">
                <a:extLst>
                  <a:ext uri="{FF2B5EF4-FFF2-40B4-BE49-F238E27FC236}">
                    <a16:creationId xmlns="" xmlns:a16="http://schemas.microsoft.com/office/drawing/2014/main" id="{50F88526-4127-41B1-9286-E98B7EB1662B}"/>
                  </a:ext>
                </a:extLst>
              </p:cNvPr>
              <p:cNvSpPr/>
              <p:nvPr/>
            </p:nvSpPr>
            <p:spPr>
              <a:xfrm>
                <a:off x="7345630" y="4901991"/>
                <a:ext cx="999363"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4" name="Parallelogram 242">
                <a:extLst>
                  <a:ext uri="{FF2B5EF4-FFF2-40B4-BE49-F238E27FC236}">
                    <a16:creationId xmlns="" xmlns:a16="http://schemas.microsoft.com/office/drawing/2014/main" id="{BE790103-21EF-45E6-A39C-5CE541770580}"/>
                  </a:ext>
                </a:extLst>
              </p:cNvPr>
              <p:cNvSpPr/>
              <p:nvPr/>
            </p:nvSpPr>
            <p:spPr>
              <a:xfrm rot="5400000" flipV="1">
                <a:off x="7707179" y="5293497"/>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15" name="TextBox 174">
              <a:extLst>
                <a:ext uri="{FF2B5EF4-FFF2-40B4-BE49-F238E27FC236}">
                  <a16:creationId xmlns="" xmlns:a16="http://schemas.microsoft.com/office/drawing/2014/main" id="{FF4A411D-CDAF-4C3C-AF44-67354FC0F0BE}"/>
                </a:ext>
              </a:extLst>
            </p:cNvPr>
            <p:cNvSpPr txBox="1"/>
            <p:nvPr/>
          </p:nvSpPr>
          <p:spPr>
            <a:xfrm>
              <a:off x="7598242" y="3601610"/>
              <a:ext cx="1077791" cy="229587"/>
            </a:xfrm>
            <a:prstGeom prst="rect">
              <a:avLst/>
            </a:prstGeom>
            <a:noFill/>
          </p:spPr>
          <p:txBody>
            <a:bodyPr wrap="square" rtlCol="0">
              <a:spAutoFit/>
            </a:bodyPr>
            <a:lstStyle/>
            <a:p>
              <a:pPr algn="ctr"/>
              <a:r>
                <a:rPr lang="en-US" sz="1050" dirty="0"/>
                <a:t>3D Encoder</a:t>
              </a:r>
            </a:p>
          </p:txBody>
        </p:sp>
        <p:pic>
          <p:nvPicPr>
            <p:cNvPr id="121"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6449883" y="3847350"/>
              <a:ext cx="764518" cy="213156"/>
            </a:xfrm>
            <a:prstGeom prst="rect">
              <a:avLst/>
            </a:prstGeom>
          </p:spPr>
        </p:pic>
        <p:pic>
          <p:nvPicPr>
            <p:cNvPr id="122"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5624422" y="3848145"/>
              <a:ext cx="730413" cy="213156"/>
            </a:xfrm>
            <a:prstGeom prst="rect">
              <a:avLst/>
            </a:prstGeom>
          </p:spPr>
        </p:pic>
        <p:pic>
          <p:nvPicPr>
            <p:cNvPr id="126"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167182" y="3867393"/>
              <a:ext cx="156314" cy="156314"/>
            </a:xfrm>
            <a:prstGeom prst="rect">
              <a:avLst/>
            </a:prstGeom>
          </p:spPr>
        </p:pic>
        <p:pic>
          <p:nvPicPr>
            <p:cNvPr id="127"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947741" y="3861139"/>
              <a:ext cx="167683" cy="164841"/>
            </a:xfrm>
            <a:prstGeom prst="rect">
              <a:avLst/>
            </a:prstGeom>
          </p:spPr>
        </p:pic>
        <p:sp>
          <p:nvSpPr>
            <p:cNvPr id="129" name="Oval 136">
              <a:extLst>
                <a:ext uri="{FF2B5EF4-FFF2-40B4-BE49-F238E27FC236}">
                  <a16:creationId xmlns="" xmlns:a16="http://schemas.microsoft.com/office/drawing/2014/main" id="{D0B20908-1FBD-43E6-88A3-001076958A29}"/>
                </a:ext>
              </a:extLst>
            </p:cNvPr>
            <p:cNvSpPr/>
            <p:nvPr/>
          </p:nvSpPr>
          <p:spPr>
            <a:xfrm>
              <a:off x="8625451" y="3103245"/>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标题 1"/>
          <p:cNvSpPr>
            <a:spLocks noGrp="1"/>
          </p:cNvSpPr>
          <p:nvPr>
            <p:ph type="title"/>
          </p:nvPr>
        </p:nvSpPr>
        <p:spPr/>
        <p:txBody>
          <a:bodyPr/>
          <a:lstStyle/>
          <a:p>
            <a:r>
              <a:rPr kumimoji="1" lang="en-US" altLang="zh-CN" dirty="0" smtClean="0">
                <a:latin typeface="Calibri" charset="0"/>
                <a:ea typeface="Calibri" charset="0"/>
                <a:cs typeface="Calibri" charset="0"/>
              </a:rPr>
              <a:t>Components</a:t>
            </a:r>
            <a:endParaRPr kumimoji="1" lang="zh-CN" altLang="en-US" dirty="0">
              <a:latin typeface="Calibri" charset="0"/>
              <a:ea typeface="Calibri" charset="0"/>
              <a:cs typeface="Calibri" charset="0"/>
            </a:endParaRPr>
          </a:p>
        </p:txBody>
      </p:sp>
      <p:grpSp>
        <p:nvGrpSpPr>
          <p:cNvPr id="550" name="组 549"/>
          <p:cNvGrpSpPr/>
          <p:nvPr/>
        </p:nvGrpSpPr>
        <p:grpSpPr>
          <a:xfrm>
            <a:off x="731626" y="1371760"/>
            <a:ext cx="10849504" cy="2752502"/>
            <a:chOff x="884026" y="1524160"/>
            <a:chExt cx="10849504" cy="2752502"/>
          </a:xfrm>
        </p:grpSpPr>
        <p:grpSp>
          <p:nvGrpSpPr>
            <p:cNvPr id="368" name="组 367"/>
            <p:cNvGrpSpPr/>
            <p:nvPr/>
          </p:nvGrpSpPr>
          <p:grpSpPr>
            <a:xfrm>
              <a:off x="884027" y="1524160"/>
              <a:ext cx="3975162" cy="1121352"/>
              <a:chOff x="731627" y="1371760"/>
              <a:chExt cx="3975162" cy="1121352"/>
            </a:xfrm>
          </p:grpSpPr>
          <p:sp>
            <p:nvSpPr>
              <p:cNvPr id="369" name="Rectangle: Rounded Corners 27">
                <a:extLst>
                  <a:ext uri="{FF2B5EF4-FFF2-40B4-BE49-F238E27FC236}">
                    <a16:creationId xmlns="" xmlns:a16="http://schemas.microsoft.com/office/drawing/2014/main" id="{7ACC6C2F-03AA-459B-BA91-99C3D2398C68}"/>
                  </a:ext>
                </a:extLst>
              </p:cNvPr>
              <p:cNvSpPr/>
              <p:nvPr/>
            </p:nvSpPr>
            <p:spPr>
              <a:xfrm>
                <a:off x="731627" y="1371760"/>
                <a:ext cx="3975162" cy="1101013"/>
              </a:xfrm>
              <a:prstGeom prst="roundRect">
                <a:avLst>
                  <a:gd name="adj" fmla="val 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186">
                <a:extLst>
                  <a:ext uri="{FF2B5EF4-FFF2-40B4-BE49-F238E27FC236}">
                    <a16:creationId xmlns="" xmlns:a16="http://schemas.microsoft.com/office/drawing/2014/main" id="{96F3ECA9-6077-4AC5-9199-28CA4593D69A}"/>
                  </a:ext>
                </a:extLst>
              </p:cNvPr>
              <p:cNvSpPr/>
              <p:nvPr/>
            </p:nvSpPr>
            <p:spPr>
              <a:xfrm rot="16200000" flipV="1">
                <a:off x="2340243" y="1711448"/>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187">
                <a:extLst>
                  <a:ext uri="{FF2B5EF4-FFF2-40B4-BE49-F238E27FC236}">
                    <a16:creationId xmlns="" xmlns:a16="http://schemas.microsoft.com/office/drawing/2014/main" id="{F0E36D09-296C-4C39-BD13-E7DA6BD45A56}"/>
                  </a:ext>
                </a:extLst>
              </p:cNvPr>
              <p:cNvSpPr/>
              <p:nvPr/>
            </p:nvSpPr>
            <p:spPr>
              <a:xfrm rot="16200000" flipV="1">
                <a:off x="2288715" y="162259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188">
                <a:extLst>
                  <a:ext uri="{FF2B5EF4-FFF2-40B4-BE49-F238E27FC236}">
                    <a16:creationId xmlns="" xmlns:a16="http://schemas.microsoft.com/office/drawing/2014/main" id="{ED2AC563-F537-4081-BB9C-DBB54B81B021}"/>
                  </a:ext>
                </a:extLst>
              </p:cNvPr>
              <p:cNvSpPr/>
              <p:nvPr/>
            </p:nvSpPr>
            <p:spPr>
              <a:xfrm rot="16200000" flipV="1">
                <a:off x="2315915" y="166047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189">
                <a:extLst>
                  <a:ext uri="{FF2B5EF4-FFF2-40B4-BE49-F238E27FC236}">
                    <a16:creationId xmlns="" xmlns:a16="http://schemas.microsoft.com/office/drawing/2014/main" id="{4D8CE943-D0E0-4D4D-BEF4-CDD903D810E8}"/>
                  </a:ext>
                </a:extLst>
              </p:cNvPr>
              <p:cNvSpPr/>
              <p:nvPr/>
            </p:nvSpPr>
            <p:spPr>
              <a:xfrm rot="16200000" flipV="1">
                <a:off x="2426699" y="1863330"/>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190">
                <a:extLst>
                  <a:ext uri="{FF2B5EF4-FFF2-40B4-BE49-F238E27FC236}">
                    <a16:creationId xmlns="" xmlns:a16="http://schemas.microsoft.com/office/drawing/2014/main" id="{E7F010B6-D0F9-4DB1-9CC5-C5F376BB4DCF}"/>
                  </a:ext>
                </a:extLst>
              </p:cNvPr>
              <p:cNvSpPr/>
              <p:nvPr/>
            </p:nvSpPr>
            <p:spPr>
              <a:xfrm rot="16200000" flipV="1">
                <a:off x="2396432" y="1811816"/>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191">
                <a:extLst>
                  <a:ext uri="{FF2B5EF4-FFF2-40B4-BE49-F238E27FC236}">
                    <a16:creationId xmlns="" xmlns:a16="http://schemas.microsoft.com/office/drawing/2014/main" id="{54959567-69C6-4963-880C-4F989D25A6C3}"/>
                  </a:ext>
                </a:extLst>
              </p:cNvPr>
              <p:cNvSpPr/>
              <p:nvPr/>
            </p:nvSpPr>
            <p:spPr>
              <a:xfrm rot="16200000" flipV="1">
                <a:off x="2367425" y="1768595"/>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192">
                <a:extLst>
                  <a:ext uri="{FF2B5EF4-FFF2-40B4-BE49-F238E27FC236}">
                    <a16:creationId xmlns="" xmlns:a16="http://schemas.microsoft.com/office/drawing/2014/main" id="{0C9C1BBC-87B3-4B5A-A932-3CD54C471274}"/>
                  </a:ext>
                </a:extLst>
              </p:cNvPr>
              <p:cNvSpPr/>
              <p:nvPr/>
            </p:nvSpPr>
            <p:spPr>
              <a:xfrm rot="16200000" flipV="1">
                <a:off x="1932520" y="1716323"/>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193">
                <a:extLst>
                  <a:ext uri="{FF2B5EF4-FFF2-40B4-BE49-F238E27FC236}">
                    <a16:creationId xmlns="" xmlns:a16="http://schemas.microsoft.com/office/drawing/2014/main" id="{1BDF7430-683B-4E8D-A526-719A1A94DD39}"/>
                  </a:ext>
                </a:extLst>
              </p:cNvPr>
              <p:cNvSpPr/>
              <p:nvPr/>
            </p:nvSpPr>
            <p:spPr>
              <a:xfrm rot="16200000" flipV="1">
                <a:off x="1961618" y="1759311"/>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194">
                <a:extLst>
                  <a:ext uri="{FF2B5EF4-FFF2-40B4-BE49-F238E27FC236}">
                    <a16:creationId xmlns="" xmlns:a16="http://schemas.microsoft.com/office/drawing/2014/main" id="{B0F6CC5F-225C-4174-A8D2-95EDAFD9FDA6}"/>
                  </a:ext>
                </a:extLst>
              </p:cNvPr>
              <p:cNvSpPr/>
              <p:nvPr/>
            </p:nvSpPr>
            <p:spPr>
              <a:xfrm rot="16200000" flipV="1">
                <a:off x="1911964" y="1675806"/>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195">
                <a:extLst>
                  <a:ext uri="{FF2B5EF4-FFF2-40B4-BE49-F238E27FC236}">
                    <a16:creationId xmlns="" xmlns:a16="http://schemas.microsoft.com/office/drawing/2014/main" id="{133F6B08-5DA3-43A1-B0D4-31941BBA20E2}"/>
                  </a:ext>
                </a:extLst>
              </p:cNvPr>
              <p:cNvSpPr/>
              <p:nvPr/>
            </p:nvSpPr>
            <p:spPr>
              <a:xfrm rot="16200000" flipV="1">
                <a:off x="1886915" y="1628408"/>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117">
                <a:extLst>
                  <a:ext uri="{FF2B5EF4-FFF2-40B4-BE49-F238E27FC236}">
                    <a16:creationId xmlns="" xmlns:a16="http://schemas.microsoft.com/office/drawing/2014/main" id="{CB6223C5-2A16-41BE-A17E-E0A2763D512E}"/>
                  </a:ext>
                </a:extLst>
              </p:cNvPr>
              <p:cNvSpPr/>
              <p:nvPr/>
            </p:nvSpPr>
            <p:spPr>
              <a:xfrm>
                <a:off x="2624112" y="1558948"/>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118">
                <a:extLst>
                  <a:ext uri="{FF2B5EF4-FFF2-40B4-BE49-F238E27FC236}">
                    <a16:creationId xmlns="" xmlns:a16="http://schemas.microsoft.com/office/drawing/2014/main" id="{870BD787-7AA7-41DE-8A0D-7D6477559125}"/>
                  </a:ext>
                </a:extLst>
              </p:cNvPr>
              <p:cNvSpPr/>
              <p:nvPr/>
            </p:nvSpPr>
            <p:spPr>
              <a:xfrm>
                <a:off x="2661737" y="1640729"/>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20">
                <a:extLst>
                  <a:ext uri="{FF2B5EF4-FFF2-40B4-BE49-F238E27FC236}">
                    <a16:creationId xmlns="" xmlns:a16="http://schemas.microsoft.com/office/drawing/2014/main" id="{B4E23DAC-4FAA-4274-9ADF-BF6D6330BE90}"/>
                  </a:ext>
                </a:extLst>
              </p:cNvPr>
              <p:cNvSpPr/>
              <p:nvPr/>
            </p:nvSpPr>
            <p:spPr>
              <a:xfrm>
                <a:off x="2702524" y="1722487"/>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Oval 121">
                <a:extLst>
                  <a:ext uri="{FF2B5EF4-FFF2-40B4-BE49-F238E27FC236}">
                    <a16:creationId xmlns="" xmlns:a16="http://schemas.microsoft.com/office/drawing/2014/main" id="{F25E0147-AE90-4BBF-B164-D0FA24868366}"/>
                  </a:ext>
                </a:extLst>
              </p:cNvPr>
              <p:cNvSpPr/>
              <p:nvPr/>
            </p:nvSpPr>
            <p:spPr>
              <a:xfrm>
                <a:off x="2749760" y="1816312"/>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123">
                <a:extLst>
                  <a:ext uri="{FF2B5EF4-FFF2-40B4-BE49-F238E27FC236}">
                    <a16:creationId xmlns="" xmlns:a16="http://schemas.microsoft.com/office/drawing/2014/main" id="{8248A83A-42A4-4E8E-AD0E-3784292D1AF0}"/>
                  </a:ext>
                </a:extLst>
              </p:cNvPr>
              <p:cNvSpPr/>
              <p:nvPr/>
            </p:nvSpPr>
            <p:spPr>
              <a:xfrm>
                <a:off x="2790491" y="1900873"/>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124">
                <a:extLst>
                  <a:ext uri="{FF2B5EF4-FFF2-40B4-BE49-F238E27FC236}">
                    <a16:creationId xmlns="" xmlns:a16="http://schemas.microsoft.com/office/drawing/2014/main" id="{7D7AC23A-F7AB-4C72-9952-B3EE168C3E7E}"/>
                  </a:ext>
                </a:extLst>
              </p:cNvPr>
              <p:cNvSpPr/>
              <p:nvPr/>
            </p:nvSpPr>
            <p:spPr>
              <a:xfrm>
                <a:off x="2831613" y="198328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125">
                <a:extLst>
                  <a:ext uri="{FF2B5EF4-FFF2-40B4-BE49-F238E27FC236}">
                    <a16:creationId xmlns="" xmlns:a16="http://schemas.microsoft.com/office/drawing/2014/main" id="{B36AACD5-8D22-4C61-82A8-EFFF66FD170F}"/>
                  </a:ext>
                </a:extLst>
              </p:cNvPr>
              <p:cNvSpPr/>
              <p:nvPr/>
            </p:nvSpPr>
            <p:spPr>
              <a:xfrm>
                <a:off x="2869356" y="206531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ube 131">
                <a:extLst>
                  <a:ext uri="{FF2B5EF4-FFF2-40B4-BE49-F238E27FC236}">
                    <a16:creationId xmlns="" xmlns:a16="http://schemas.microsoft.com/office/drawing/2014/main" id="{BB616FC5-7F34-4B36-A3D0-34D6EB09EACA}"/>
                  </a:ext>
                </a:extLst>
              </p:cNvPr>
              <p:cNvSpPr/>
              <p:nvPr/>
            </p:nvSpPr>
            <p:spPr>
              <a:xfrm flipH="1">
                <a:off x="3009184" y="1749866"/>
                <a:ext cx="216315" cy="198629"/>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ube 132">
                <a:extLst>
                  <a:ext uri="{FF2B5EF4-FFF2-40B4-BE49-F238E27FC236}">
                    <a16:creationId xmlns="" xmlns:a16="http://schemas.microsoft.com/office/drawing/2014/main" id="{1F26648D-9E96-4DF2-B1C2-4D669F3AAA0D}"/>
                  </a:ext>
                </a:extLst>
              </p:cNvPr>
              <p:cNvSpPr/>
              <p:nvPr/>
            </p:nvSpPr>
            <p:spPr>
              <a:xfrm flipH="1">
                <a:off x="3162545" y="1710747"/>
                <a:ext cx="288726" cy="274008"/>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ube 134">
                <a:extLst>
                  <a:ext uri="{FF2B5EF4-FFF2-40B4-BE49-F238E27FC236}">
                    <a16:creationId xmlns="" xmlns:a16="http://schemas.microsoft.com/office/drawing/2014/main" id="{F00EB844-0248-492E-9A01-4D6846AD061E}"/>
                  </a:ext>
                </a:extLst>
              </p:cNvPr>
              <p:cNvSpPr/>
              <p:nvPr/>
            </p:nvSpPr>
            <p:spPr>
              <a:xfrm flipH="1">
                <a:off x="3354274" y="1650741"/>
                <a:ext cx="374589" cy="377500"/>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extBox 159">
                <a:extLst>
                  <a:ext uri="{FF2B5EF4-FFF2-40B4-BE49-F238E27FC236}">
                    <a16:creationId xmlns="" xmlns:a16="http://schemas.microsoft.com/office/drawing/2014/main" id="{6BF66021-A273-4EA5-9187-5E6E3BBDE7A6}"/>
                  </a:ext>
                </a:extLst>
              </p:cNvPr>
              <p:cNvSpPr txBox="1"/>
              <p:nvPr/>
            </p:nvSpPr>
            <p:spPr>
              <a:xfrm>
                <a:off x="1726040" y="2081702"/>
                <a:ext cx="1077791" cy="229587"/>
              </a:xfrm>
              <a:prstGeom prst="rect">
                <a:avLst/>
              </a:prstGeom>
              <a:noFill/>
            </p:spPr>
            <p:txBody>
              <a:bodyPr wrap="square" rtlCol="0">
                <a:spAutoFit/>
              </a:bodyPr>
              <a:lstStyle/>
              <a:p>
                <a:pPr algn="ctr"/>
                <a:r>
                  <a:rPr lang="en-US" sz="1050" dirty="0"/>
                  <a:t>2D Encoder</a:t>
                </a:r>
              </a:p>
            </p:txBody>
          </p:sp>
          <p:sp>
            <p:nvSpPr>
              <p:cNvPr id="391" name="TextBox 160">
                <a:extLst>
                  <a:ext uri="{FF2B5EF4-FFF2-40B4-BE49-F238E27FC236}">
                    <a16:creationId xmlns="" xmlns:a16="http://schemas.microsoft.com/office/drawing/2014/main" id="{4A45CCCF-10A6-4F1F-8498-16AC5E8769BA}"/>
                  </a:ext>
                </a:extLst>
              </p:cNvPr>
              <p:cNvSpPr txBox="1"/>
              <p:nvPr/>
            </p:nvSpPr>
            <p:spPr>
              <a:xfrm>
                <a:off x="2734379" y="2080130"/>
                <a:ext cx="1294317" cy="229587"/>
              </a:xfrm>
              <a:prstGeom prst="rect">
                <a:avLst/>
              </a:prstGeom>
              <a:noFill/>
            </p:spPr>
            <p:txBody>
              <a:bodyPr wrap="square" rtlCol="0">
                <a:spAutoFit/>
              </a:bodyPr>
              <a:lstStyle/>
              <a:p>
                <a:pPr algn="ctr"/>
                <a:r>
                  <a:rPr lang="en-US" sz="1050" dirty="0"/>
                  <a:t>3D Decoder</a:t>
                </a:r>
              </a:p>
            </p:txBody>
          </p:sp>
          <p:grpSp>
            <p:nvGrpSpPr>
              <p:cNvPr id="392" name="Group 220"/>
              <p:cNvGrpSpPr/>
              <p:nvPr/>
            </p:nvGrpSpPr>
            <p:grpSpPr>
              <a:xfrm>
                <a:off x="3814946" y="1465008"/>
                <a:ext cx="841519" cy="860794"/>
                <a:chOff x="457945" y="4882393"/>
                <a:chExt cx="999364" cy="1022255"/>
              </a:xfrm>
            </p:grpSpPr>
            <p:sp>
              <p:nvSpPr>
                <p:cNvPr id="396" name="Parallelogram 222">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7" name="Parallelogram 223">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98" name="Picture 224"/>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83715" y="5104108"/>
                  <a:ext cx="852143" cy="715192"/>
                </a:xfrm>
                <a:prstGeom prst="rect">
                  <a:avLst/>
                </a:prstGeom>
              </p:spPr>
            </p:pic>
            <p:sp>
              <p:nvSpPr>
                <p:cNvPr id="399" name="Parallelogram 22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0" name="Parallelogram 226">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393" name="Picture 2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0109" y="1534416"/>
                <a:ext cx="749129" cy="749129"/>
              </a:xfrm>
              <a:prstGeom prst="rect">
                <a:avLst/>
              </a:prstGeom>
            </p:spPr>
          </p:pic>
          <p:pic>
            <p:nvPicPr>
              <p:cNvPr id="395" name="Picture 229">
                <a:extLst>
                  <a:ext uri="{FF2B5EF4-FFF2-40B4-BE49-F238E27FC236}">
                    <a16:creationId xmlns="" xmlns:a16="http://schemas.microsoft.com/office/drawing/2014/main" id="{AA485B93-4D9C-47CF-A9A7-327CA33B9D6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090986" y="2336798"/>
                <a:ext cx="156314" cy="156314"/>
              </a:xfrm>
              <a:prstGeom prst="rect">
                <a:avLst/>
              </a:prstGeom>
            </p:spPr>
          </p:pic>
        </p:grpSp>
        <p:grpSp>
          <p:nvGrpSpPr>
            <p:cNvPr id="401" name="组 400"/>
            <p:cNvGrpSpPr/>
            <p:nvPr/>
          </p:nvGrpSpPr>
          <p:grpSpPr>
            <a:xfrm>
              <a:off x="884026" y="2706720"/>
              <a:ext cx="2255098" cy="1569942"/>
              <a:chOff x="731626" y="2554320"/>
              <a:chExt cx="2255098" cy="1569942"/>
            </a:xfrm>
          </p:grpSpPr>
          <p:sp>
            <p:nvSpPr>
              <p:cNvPr id="402"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406" name="Group 213"/>
                <p:cNvGrpSpPr/>
                <p:nvPr/>
              </p:nvGrpSpPr>
              <p:grpSpPr>
                <a:xfrm>
                  <a:off x="9773500" y="3443925"/>
                  <a:ext cx="1746265" cy="1729475"/>
                  <a:chOff x="1295840" y="4882393"/>
                  <a:chExt cx="1032179" cy="1022255"/>
                </a:xfrm>
              </p:grpSpPr>
              <p:sp>
                <p:nvSpPr>
                  <p:cNvPr id="411"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2"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13" name="Picture 21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414"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5"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407"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8"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9"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10" name="Picture 2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6060" y="3060382"/>
                  <a:ext cx="593438" cy="593437"/>
                </a:xfrm>
                <a:prstGeom prst="rect">
                  <a:avLst/>
                </a:prstGeom>
                <a:scene3d>
                  <a:camera prst="isometricRightUp">
                    <a:rot lat="2700000" lon="18899998" rev="0"/>
                  </a:camera>
                  <a:lightRig rig="threePt" dir="t"/>
                </a:scene3d>
              </p:spPr>
            </p:pic>
          </p:grpSp>
          <p:pic>
            <p:nvPicPr>
              <p:cNvPr id="405"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416" name="组 415"/>
            <p:cNvGrpSpPr/>
            <p:nvPr/>
          </p:nvGrpSpPr>
          <p:grpSpPr>
            <a:xfrm>
              <a:off x="7958429" y="1529446"/>
              <a:ext cx="3775101" cy="1079781"/>
              <a:chOff x="7806029" y="1377046"/>
              <a:chExt cx="3775101" cy="1079781"/>
            </a:xfrm>
          </p:grpSpPr>
          <p:sp>
            <p:nvSpPr>
              <p:cNvPr id="417" name="Rectangle: Rounded Corners 369">
                <a:extLst>
                  <a:ext uri="{FF2B5EF4-FFF2-40B4-BE49-F238E27FC236}">
                    <a16:creationId xmlns="" xmlns:a16="http://schemas.microsoft.com/office/drawing/2014/main" id="{181C6F30-6574-456F-B4C2-AA107D251C7D}"/>
                  </a:ext>
                </a:extLst>
              </p:cNvPr>
              <p:cNvSpPr/>
              <p:nvPr/>
            </p:nvSpPr>
            <p:spPr>
              <a:xfrm>
                <a:off x="7806029" y="1377046"/>
                <a:ext cx="3775101" cy="1079781"/>
              </a:xfrm>
              <a:prstGeom prst="roundRect">
                <a:avLst>
                  <a:gd name="adj" fmla="val 0"/>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104">
                <a:extLst>
                  <a:ext uri="{FF2B5EF4-FFF2-40B4-BE49-F238E27FC236}">
                    <a16:creationId xmlns="" xmlns:a16="http://schemas.microsoft.com/office/drawing/2014/main" id="{29200063-79D8-46D6-8777-2F0CDCEA8EB2}"/>
                  </a:ext>
                </a:extLst>
              </p:cNvPr>
              <p:cNvSpPr/>
              <p:nvPr/>
            </p:nvSpPr>
            <p:spPr>
              <a:xfrm rot="16200000" flipV="1">
                <a:off x="9392437" y="1687819"/>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105">
                <a:extLst>
                  <a:ext uri="{FF2B5EF4-FFF2-40B4-BE49-F238E27FC236}">
                    <a16:creationId xmlns="" xmlns:a16="http://schemas.microsoft.com/office/drawing/2014/main" id="{4141BA5A-9F83-485C-866D-04BE877D8A46}"/>
                  </a:ext>
                </a:extLst>
              </p:cNvPr>
              <p:cNvSpPr/>
              <p:nvPr/>
            </p:nvSpPr>
            <p:spPr>
              <a:xfrm rot="16200000" flipV="1">
                <a:off x="9345215" y="159896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106">
                <a:extLst>
                  <a:ext uri="{FF2B5EF4-FFF2-40B4-BE49-F238E27FC236}">
                    <a16:creationId xmlns="" xmlns:a16="http://schemas.microsoft.com/office/drawing/2014/main" id="{A53443BA-4B91-49F3-A598-B1AB7D8C74F8}"/>
                  </a:ext>
                </a:extLst>
              </p:cNvPr>
              <p:cNvSpPr/>
              <p:nvPr/>
            </p:nvSpPr>
            <p:spPr>
              <a:xfrm rot="16200000" flipV="1">
                <a:off x="9368109" y="163684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107">
                <a:extLst>
                  <a:ext uri="{FF2B5EF4-FFF2-40B4-BE49-F238E27FC236}">
                    <a16:creationId xmlns="" xmlns:a16="http://schemas.microsoft.com/office/drawing/2014/main" id="{E417A68E-6392-45BD-A143-6302537D4A4E}"/>
                  </a:ext>
                </a:extLst>
              </p:cNvPr>
              <p:cNvSpPr/>
              <p:nvPr/>
            </p:nvSpPr>
            <p:spPr>
              <a:xfrm rot="16200000" flipV="1">
                <a:off x="9478893" y="183970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108">
                <a:extLst>
                  <a:ext uri="{FF2B5EF4-FFF2-40B4-BE49-F238E27FC236}">
                    <a16:creationId xmlns="" xmlns:a16="http://schemas.microsoft.com/office/drawing/2014/main" id="{0A365918-3B6C-4760-A1E0-0CCA57B40478}"/>
                  </a:ext>
                </a:extLst>
              </p:cNvPr>
              <p:cNvSpPr/>
              <p:nvPr/>
            </p:nvSpPr>
            <p:spPr>
              <a:xfrm rot="16200000" flipV="1">
                <a:off x="9448626" y="178818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109">
                <a:extLst>
                  <a:ext uri="{FF2B5EF4-FFF2-40B4-BE49-F238E27FC236}">
                    <a16:creationId xmlns="" xmlns:a16="http://schemas.microsoft.com/office/drawing/2014/main" id="{A2AFAD32-69C1-43E1-B9C8-880E50B908A8}"/>
                  </a:ext>
                </a:extLst>
              </p:cNvPr>
              <p:cNvSpPr/>
              <p:nvPr/>
            </p:nvSpPr>
            <p:spPr>
              <a:xfrm rot="16200000" flipV="1">
                <a:off x="9419618" y="174496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110">
                <a:extLst>
                  <a:ext uri="{FF2B5EF4-FFF2-40B4-BE49-F238E27FC236}">
                    <a16:creationId xmlns="" xmlns:a16="http://schemas.microsoft.com/office/drawing/2014/main" id="{8810EA21-52B8-40DE-891E-819A56A85E99}"/>
                  </a:ext>
                </a:extLst>
              </p:cNvPr>
              <p:cNvSpPr/>
              <p:nvPr/>
            </p:nvSpPr>
            <p:spPr>
              <a:xfrm rot="16200000" flipV="1">
                <a:off x="8984714" y="169269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111">
                <a:extLst>
                  <a:ext uri="{FF2B5EF4-FFF2-40B4-BE49-F238E27FC236}">
                    <a16:creationId xmlns="" xmlns:a16="http://schemas.microsoft.com/office/drawing/2014/main" id="{F9812AEF-C0EA-4288-A97C-4F17D1CFBE36}"/>
                  </a:ext>
                </a:extLst>
              </p:cNvPr>
              <p:cNvSpPr/>
              <p:nvPr/>
            </p:nvSpPr>
            <p:spPr>
              <a:xfrm rot="16200000" flipV="1">
                <a:off x="9013812" y="1735683"/>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112">
                <a:extLst>
                  <a:ext uri="{FF2B5EF4-FFF2-40B4-BE49-F238E27FC236}">
                    <a16:creationId xmlns="" xmlns:a16="http://schemas.microsoft.com/office/drawing/2014/main" id="{DB3BF501-84CB-4B01-96D9-1EF150626219}"/>
                  </a:ext>
                </a:extLst>
              </p:cNvPr>
              <p:cNvSpPr/>
              <p:nvPr/>
            </p:nvSpPr>
            <p:spPr>
              <a:xfrm rot="16200000" flipV="1">
                <a:off x="8964158" y="1652178"/>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113">
                <a:extLst>
                  <a:ext uri="{FF2B5EF4-FFF2-40B4-BE49-F238E27FC236}">
                    <a16:creationId xmlns="" xmlns:a16="http://schemas.microsoft.com/office/drawing/2014/main" id="{9F272DD9-08DB-4E93-AE2A-160256DD25B2}"/>
                  </a:ext>
                </a:extLst>
              </p:cNvPr>
              <p:cNvSpPr/>
              <p:nvPr/>
            </p:nvSpPr>
            <p:spPr>
              <a:xfrm rot="16200000" flipV="1">
                <a:off x="8939109" y="160478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119">
                <a:extLst>
                  <a:ext uri="{FF2B5EF4-FFF2-40B4-BE49-F238E27FC236}">
                    <a16:creationId xmlns="" xmlns:a16="http://schemas.microsoft.com/office/drawing/2014/main" id="{1CB4C55A-6B42-4712-B226-656BAB623CCF}"/>
                  </a:ext>
                </a:extLst>
              </p:cNvPr>
              <p:cNvSpPr/>
              <p:nvPr/>
            </p:nvSpPr>
            <p:spPr>
              <a:xfrm rot="5400000" flipV="1">
                <a:off x="10029628" y="1706045"/>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122">
                <a:extLst>
                  <a:ext uri="{FF2B5EF4-FFF2-40B4-BE49-F238E27FC236}">
                    <a16:creationId xmlns="" xmlns:a16="http://schemas.microsoft.com/office/drawing/2014/main" id="{A78B349E-2D37-4961-87D7-F28E26FCBF59}"/>
                  </a:ext>
                </a:extLst>
              </p:cNvPr>
              <p:cNvSpPr/>
              <p:nvPr/>
            </p:nvSpPr>
            <p:spPr>
              <a:xfrm rot="5400000" flipV="1">
                <a:off x="9978100" y="160427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126">
                <a:extLst>
                  <a:ext uri="{FF2B5EF4-FFF2-40B4-BE49-F238E27FC236}">
                    <a16:creationId xmlns="" xmlns:a16="http://schemas.microsoft.com/office/drawing/2014/main" id="{C3FE1BA9-A0C7-41B7-A2C2-7008619ABD45}"/>
                  </a:ext>
                </a:extLst>
              </p:cNvPr>
              <p:cNvSpPr/>
              <p:nvPr/>
            </p:nvSpPr>
            <p:spPr>
              <a:xfrm rot="5400000" flipV="1">
                <a:off x="10005300" y="164215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127">
                <a:extLst>
                  <a:ext uri="{FF2B5EF4-FFF2-40B4-BE49-F238E27FC236}">
                    <a16:creationId xmlns="" xmlns:a16="http://schemas.microsoft.com/office/drawing/2014/main" id="{1A4E1E7B-CB23-42EF-97E8-4F1931BE885D}"/>
                  </a:ext>
                </a:extLst>
              </p:cNvPr>
              <p:cNvSpPr/>
              <p:nvPr/>
            </p:nvSpPr>
            <p:spPr>
              <a:xfrm rot="5400000" flipV="1">
                <a:off x="10116084" y="185792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128">
                <a:extLst>
                  <a:ext uri="{FF2B5EF4-FFF2-40B4-BE49-F238E27FC236}">
                    <a16:creationId xmlns="" xmlns:a16="http://schemas.microsoft.com/office/drawing/2014/main" id="{3D0B0E6D-E61F-45A8-B8C0-6B5DB4A08917}"/>
                  </a:ext>
                </a:extLst>
              </p:cNvPr>
              <p:cNvSpPr/>
              <p:nvPr/>
            </p:nvSpPr>
            <p:spPr>
              <a:xfrm rot="5400000" flipV="1">
                <a:off x="10085817" y="1806413"/>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129">
                <a:extLst>
                  <a:ext uri="{FF2B5EF4-FFF2-40B4-BE49-F238E27FC236}">
                    <a16:creationId xmlns="" xmlns:a16="http://schemas.microsoft.com/office/drawing/2014/main" id="{B9849ACF-786F-475C-BC13-178303CA9DBC}"/>
                  </a:ext>
                </a:extLst>
              </p:cNvPr>
              <p:cNvSpPr/>
              <p:nvPr/>
            </p:nvSpPr>
            <p:spPr>
              <a:xfrm rot="5400000" flipV="1">
                <a:off x="10056810" y="176319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130">
                <a:extLst>
                  <a:ext uri="{FF2B5EF4-FFF2-40B4-BE49-F238E27FC236}">
                    <a16:creationId xmlns="" xmlns:a16="http://schemas.microsoft.com/office/drawing/2014/main" id="{D81B6410-D898-447C-B96A-EBC448A327F0}"/>
                  </a:ext>
                </a:extLst>
              </p:cNvPr>
              <p:cNvSpPr/>
              <p:nvPr/>
            </p:nvSpPr>
            <p:spPr>
              <a:xfrm rot="5400000" flipV="1">
                <a:off x="10374907" y="1711787"/>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155">
                <a:extLst>
                  <a:ext uri="{FF2B5EF4-FFF2-40B4-BE49-F238E27FC236}">
                    <a16:creationId xmlns="" xmlns:a16="http://schemas.microsoft.com/office/drawing/2014/main" id="{9B751A7A-A43B-4136-849B-54A47978E4F0}"/>
                  </a:ext>
                </a:extLst>
              </p:cNvPr>
              <p:cNvSpPr/>
              <p:nvPr/>
            </p:nvSpPr>
            <p:spPr>
              <a:xfrm rot="5400000" flipV="1">
                <a:off x="10404004" y="175477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156">
                <a:extLst>
                  <a:ext uri="{FF2B5EF4-FFF2-40B4-BE49-F238E27FC236}">
                    <a16:creationId xmlns="" xmlns:a16="http://schemas.microsoft.com/office/drawing/2014/main" id="{752A17C7-8905-4F17-8F46-C0916CA7D4E4}"/>
                  </a:ext>
                </a:extLst>
              </p:cNvPr>
              <p:cNvSpPr/>
              <p:nvPr/>
            </p:nvSpPr>
            <p:spPr>
              <a:xfrm rot="5400000" flipV="1">
                <a:off x="10354351" y="167127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Rectangle 158">
                <a:extLst>
                  <a:ext uri="{FF2B5EF4-FFF2-40B4-BE49-F238E27FC236}">
                    <a16:creationId xmlns="" xmlns:a16="http://schemas.microsoft.com/office/drawing/2014/main" id="{4EE2EA0F-3394-4792-B7E0-34FF59177B92}"/>
                  </a:ext>
                </a:extLst>
              </p:cNvPr>
              <p:cNvSpPr/>
              <p:nvPr/>
            </p:nvSpPr>
            <p:spPr>
              <a:xfrm rot="5400000" flipV="1">
                <a:off x="10329302" y="1623872"/>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7">
                <a:extLst>
                  <a:ext uri="{FF2B5EF4-FFF2-40B4-BE49-F238E27FC236}">
                    <a16:creationId xmlns="" xmlns:a16="http://schemas.microsoft.com/office/drawing/2014/main" id="{DE5754C7-1628-47B5-8F8C-450BC69E9541}"/>
                  </a:ext>
                </a:extLst>
              </p:cNvPr>
              <p:cNvSpPr/>
              <p:nvPr/>
            </p:nvSpPr>
            <p:spPr>
              <a:xfrm>
                <a:off x="9668845" y="1531755"/>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249">
                <a:extLst>
                  <a:ext uri="{FF2B5EF4-FFF2-40B4-BE49-F238E27FC236}">
                    <a16:creationId xmlns="" xmlns:a16="http://schemas.microsoft.com/office/drawing/2014/main" id="{A0C7C1AE-4350-4E2E-8C7D-92AB55DF4B85}"/>
                  </a:ext>
                </a:extLst>
              </p:cNvPr>
              <p:cNvSpPr/>
              <p:nvPr/>
            </p:nvSpPr>
            <p:spPr>
              <a:xfrm>
                <a:off x="9707045" y="1613536"/>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250">
                <a:extLst>
                  <a:ext uri="{FF2B5EF4-FFF2-40B4-BE49-F238E27FC236}">
                    <a16:creationId xmlns="" xmlns:a16="http://schemas.microsoft.com/office/drawing/2014/main" id="{E45E25B4-6D60-4AFA-853F-1990DBCAD0E5}"/>
                  </a:ext>
                </a:extLst>
              </p:cNvPr>
              <p:cNvSpPr/>
              <p:nvPr/>
            </p:nvSpPr>
            <p:spPr>
              <a:xfrm>
                <a:off x="9747832" y="1695294"/>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Oval 251">
                <a:extLst>
                  <a:ext uri="{FF2B5EF4-FFF2-40B4-BE49-F238E27FC236}">
                    <a16:creationId xmlns="" xmlns:a16="http://schemas.microsoft.com/office/drawing/2014/main" id="{C54DDAF5-18B1-46D2-BDBD-97384A40B3CF}"/>
                  </a:ext>
                </a:extLst>
              </p:cNvPr>
              <p:cNvSpPr/>
              <p:nvPr/>
            </p:nvSpPr>
            <p:spPr>
              <a:xfrm>
                <a:off x="9795067" y="1789120"/>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252">
                <a:extLst>
                  <a:ext uri="{FF2B5EF4-FFF2-40B4-BE49-F238E27FC236}">
                    <a16:creationId xmlns="" xmlns:a16="http://schemas.microsoft.com/office/drawing/2014/main" id="{AF1D1A7B-EA3C-4D6C-99BE-35B2FB0372ED}"/>
                  </a:ext>
                </a:extLst>
              </p:cNvPr>
              <p:cNvSpPr/>
              <p:nvPr/>
            </p:nvSpPr>
            <p:spPr>
              <a:xfrm>
                <a:off x="9835799" y="1873681"/>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253">
                <a:extLst>
                  <a:ext uri="{FF2B5EF4-FFF2-40B4-BE49-F238E27FC236}">
                    <a16:creationId xmlns="" xmlns:a16="http://schemas.microsoft.com/office/drawing/2014/main" id="{9E88DDC0-17DB-4586-A666-E561BD3E5C55}"/>
                  </a:ext>
                </a:extLst>
              </p:cNvPr>
              <p:cNvSpPr/>
              <p:nvPr/>
            </p:nvSpPr>
            <p:spPr>
              <a:xfrm>
                <a:off x="9876920" y="1956089"/>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254">
                <a:extLst>
                  <a:ext uri="{FF2B5EF4-FFF2-40B4-BE49-F238E27FC236}">
                    <a16:creationId xmlns="" xmlns:a16="http://schemas.microsoft.com/office/drawing/2014/main" id="{B29DB30C-823D-495A-BCF0-6272B740CDE0}"/>
                  </a:ext>
                </a:extLst>
              </p:cNvPr>
              <p:cNvSpPr/>
              <p:nvPr/>
            </p:nvSpPr>
            <p:spPr>
              <a:xfrm>
                <a:off x="9917535" y="2038118"/>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extBox 1">
                <a:extLst>
                  <a:ext uri="{FF2B5EF4-FFF2-40B4-BE49-F238E27FC236}">
                    <a16:creationId xmlns="" xmlns:a16="http://schemas.microsoft.com/office/drawing/2014/main" id="{DB9B4982-F9C8-48CD-801A-12E8B21ABC86}"/>
                  </a:ext>
                </a:extLst>
              </p:cNvPr>
              <p:cNvSpPr txBox="1"/>
              <p:nvPr/>
            </p:nvSpPr>
            <p:spPr>
              <a:xfrm>
                <a:off x="8690997" y="2051844"/>
                <a:ext cx="1277350" cy="229587"/>
              </a:xfrm>
              <a:prstGeom prst="rect">
                <a:avLst/>
              </a:prstGeom>
              <a:noFill/>
            </p:spPr>
            <p:txBody>
              <a:bodyPr wrap="square" rtlCol="0">
                <a:spAutoFit/>
              </a:bodyPr>
              <a:lstStyle/>
              <a:p>
                <a:pPr algn="ctr"/>
                <a:r>
                  <a:rPr lang="en-US" sz="1050" dirty="0"/>
                  <a:t>2D Encoder</a:t>
                </a:r>
              </a:p>
            </p:txBody>
          </p:sp>
          <p:sp>
            <p:nvSpPr>
              <p:cNvPr id="446" name="TextBox 161">
                <a:extLst>
                  <a:ext uri="{FF2B5EF4-FFF2-40B4-BE49-F238E27FC236}">
                    <a16:creationId xmlns="" xmlns:a16="http://schemas.microsoft.com/office/drawing/2014/main" id="{868CFE42-0A5B-4A70-81E6-39B90A4A54E5}"/>
                  </a:ext>
                </a:extLst>
              </p:cNvPr>
              <p:cNvSpPr txBox="1"/>
              <p:nvPr/>
            </p:nvSpPr>
            <p:spPr>
              <a:xfrm>
                <a:off x="9754235" y="2052051"/>
                <a:ext cx="1277350" cy="229587"/>
              </a:xfrm>
              <a:prstGeom prst="rect">
                <a:avLst/>
              </a:prstGeom>
              <a:noFill/>
            </p:spPr>
            <p:txBody>
              <a:bodyPr wrap="square" rtlCol="0">
                <a:spAutoFit/>
              </a:bodyPr>
              <a:lstStyle/>
              <a:p>
                <a:pPr algn="ctr"/>
                <a:r>
                  <a:rPr lang="en-US" sz="1050" dirty="0"/>
                  <a:t>2D Decoder</a:t>
                </a:r>
              </a:p>
            </p:txBody>
          </p:sp>
          <p:pic>
            <p:nvPicPr>
              <p:cNvPr id="44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32744" y="1498164"/>
                <a:ext cx="749129" cy="749129"/>
              </a:xfrm>
              <a:prstGeom prst="rect">
                <a:avLst/>
              </a:prstGeom>
            </p:spPr>
          </p:pic>
          <p:pic>
            <p:nvPicPr>
              <p:cNvPr id="448"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2021" y="1490995"/>
                <a:ext cx="756299" cy="756299"/>
              </a:xfrm>
              <a:prstGeom prst="rect">
                <a:avLst/>
              </a:prstGeom>
            </p:spPr>
          </p:pic>
          <p:pic>
            <p:nvPicPr>
              <p:cNvPr id="450" name="Picture 234">
                <a:extLst>
                  <a:ext uri="{FF2B5EF4-FFF2-40B4-BE49-F238E27FC236}">
                    <a16:creationId xmlns="" xmlns:a16="http://schemas.microsoft.com/office/drawing/2014/main" id="{F04CC009-9F75-4A5F-81A0-8059F6732D4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1021120" y="2266593"/>
                <a:ext cx="179051" cy="164841"/>
              </a:xfrm>
              <a:prstGeom prst="rect">
                <a:avLst/>
              </a:prstGeom>
            </p:spPr>
          </p:pic>
        </p:grpSp>
        <p:grpSp>
          <p:nvGrpSpPr>
            <p:cNvPr id="451" name="组 450"/>
            <p:cNvGrpSpPr/>
            <p:nvPr/>
          </p:nvGrpSpPr>
          <p:grpSpPr>
            <a:xfrm>
              <a:off x="4923698" y="1524160"/>
              <a:ext cx="3043540" cy="1095541"/>
              <a:chOff x="4771298" y="1371760"/>
              <a:chExt cx="3043540" cy="1095541"/>
            </a:xfrm>
          </p:grpSpPr>
          <p:sp>
            <p:nvSpPr>
              <p:cNvPr id="452" name="Rectangle: Rounded Corners 368">
                <a:extLst>
                  <a:ext uri="{FF2B5EF4-FFF2-40B4-BE49-F238E27FC236}">
                    <a16:creationId xmlns="" xmlns:a16="http://schemas.microsoft.com/office/drawing/2014/main" id="{E6C82080-2C52-4034-89B9-E915A1BC80FF}"/>
                  </a:ext>
                </a:extLst>
              </p:cNvPr>
              <p:cNvSpPr/>
              <p:nvPr/>
            </p:nvSpPr>
            <p:spPr>
              <a:xfrm>
                <a:off x="4771298" y="1371760"/>
                <a:ext cx="2984852" cy="1095541"/>
              </a:xfrm>
              <a:prstGeom prst="roundRect">
                <a:avLst>
                  <a:gd name="adj" fmla="val 0"/>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138">
                <a:extLst>
                  <a:ext uri="{FF2B5EF4-FFF2-40B4-BE49-F238E27FC236}">
                    <a16:creationId xmlns="" xmlns:a16="http://schemas.microsoft.com/office/drawing/2014/main" id="{E7DFEF42-471A-42F5-B532-91EC32EAB52D}"/>
                  </a:ext>
                </a:extLst>
              </p:cNvPr>
              <p:cNvGrpSpPr/>
              <p:nvPr/>
            </p:nvGrpSpPr>
            <p:grpSpPr>
              <a:xfrm>
                <a:off x="7261293" y="1809551"/>
                <a:ext cx="456757" cy="467219"/>
                <a:chOff x="936625" y="4341651"/>
                <a:chExt cx="673100" cy="688518"/>
              </a:xfrm>
              <a:scene3d>
                <a:camera prst="orthographicFront">
                  <a:rot lat="0" lon="0" rev="0"/>
                </a:camera>
                <a:lightRig rig="threePt" dir="t"/>
              </a:scene3d>
            </p:grpSpPr>
            <p:sp>
              <p:nvSpPr>
                <p:cNvPr id="488" name="Parallelogram 145">
                  <a:extLst>
                    <a:ext uri="{FF2B5EF4-FFF2-40B4-BE49-F238E27FC236}">
                      <a16:creationId xmlns="" xmlns:a16="http://schemas.microsoft.com/office/drawing/2014/main" id="{E6F2A7F4-7BAA-4494-91B9-BAEC9C296C82}"/>
                    </a:ext>
                  </a:extLst>
                </p:cNvPr>
                <p:cNvSpPr/>
                <p:nvPr/>
              </p:nvSpPr>
              <p:spPr>
                <a:xfrm>
                  <a:off x="936625" y="4793916"/>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9" name="Parallelogram 146">
                  <a:extLst>
                    <a:ext uri="{FF2B5EF4-FFF2-40B4-BE49-F238E27FC236}">
                      <a16:creationId xmlns="" xmlns:a16="http://schemas.microsoft.com/office/drawing/2014/main" id="{58ADE0B2-AC8E-4209-99B2-6E996448D063}"/>
                    </a:ext>
                  </a:extLst>
                </p:cNvPr>
                <p:cNvSpPr/>
                <p:nvPr/>
              </p:nvSpPr>
              <p:spPr>
                <a:xfrm rot="5400000" flipV="1">
                  <a:off x="672936" y="4605344"/>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0" name="Parallelogram 147">
                  <a:extLst>
                    <a:ext uri="{FF2B5EF4-FFF2-40B4-BE49-F238E27FC236}">
                      <a16:creationId xmlns="" xmlns:a16="http://schemas.microsoft.com/office/drawing/2014/main" id="{A41A3EC3-B3EB-4531-96C1-728488B6840E}"/>
                    </a:ext>
                  </a:extLst>
                </p:cNvPr>
                <p:cNvSpPr/>
                <p:nvPr/>
              </p:nvSpPr>
              <p:spPr>
                <a:xfrm>
                  <a:off x="936625" y="4341651"/>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1" name="Parallelogram 148">
                  <a:extLst>
                    <a:ext uri="{FF2B5EF4-FFF2-40B4-BE49-F238E27FC236}">
                      <a16:creationId xmlns="" xmlns:a16="http://schemas.microsoft.com/office/drawing/2014/main" id="{4759BB4D-A19C-4AD6-A444-3F68F3137F9F}"/>
                    </a:ext>
                  </a:extLst>
                </p:cNvPr>
                <p:cNvSpPr/>
                <p:nvPr/>
              </p:nvSpPr>
              <p:spPr>
                <a:xfrm rot="5400000" flipV="1">
                  <a:off x="1180139" y="4605343"/>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454" name="TextBox 149">
                <a:extLst>
                  <a:ext uri="{FF2B5EF4-FFF2-40B4-BE49-F238E27FC236}">
                    <a16:creationId xmlns="" xmlns:a16="http://schemas.microsoft.com/office/drawing/2014/main" id="{118D9EFC-626C-4998-A64F-8BF5655847F8}"/>
                  </a:ext>
                </a:extLst>
              </p:cNvPr>
              <p:cNvSpPr txBox="1"/>
              <p:nvPr/>
            </p:nvSpPr>
            <p:spPr>
              <a:xfrm>
                <a:off x="7320192" y="1544616"/>
                <a:ext cx="494646" cy="22262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(R,T)</a:t>
                </a:r>
              </a:p>
            </p:txBody>
          </p:sp>
          <p:sp>
            <p:nvSpPr>
              <p:cNvPr id="455" name="Rectangle 169">
                <a:extLst>
                  <a:ext uri="{FF2B5EF4-FFF2-40B4-BE49-F238E27FC236}">
                    <a16:creationId xmlns="" xmlns:a16="http://schemas.microsoft.com/office/drawing/2014/main" id="{7ED47BBC-7886-43D7-B414-10C327310C2D}"/>
                  </a:ext>
                </a:extLst>
              </p:cNvPr>
              <p:cNvSpPr/>
              <p:nvPr/>
            </p:nvSpPr>
            <p:spPr>
              <a:xfrm rot="16200000" flipV="1">
                <a:off x="6399439" y="1723768"/>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170">
                <a:extLst>
                  <a:ext uri="{FF2B5EF4-FFF2-40B4-BE49-F238E27FC236}">
                    <a16:creationId xmlns="" xmlns:a16="http://schemas.microsoft.com/office/drawing/2014/main" id="{9861EE07-59A2-4CAF-AE5F-88CBAB1058C8}"/>
                  </a:ext>
                </a:extLst>
              </p:cNvPr>
              <p:cNvSpPr/>
              <p:nvPr/>
            </p:nvSpPr>
            <p:spPr>
              <a:xfrm rot="16200000" flipV="1">
                <a:off x="6347911" y="1634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171">
                <a:extLst>
                  <a:ext uri="{FF2B5EF4-FFF2-40B4-BE49-F238E27FC236}">
                    <a16:creationId xmlns="" xmlns:a16="http://schemas.microsoft.com/office/drawing/2014/main" id="{9ACC368A-5BAD-4941-9051-0C5848A5A71A}"/>
                  </a:ext>
                </a:extLst>
              </p:cNvPr>
              <p:cNvSpPr/>
              <p:nvPr/>
            </p:nvSpPr>
            <p:spPr>
              <a:xfrm rot="16200000" flipV="1">
                <a:off x="6375111" y="167279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172">
                <a:extLst>
                  <a:ext uri="{FF2B5EF4-FFF2-40B4-BE49-F238E27FC236}">
                    <a16:creationId xmlns="" xmlns:a16="http://schemas.microsoft.com/office/drawing/2014/main" id="{F6DA72FF-5880-44D4-AA0E-7E8081A70259}"/>
                  </a:ext>
                </a:extLst>
              </p:cNvPr>
              <p:cNvSpPr/>
              <p:nvPr/>
            </p:nvSpPr>
            <p:spPr>
              <a:xfrm rot="16200000" flipV="1">
                <a:off x="6485895" y="1875650"/>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173">
                <a:extLst>
                  <a:ext uri="{FF2B5EF4-FFF2-40B4-BE49-F238E27FC236}">
                    <a16:creationId xmlns="" xmlns:a16="http://schemas.microsoft.com/office/drawing/2014/main" id="{954C7CAD-BD69-46B2-BE28-BC7FDAB5969A}"/>
                  </a:ext>
                </a:extLst>
              </p:cNvPr>
              <p:cNvSpPr/>
              <p:nvPr/>
            </p:nvSpPr>
            <p:spPr>
              <a:xfrm rot="16200000" flipV="1">
                <a:off x="6455627" y="1824136"/>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178">
                <a:extLst>
                  <a:ext uri="{FF2B5EF4-FFF2-40B4-BE49-F238E27FC236}">
                    <a16:creationId xmlns="" xmlns:a16="http://schemas.microsoft.com/office/drawing/2014/main" id="{9E80AA96-07BA-494B-AB38-381D39DD6382}"/>
                  </a:ext>
                </a:extLst>
              </p:cNvPr>
              <p:cNvSpPr/>
              <p:nvPr/>
            </p:nvSpPr>
            <p:spPr>
              <a:xfrm rot="16200000" flipV="1">
                <a:off x="6426620" y="1780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179">
                <a:extLst>
                  <a:ext uri="{FF2B5EF4-FFF2-40B4-BE49-F238E27FC236}">
                    <a16:creationId xmlns="" xmlns:a16="http://schemas.microsoft.com/office/drawing/2014/main" id="{9083CA97-E3F6-41C0-9581-34BED0E6778E}"/>
                  </a:ext>
                </a:extLst>
              </p:cNvPr>
              <p:cNvSpPr/>
              <p:nvPr/>
            </p:nvSpPr>
            <p:spPr>
              <a:xfrm rot="16200000" flipV="1">
                <a:off x="5991716" y="1728643"/>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180">
                <a:extLst>
                  <a:ext uri="{FF2B5EF4-FFF2-40B4-BE49-F238E27FC236}">
                    <a16:creationId xmlns="" xmlns:a16="http://schemas.microsoft.com/office/drawing/2014/main" id="{8DE71D28-EF27-42DA-8A33-D15DF20936EF}"/>
                  </a:ext>
                </a:extLst>
              </p:cNvPr>
              <p:cNvSpPr/>
              <p:nvPr/>
            </p:nvSpPr>
            <p:spPr>
              <a:xfrm rot="16200000" flipV="1">
                <a:off x="6020813" y="1771632"/>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181">
                <a:extLst>
                  <a:ext uri="{FF2B5EF4-FFF2-40B4-BE49-F238E27FC236}">
                    <a16:creationId xmlns="" xmlns:a16="http://schemas.microsoft.com/office/drawing/2014/main" id="{D1D2EE61-2D9F-4C58-8763-5A33D39531F5}"/>
                  </a:ext>
                </a:extLst>
              </p:cNvPr>
              <p:cNvSpPr/>
              <p:nvPr/>
            </p:nvSpPr>
            <p:spPr>
              <a:xfrm rot="16200000" flipV="1">
                <a:off x="5971160" y="1688127"/>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 name="Rectangle 182">
                <a:extLst>
                  <a:ext uri="{FF2B5EF4-FFF2-40B4-BE49-F238E27FC236}">
                    <a16:creationId xmlns="" xmlns:a16="http://schemas.microsoft.com/office/drawing/2014/main" id="{36849609-3249-4626-BEFF-02DF59DA18DC}"/>
                  </a:ext>
                </a:extLst>
              </p:cNvPr>
              <p:cNvSpPr/>
              <p:nvPr/>
            </p:nvSpPr>
            <p:spPr>
              <a:xfrm rot="16200000" flipV="1">
                <a:off x="5946111" y="1640729"/>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99">
                <a:extLst>
                  <a:ext uri="{FF2B5EF4-FFF2-40B4-BE49-F238E27FC236}">
                    <a16:creationId xmlns="" xmlns:a16="http://schemas.microsoft.com/office/drawing/2014/main" id="{159FA92C-368B-46B3-AA2A-E2C1150EA993}"/>
                  </a:ext>
                </a:extLst>
              </p:cNvPr>
              <p:cNvSpPr/>
              <p:nvPr/>
            </p:nvSpPr>
            <p:spPr>
              <a:xfrm>
                <a:off x="6677274" y="1550543"/>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100">
                <a:extLst>
                  <a:ext uri="{FF2B5EF4-FFF2-40B4-BE49-F238E27FC236}">
                    <a16:creationId xmlns="" xmlns:a16="http://schemas.microsoft.com/office/drawing/2014/main" id="{BF1DCF64-078B-4E70-89A6-C812E2BC42EF}"/>
                  </a:ext>
                </a:extLst>
              </p:cNvPr>
              <p:cNvSpPr/>
              <p:nvPr/>
            </p:nvSpPr>
            <p:spPr>
              <a:xfrm>
                <a:off x="6715474" y="1632324"/>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101">
                <a:extLst>
                  <a:ext uri="{FF2B5EF4-FFF2-40B4-BE49-F238E27FC236}">
                    <a16:creationId xmlns="" xmlns:a16="http://schemas.microsoft.com/office/drawing/2014/main" id="{9615623E-53ED-445D-9CD1-A16144B00265}"/>
                  </a:ext>
                </a:extLst>
              </p:cNvPr>
              <p:cNvSpPr/>
              <p:nvPr/>
            </p:nvSpPr>
            <p:spPr>
              <a:xfrm>
                <a:off x="6756260" y="1714082"/>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 name="Oval 102">
                <a:extLst>
                  <a:ext uri="{FF2B5EF4-FFF2-40B4-BE49-F238E27FC236}">
                    <a16:creationId xmlns="" xmlns:a16="http://schemas.microsoft.com/office/drawing/2014/main" id="{F66BA8E9-372F-4B7C-9A9E-CD176FF1401A}"/>
                  </a:ext>
                </a:extLst>
              </p:cNvPr>
              <p:cNvSpPr/>
              <p:nvPr/>
            </p:nvSpPr>
            <p:spPr>
              <a:xfrm>
                <a:off x="6803496" y="1807908"/>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103">
                <a:extLst>
                  <a:ext uri="{FF2B5EF4-FFF2-40B4-BE49-F238E27FC236}">
                    <a16:creationId xmlns="" xmlns:a16="http://schemas.microsoft.com/office/drawing/2014/main" id="{5148F1A1-D78C-41CF-BB07-545B976E6F51}"/>
                  </a:ext>
                </a:extLst>
              </p:cNvPr>
              <p:cNvSpPr/>
              <p:nvPr/>
            </p:nvSpPr>
            <p:spPr>
              <a:xfrm>
                <a:off x="6844228" y="1892469"/>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114">
                <a:extLst>
                  <a:ext uri="{FF2B5EF4-FFF2-40B4-BE49-F238E27FC236}">
                    <a16:creationId xmlns="" xmlns:a16="http://schemas.microsoft.com/office/drawing/2014/main" id="{1692EE02-0766-4B64-A9EE-C71AF0F1822F}"/>
                  </a:ext>
                </a:extLst>
              </p:cNvPr>
              <p:cNvSpPr/>
              <p:nvPr/>
            </p:nvSpPr>
            <p:spPr>
              <a:xfrm>
                <a:off x="6885349" y="1974877"/>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115">
                <a:extLst>
                  <a:ext uri="{FF2B5EF4-FFF2-40B4-BE49-F238E27FC236}">
                    <a16:creationId xmlns="" xmlns:a16="http://schemas.microsoft.com/office/drawing/2014/main" id="{6AAD8367-01D6-44FA-9A44-54BE2B1F6582}"/>
                  </a:ext>
                </a:extLst>
              </p:cNvPr>
              <p:cNvSpPr/>
              <p:nvPr/>
            </p:nvSpPr>
            <p:spPr>
              <a:xfrm>
                <a:off x="6919073" y="2056906"/>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extBox 157">
                <a:extLst>
                  <a:ext uri="{FF2B5EF4-FFF2-40B4-BE49-F238E27FC236}">
                    <a16:creationId xmlns="" xmlns:a16="http://schemas.microsoft.com/office/drawing/2014/main" id="{78FE545F-1B7C-4893-B495-9CCE5FE042A0}"/>
                  </a:ext>
                </a:extLst>
              </p:cNvPr>
              <p:cNvSpPr txBox="1"/>
              <p:nvPr/>
            </p:nvSpPr>
            <p:spPr>
              <a:xfrm>
                <a:off x="5723425" y="2124444"/>
                <a:ext cx="1176304" cy="229587"/>
              </a:xfrm>
              <a:prstGeom prst="rect">
                <a:avLst/>
              </a:prstGeom>
              <a:noFill/>
            </p:spPr>
            <p:txBody>
              <a:bodyPr wrap="square" rtlCol="0">
                <a:spAutoFit/>
              </a:bodyPr>
              <a:lstStyle/>
              <a:p>
                <a:pPr algn="ctr"/>
                <a:r>
                  <a:rPr lang="en-US" sz="1050" dirty="0"/>
                  <a:t>Regressor</a:t>
                </a:r>
              </a:p>
            </p:txBody>
          </p:sp>
          <p:grpSp>
            <p:nvGrpSpPr>
              <p:cNvPr id="473" name="Group 370">
                <a:extLst>
                  <a:ext uri="{FF2B5EF4-FFF2-40B4-BE49-F238E27FC236}">
                    <a16:creationId xmlns="" xmlns:a16="http://schemas.microsoft.com/office/drawing/2014/main" id="{CCD48C49-381F-43BA-97FB-3F31F5051A11}"/>
                  </a:ext>
                </a:extLst>
              </p:cNvPr>
              <p:cNvGrpSpPr/>
              <p:nvPr/>
            </p:nvGrpSpPr>
            <p:grpSpPr>
              <a:xfrm>
                <a:off x="7039739" y="1530727"/>
                <a:ext cx="294375" cy="377948"/>
                <a:chOff x="2668322" y="3820856"/>
                <a:chExt cx="760678" cy="976634"/>
              </a:xfrm>
            </p:grpSpPr>
            <p:cxnSp>
              <p:nvCxnSpPr>
                <p:cNvPr id="477" name="Straight Connector 371">
                  <a:extLst>
                    <a:ext uri="{FF2B5EF4-FFF2-40B4-BE49-F238E27FC236}">
                      <a16:creationId xmlns="" xmlns:a16="http://schemas.microsoft.com/office/drawing/2014/main" id="{0F03C1B0-06BE-4B3B-A54D-BF69806FA3C9}"/>
                    </a:ext>
                  </a:extLst>
                </p:cNvPr>
                <p:cNvCxnSpPr>
                  <a:cxnSpLocks/>
                </p:cNvCxnSpPr>
                <p:nvPr/>
              </p:nvCxnSpPr>
              <p:spPr>
                <a:xfrm flipV="1">
                  <a:off x="2921794" y="3820856"/>
                  <a:ext cx="507206" cy="461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8" name="Straight Connector 372">
                  <a:extLst>
                    <a:ext uri="{FF2B5EF4-FFF2-40B4-BE49-F238E27FC236}">
                      <a16:creationId xmlns="" xmlns:a16="http://schemas.microsoft.com/office/drawing/2014/main" id="{151AA62E-5CA8-44D8-B332-5A999D6B57BF}"/>
                    </a:ext>
                  </a:extLst>
                </p:cNvPr>
                <p:cNvCxnSpPr>
                  <a:cxnSpLocks/>
                </p:cNvCxnSpPr>
                <p:nvPr/>
              </p:nvCxnSpPr>
              <p:spPr>
                <a:xfrm>
                  <a:off x="2934158" y="4106191"/>
                  <a:ext cx="464742" cy="3756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9" name="Straight Connector 373">
                  <a:extLst>
                    <a:ext uri="{FF2B5EF4-FFF2-40B4-BE49-F238E27FC236}">
                      <a16:creationId xmlns="" xmlns:a16="http://schemas.microsoft.com/office/drawing/2014/main" id="{7EEC03EC-BED8-45A7-A954-FA5C521A2391}"/>
                    </a:ext>
                  </a:extLst>
                </p:cNvPr>
                <p:cNvCxnSpPr>
                  <a:cxnSpLocks/>
                </p:cNvCxnSpPr>
                <p:nvPr/>
              </p:nvCxnSpPr>
              <p:spPr>
                <a:xfrm>
                  <a:off x="2716269" y="4237968"/>
                  <a:ext cx="78789" cy="5595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0" name="Straight Connector 374">
                  <a:extLst>
                    <a:ext uri="{FF2B5EF4-FFF2-40B4-BE49-F238E27FC236}">
                      <a16:creationId xmlns="" xmlns:a16="http://schemas.microsoft.com/office/drawing/2014/main" id="{537EA8CB-EF28-4CC3-AE5C-B34BDD7E041A}"/>
                    </a:ext>
                  </a:extLst>
                </p:cNvPr>
                <p:cNvCxnSpPr>
                  <a:cxnSpLocks/>
                </p:cNvCxnSpPr>
                <p:nvPr/>
              </p:nvCxnSpPr>
              <p:spPr>
                <a:xfrm>
                  <a:off x="2671728" y="3894085"/>
                  <a:ext cx="132060" cy="31013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1" name="Straight Connector 375">
                  <a:extLst>
                    <a:ext uri="{FF2B5EF4-FFF2-40B4-BE49-F238E27FC236}">
                      <a16:creationId xmlns="" xmlns:a16="http://schemas.microsoft.com/office/drawing/2014/main" id="{93F408E8-4F64-452E-B524-EA6E9746BE7F}"/>
                    </a:ext>
                  </a:extLst>
                </p:cNvPr>
                <p:cNvCxnSpPr>
                  <a:cxnSpLocks/>
                </p:cNvCxnSpPr>
                <p:nvPr/>
              </p:nvCxnSpPr>
              <p:spPr>
                <a:xfrm>
                  <a:off x="2921794" y="3866994"/>
                  <a:ext cx="17917" cy="24304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2" name="Straight Connector 376">
                  <a:extLst>
                    <a:ext uri="{FF2B5EF4-FFF2-40B4-BE49-F238E27FC236}">
                      <a16:creationId xmlns="" xmlns:a16="http://schemas.microsoft.com/office/drawing/2014/main" id="{97F452C0-02E3-41F0-B749-2F5DE2230225}"/>
                    </a:ext>
                  </a:extLst>
                </p:cNvPr>
                <p:cNvCxnSpPr>
                  <a:cxnSpLocks/>
                </p:cNvCxnSpPr>
                <p:nvPr/>
              </p:nvCxnSpPr>
              <p:spPr>
                <a:xfrm flipV="1">
                  <a:off x="2717681" y="411718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3" name="Straight Connector 377">
                  <a:extLst>
                    <a:ext uri="{FF2B5EF4-FFF2-40B4-BE49-F238E27FC236}">
                      <a16:creationId xmlns="" xmlns:a16="http://schemas.microsoft.com/office/drawing/2014/main" id="{770F6FDC-5BAC-45F1-84D4-81A1AFB02C89}"/>
                    </a:ext>
                  </a:extLst>
                </p:cNvPr>
                <p:cNvCxnSpPr>
                  <a:cxnSpLocks/>
                </p:cNvCxnSpPr>
                <p:nvPr/>
              </p:nvCxnSpPr>
              <p:spPr>
                <a:xfrm flipV="1">
                  <a:off x="2714613" y="385985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4" name="Straight Connector 378">
                  <a:extLst>
                    <a:ext uri="{FF2B5EF4-FFF2-40B4-BE49-F238E27FC236}">
                      <a16:creationId xmlns="" xmlns:a16="http://schemas.microsoft.com/office/drawing/2014/main" id="{1D8167B7-5482-4974-BE7C-F2784074D41C}"/>
                    </a:ext>
                  </a:extLst>
                </p:cNvPr>
                <p:cNvCxnSpPr>
                  <a:cxnSpLocks/>
                </p:cNvCxnSpPr>
                <p:nvPr/>
              </p:nvCxnSpPr>
              <p:spPr>
                <a:xfrm flipH="1" flipV="1">
                  <a:off x="2710466" y="3983078"/>
                  <a:ext cx="5803" cy="2462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5" name="Straight Connector 379">
                  <a:extLst>
                    <a:ext uri="{FF2B5EF4-FFF2-40B4-BE49-F238E27FC236}">
                      <a16:creationId xmlns="" xmlns:a16="http://schemas.microsoft.com/office/drawing/2014/main" id="{65EAEBE8-4A85-40E6-8BA7-011FBA1BE3B4}"/>
                    </a:ext>
                  </a:extLst>
                </p:cNvPr>
                <p:cNvCxnSpPr>
                  <a:cxnSpLocks/>
                </p:cNvCxnSpPr>
                <p:nvPr/>
              </p:nvCxnSpPr>
              <p:spPr>
                <a:xfrm>
                  <a:off x="2671728" y="3894085"/>
                  <a:ext cx="259024" cy="21439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6" name="Straight Connector 380">
                  <a:extLst>
                    <a:ext uri="{FF2B5EF4-FFF2-40B4-BE49-F238E27FC236}">
                      <a16:creationId xmlns="" xmlns:a16="http://schemas.microsoft.com/office/drawing/2014/main" id="{9704A16E-5184-4504-A516-E7428C43FAF8}"/>
                    </a:ext>
                  </a:extLst>
                </p:cNvPr>
                <p:cNvCxnSpPr>
                  <a:cxnSpLocks/>
                </p:cNvCxnSpPr>
                <p:nvPr/>
              </p:nvCxnSpPr>
              <p:spPr>
                <a:xfrm flipV="1">
                  <a:off x="2668322" y="3866994"/>
                  <a:ext cx="253472" cy="291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7" name="Straight Connector 381">
                  <a:extLst>
                    <a:ext uri="{FF2B5EF4-FFF2-40B4-BE49-F238E27FC236}">
                      <a16:creationId xmlns="" xmlns:a16="http://schemas.microsoft.com/office/drawing/2014/main" id="{3FF83826-A6B6-4E91-BD84-5AD79DD94F73}"/>
                    </a:ext>
                  </a:extLst>
                </p:cNvPr>
                <p:cNvCxnSpPr>
                  <a:cxnSpLocks/>
                </p:cNvCxnSpPr>
                <p:nvPr/>
              </p:nvCxnSpPr>
              <p:spPr>
                <a:xfrm>
                  <a:off x="2668322" y="3894085"/>
                  <a:ext cx="47947" cy="3510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474" name="Picture 2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32673" y="1534416"/>
                <a:ext cx="749129" cy="749129"/>
              </a:xfrm>
              <a:prstGeom prst="rect">
                <a:avLst/>
              </a:prstGeom>
            </p:spPr>
          </p:pic>
          <p:pic>
            <p:nvPicPr>
              <p:cNvPr id="476" name="Picture 2">
                <a:extLst>
                  <a:ext uri="{FF2B5EF4-FFF2-40B4-BE49-F238E27FC236}">
                    <a16:creationId xmlns="" xmlns:a16="http://schemas.microsoft.com/office/drawing/2014/main" id="{A5F18808-5DFA-4FFE-B680-38A08782AE1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27907" y1="44000" x2="27907" y2="44000"/>
                          </a14:backgroundRemoval>
                        </a14:imgEffect>
                      </a14:imgLayer>
                    </a14:imgProps>
                  </a:ext>
                </a:extLst>
              </a:blip>
              <a:stretch>
                <a:fillRect/>
              </a:stretch>
            </p:blipFill>
            <p:spPr>
              <a:xfrm>
                <a:off x="7232540" y="2311092"/>
                <a:ext cx="122210" cy="142104"/>
              </a:xfrm>
              <a:prstGeom prst="rect">
                <a:avLst/>
              </a:prstGeom>
            </p:spPr>
          </p:pic>
        </p:grpSp>
        <p:grpSp>
          <p:nvGrpSpPr>
            <p:cNvPr id="492" name="组 491"/>
            <p:cNvGrpSpPr/>
            <p:nvPr/>
          </p:nvGrpSpPr>
          <p:grpSpPr>
            <a:xfrm>
              <a:off x="3196187" y="2719652"/>
              <a:ext cx="8537343" cy="1555220"/>
              <a:chOff x="3043787" y="2567252"/>
              <a:chExt cx="8537343" cy="1555220"/>
            </a:xfrm>
          </p:grpSpPr>
          <p:sp>
            <p:nvSpPr>
              <p:cNvPr id="493" name="Rectangle: Rounded Corners 367">
                <a:extLst>
                  <a:ext uri="{FF2B5EF4-FFF2-40B4-BE49-F238E27FC236}">
                    <a16:creationId xmlns="" xmlns:a16="http://schemas.microsoft.com/office/drawing/2014/main" id="{C740FE48-249B-44AD-AE94-8B1B075011F0}"/>
                  </a:ext>
                </a:extLst>
              </p:cNvPr>
              <p:cNvSpPr/>
              <p:nvPr/>
            </p:nvSpPr>
            <p:spPr>
              <a:xfrm>
                <a:off x="3043787" y="2567252"/>
                <a:ext cx="8537343"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136">
                <a:extLst>
                  <a:ext uri="{FF2B5EF4-FFF2-40B4-BE49-F238E27FC236}">
                    <a16:creationId xmlns="" xmlns:a16="http://schemas.microsoft.com/office/drawing/2014/main" id="{D0B20908-1FBD-43E6-88A3-001076958A29}"/>
                  </a:ext>
                </a:extLst>
              </p:cNvPr>
              <p:cNvSpPr/>
              <p:nvPr/>
            </p:nvSpPr>
            <p:spPr>
              <a:xfrm>
                <a:off x="8669607" y="3190066"/>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139">
                <a:extLst>
                  <a:ext uri="{FF2B5EF4-FFF2-40B4-BE49-F238E27FC236}">
                    <a16:creationId xmlns="" xmlns:a16="http://schemas.microsoft.com/office/drawing/2014/main" id="{E187718B-578D-49C9-A82E-C698D46F9907}"/>
                  </a:ext>
                </a:extLst>
              </p:cNvPr>
              <p:cNvSpPr/>
              <p:nvPr/>
            </p:nvSpPr>
            <p:spPr>
              <a:xfrm>
                <a:off x="8710394" y="3271824"/>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Oval 140">
                <a:extLst>
                  <a:ext uri="{FF2B5EF4-FFF2-40B4-BE49-F238E27FC236}">
                    <a16:creationId xmlns="" xmlns:a16="http://schemas.microsoft.com/office/drawing/2014/main" id="{6CF9FAA4-B234-4C2F-9664-9D1FD9869FD7}"/>
                  </a:ext>
                </a:extLst>
              </p:cNvPr>
              <p:cNvSpPr/>
              <p:nvPr/>
            </p:nvSpPr>
            <p:spPr>
              <a:xfrm>
                <a:off x="8757629" y="3365650"/>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141">
                <a:extLst>
                  <a:ext uri="{FF2B5EF4-FFF2-40B4-BE49-F238E27FC236}">
                    <a16:creationId xmlns="" xmlns:a16="http://schemas.microsoft.com/office/drawing/2014/main" id="{BDD05735-6925-4F62-8B70-11F288F454BB}"/>
                  </a:ext>
                </a:extLst>
              </p:cNvPr>
              <p:cNvSpPr/>
              <p:nvPr/>
            </p:nvSpPr>
            <p:spPr>
              <a:xfrm>
                <a:off x="8798361" y="3450211"/>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142">
                <a:extLst>
                  <a:ext uri="{FF2B5EF4-FFF2-40B4-BE49-F238E27FC236}">
                    <a16:creationId xmlns="" xmlns:a16="http://schemas.microsoft.com/office/drawing/2014/main" id="{90A1AFF7-AD0C-4FBC-993D-8792D284B3F0}"/>
                  </a:ext>
                </a:extLst>
              </p:cNvPr>
              <p:cNvSpPr/>
              <p:nvPr/>
            </p:nvSpPr>
            <p:spPr>
              <a:xfrm>
                <a:off x="8839482" y="3532619"/>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143">
                <a:extLst>
                  <a:ext uri="{FF2B5EF4-FFF2-40B4-BE49-F238E27FC236}">
                    <a16:creationId xmlns="" xmlns:a16="http://schemas.microsoft.com/office/drawing/2014/main" id="{B2FA2B49-7A4A-4C7A-892F-A255FC8D9676}"/>
                  </a:ext>
                </a:extLst>
              </p:cNvPr>
              <p:cNvSpPr/>
              <p:nvPr/>
            </p:nvSpPr>
            <p:spPr>
              <a:xfrm>
                <a:off x="8880096" y="3614648"/>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Cube 144">
                <a:extLst>
                  <a:ext uri="{FF2B5EF4-FFF2-40B4-BE49-F238E27FC236}">
                    <a16:creationId xmlns="" xmlns:a16="http://schemas.microsoft.com/office/drawing/2014/main" id="{54476D96-E4B8-44FF-9676-0433220389C7}"/>
                  </a:ext>
                </a:extLst>
              </p:cNvPr>
              <p:cNvSpPr/>
              <p:nvPr/>
            </p:nvSpPr>
            <p:spPr>
              <a:xfrm flipH="1">
                <a:off x="9019315" y="3286196"/>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Cube 150">
                <a:extLst>
                  <a:ext uri="{FF2B5EF4-FFF2-40B4-BE49-F238E27FC236}">
                    <a16:creationId xmlns="" xmlns:a16="http://schemas.microsoft.com/office/drawing/2014/main" id="{12CBCAB3-17D2-4B1D-AC35-763B1A93EC58}"/>
                  </a:ext>
                </a:extLst>
              </p:cNvPr>
              <p:cNvSpPr/>
              <p:nvPr/>
            </p:nvSpPr>
            <p:spPr>
              <a:xfrm flipH="1">
                <a:off x="9172676" y="3247077"/>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Cube 151">
                <a:extLst>
                  <a:ext uri="{FF2B5EF4-FFF2-40B4-BE49-F238E27FC236}">
                    <a16:creationId xmlns="" xmlns:a16="http://schemas.microsoft.com/office/drawing/2014/main" id="{141A1828-0608-4FE5-A871-AB4FD6378A85}"/>
                  </a:ext>
                </a:extLst>
              </p:cNvPr>
              <p:cNvSpPr/>
              <p:nvPr/>
            </p:nvSpPr>
            <p:spPr>
              <a:xfrm flipH="1">
                <a:off x="9364404" y="3187071"/>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ube 152">
                <a:extLst>
                  <a:ext uri="{FF2B5EF4-FFF2-40B4-BE49-F238E27FC236}">
                    <a16:creationId xmlns="" xmlns:a16="http://schemas.microsoft.com/office/drawing/2014/main" id="{7BE0B1C8-C895-409C-B2FD-C1D34F6F00D0}"/>
                  </a:ext>
                </a:extLst>
              </p:cNvPr>
              <p:cNvSpPr/>
              <p:nvPr/>
            </p:nvSpPr>
            <p:spPr>
              <a:xfrm flipH="1">
                <a:off x="7801987" y="3176404"/>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Cube 153">
                <a:extLst>
                  <a:ext uri="{FF2B5EF4-FFF2-40B4-BE49-F238E27FC236}">
                    <a16:creationId xmlns="" xmlns:a16="http://schemas.microsoft.com/office/drawing/2014/main" id="{B9877FEB-4A38-496D-B58C-FB921EBBE8AB}"/>
                  </a:ext>
                </a:extLst>
              </p:cNvPr>
              <p:cNvSpPr/>
              <p:nvPr/>
            </p:nvSpPr>
            <p:spPr>
              <a:xfrm flipH="1">
                <a:off x="8074348" y="3232000"/>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Cube 154">
                <a:extLst>
                  <a:ext uri="{FF2B5EF4-FFF2-40B4-BE49-F238E27FC236}">
                    <a16:creationId xmlns="" xmlns:a16="http://schemas.microsoft.com/office/drawing/2014/main" id="{DEA32CCA-96A0-467F-915D-EBA318D3BA60}"/>
                  </a:ext>
                </a:extLst>
              </p:cNvPr>
              <p:cNvSpPr/>
              <p:nvPr/>
            </p:nvSpPr>
            <p:spPr>
              <a:xfrm flipH="1">
                <a:off x="8295868" y="3272049"/>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extBox 165">
                <a:extLst>
                  <a:ext uri="{FF2B5EF4-FFF2-40B4-BE49-F238E27FC236}">
                    <a16:creationId xmlns="" xmlns:a16="http://schemas.microsoft.com/office/drawing/2014/main" id="{3AD69041-180C-434B-9399-03AFEAAFD593}"/>
                  </a:ext>
                </a:extLst>
              </p:cNvPr>
              <p:cNvSpPr txBox="1"/>
              <p:nvPr/>
            </p:nvSpPr>
            <p:spPr>
              <a:xfrm>
                <a:off x="8855601" y="3594354"/>
                <a:ext cx="1077791" cy="229587"/>
              </a:xfrm>
              <a:prstGeom prst="rect">
                <a:avLst/>
              </a:prstGeom>
              <a:noFill/>
            </p:spPr>
            <p:txBody>
              <a:bodyPr wrap="square" rtlCol="0">
                <a:spAutoFit/>
              </a:bodyPr>
              <a:lstStyle/>
              <a:p>
                <a:pPr algn="ctr"/>
                <a:r>
                  <a:rPr lang="en-US" sz="1050" dirty="0"/>
                  <a:t>3D Decoder</a:t>
                </a:r>
              </a:p>
            </p:txBody>
          </p:sp>
          <p:sp>
            <p:nvSpPr>
              <p:cNvPr id="507" name="Double Brace 343">
                <a:extLst>
                  <a:ext uri="{FF2B5EF4-FFF2-40B4-BE49-F238E27FC236}">
                    <a16:creationId xmlns="" xmlns:a16="http://schemas.microsoft.com/office/drawing/2014/main" id="{81C04B9D-07F5-42B7-A28D-A61225F53B1B}"/>
                  </a:ext>
                </a:extLst>
              </p:cNvPr>
              <p:cNvSpPr/>
              <p:nvPr/>
            </p:nvSpPr>
            <p:spPr>
              <a:xfrm>
                <a:off x="3681133" y="2779382"/>
                <a:ext cx="3869353"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08" name="Connector: Elbow 344">
                <a:extLst>
                  <a:ext uri="{FF2B5EF4-FFF2-40B4-BE49-F238E27FC236}">
                    <a16:creationId xmlns="" xmlns:a16="http://schemas.microsoft.com/office/drawing/2014/main" id="{CD236BE2-44F5-49E5-83B5-9F751CDB23CD}"/>
                  </a:ext>
                </a:extLst>
              </p:cNvPr>
              <p:cNvCxnSpPr>
                <a:cxnSpLocks/>
                <a:stCxn id="524" idx="1"/>
                <a:endCxn id="468" idx="0"/>
              </p:cNvCxnSpPr>
              <p:nvPr/>
            </p:nvCxnSpPr>
            <p:spPr>
              <a:xfrm rot="16200000" flipH="1">
                <a:off x="7050016" y="287239"/>
                <a:ext cx="365527" cy="5597049"/>
              </a:xfrm>
              <a:prstGeom prst="bentConnector3">
                <a:avLst>
                  <a:gd name="adj1" fmla="val -56547"/>
                </a:avLst>
              </a:prstGeom>
              <a:ln w="22225">
                <a:solidFill>
                  <a:schemeClr val="accent5">
                    <a:alpha val="7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9" name="Straight Arrow Connector 345">
                <a:extLst>
                  <a:ext uri="{FF2B5EF4-FFF2-40B4-BE49-F238E27FC236}">
                    <a16:creationId xmlns="" xmlns:a16="http://schemas.microsoft.com/office/drawing/2014/main" id="{6A87E90F-750A-4938-B825-762F4B080972}"/>
                  </a:ext>
                </a:extLst>
              </p:cNvPr>
              <p:cNvCxnSpPr>
                <a:cxnSpLocks/>
              </p:cNvCxnSpPr>
              <p:nvPr/>
            </p:nvCxnSpPr>
            <p:spPr>
              <a:xfrm>
                <a:off x="9775177" y="3378953"/>
                <a:ext cx="526208" cy="3921"/>
              </a:xfrm>
              <a:prstGeom prst="straightConnector1">
                <a:avLst/>
              </a:prstGeom>
              <a:ln w="22225">
                <a:solidFill>
                  <a:schemeClr val="accent5">
                    <a:alpha val="7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0" name="Oval 346">
                <a:extLst>
                  <a:ext uri="{FF2B5EF4-FFF2-40B4-BE49-F238E27FC236}">
                    <a16:creationId xmlns="" xmlns:a16="http://schemas.microsoft.com/office/drawing/2014/main" id="{C40DEE74-0891-4064-B4FB-0D74FB8DFB2E}"/>
                  </a:ext>
                </a:extLst>
              </p:cNvPr>
              <p:cNvSpPr/>
              <p:nvPr/>
            </p:nvSpPr>
            <p:spPr>
              <a:xfrm>
                <a:off x="9925741" y="3268528"/>
                <a:ext cx="211127" cy="211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grpSp>
            <p:nvGrpSpPr>
              <p:cNvPr id="511" name="Group 12"/>
              <p:cNvGrpSpPr/>
              <p:nvPr/>
            </p:nvGrpSpPr>
            <p:grpSpPr>
              <a:xfrm>
                <a:off x="4724521" y="2903000"/>
                <a:ext cx="933280" cy="924307"/>
                <a:chOff x="1295840" y="4882393"/>
                <a:chExt cx="1032179" cy="1022255"/>
              </a:xfrm>
            </p:grpSpPr>
            <p:sp>
              <p:nvSpPr>
                <p:cNvPr id="545"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6"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47" name="Picture 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548"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9"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2" name="Group 19"/>
              <p:cNvGrpSpPr/>
              <p:nvPr/>
            </p:nvGrpSpPr>
            <p:grpSpPr>
              <a:xfrm>
                <a:off x="5579271" y="2903000"/>
                <a:ext cx="982500" cy="924307"/>
                <a:chOff x="2134488" y="4882393"/>
                <a:chExt cx="1086615" cy="1022255"/>
              </a:xfrm>
            </p:grpSpPr>
            <p:sp>
              <p:nvSpPr>
                <p:cNvPr id="538"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39" name="Group 18"/>
                <p:cNvGrpSpPr/>
                <p:nvPr/>
              </p:nvGrpSpPr>
              <p:grpSpPr>
                <a:xfrm>
                  <a:off x="2134488" y="4882393"/>
                  <a:ext cx="1086615" cy="1022255"/>
                  <a:chOff x="2134488" y="4882393"/>
                  <a:chExt cx="1086615" cy="1022255"/>
                </a:xfrm>
              </p:grpSpPr>
              <p:sp>
                <p:nvSpPr>
                  <p:cNvPr id="540"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41" name="Group 17"/>
                  <p:cNvGrpSpPr/>
                  <p:nvPr/>
                </p:nvGrpSpPr>
                <p:grpSpPr>
                  <a:xfrm>
                    <a:off x="2134488" y="4882393"/>
                    <a:ext cx="1086615" cy="1022253"/>
                    <a:chOff x="2134488" y="4882393"/>
                    <a:chExt cx="1086615" cy="1022253"/>
                  </a:xfrm>
                </p:grpSpPr>
                <p:pic>
                  <p:nvPicPr>
                    <p:cNvPr id="542"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543"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4"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513" name="Group 22"/>
              <p:cNvGrpSpPr/>
              <p:nvPr/>
            </p:nvGrpSpPr>
            <p:grpSpPr>
              <a:xfrm>
                <a:off x="3863215" y="2903000"/>
                <a:ext cx="910845" cy="924307"/>
                <a:chOff x="449942" y="4882393"/>
                <a:chExt cx="1007367" cy="1022255"/>
              </a:xfrm>
            </p:grpSpPr>
            <p:sp>
              <p:nvSpPr>
                <p:cNvPr id="533"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4"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35" name="Picture 2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536"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7"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4" name="Group 23"/>
              <p:cNvGrpSpPr/>
              <p:nvPr/>
            </p:nvGrpSpPr>
            <p:grpSpPr>
              <a:xfrm>
                <a:off x="6422579" y="2904015"/>
                <a:ext cx="915711" cy="924307"/>
                <a:chOff x="2960480" y="4883515"/>
                <a:chExt cx="1012749" cy="1022255"/>
              </a:xfrm>
            </p:grpSpPr>
            <p:sp>
              <p:nvSpPr>
                <p:cNvPr id="528"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9"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30" name="Picture 2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531"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2"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5" name="Group 25"/>
              <p:cNvGrpSpPr/>
              <p:nvPr/>
            </p:nvGrpSpPr>
            <p:grpSpPr>
              <a:xfrm>
                <a:off x="10380346" y="2920721"/>
                <a:ext cx="903609" cy="924307"/>
                <a:chOff x="7345630" y="4901991"/>
                <a:chExt cx="999364" cy="1022255"/>
              </a:xfrm>
            </p:grpSpPr>
            <p:sp>
              <p:nvSpPr>
                <p:cNvPr id="523" name="Parallelogram 239">
                  <a:extLst>
                    <a:ext uri="{FF2B5EF4-FFF2-40B4-BE49-F238E27FC236}">
                      <a16:creationId xmlns="" xmlns:a16="http://schemas.microsoft.com/office/drawing/2014/main" id="{46AB2DA2-CBDF-4490-8023-D43787864F1A}"/>
                    </a:ext>
                  </a:extLst>
                </p:cNvPr>
                <p:cNvSpPr/>
                <p:nvPr/>
              </p:nvSpPr>
              <p:spPr>
                <a:xfrm>
                  <a:off x="7345630" y="5573478"/>
                  <a:ext cx="999364"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24" name="Parallelogram 240">
                  <a:extLst>
                    <a:ext uri="{FF2B5EF4-FFF2-40B4-BE49-F238E27FC236}">
                      <a16:creationId xmlns="" xmlns:a16="http://schemas.microsoft.com/office/drawing/2014/main" id="{5B7105AB-0C2B-44BB-A47C-DE6F91DFC842}"/>
                    </a:ext>
                  </a:extLst>
                </p:cNvPr>
                <p:cNvSpPr/>
                <p:nvPr/>
              </p:nvSpPr>
              <p:spPr>
                <a:xfrm rot="5400000" flipV="1">
                  <a:off x="6954128" y="5293503"/>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25"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l="23197" t="25536" r="23552" b="19774"/>
                <a:stretch/>
              </p:blipFill>
              <p:spPr>
                <a:xfrm>
                  <a:off x="7441015" y="5065729"/>
                  <a:ext cx="746149" cy="719394"/>
                </a:xfrm>
                <a:prstGeom prst="rect">
                  <a:avLst/>
                </a:prstGeom>
              </p:spPr>
            </p:pic>
            <p:sp>
              <p:nvSpPr>
                <p:cNvPr id="526" name="Parallelogram 241">
                  <a:extLst>
                    <a:ext uri="{FF2B5EF4-FFF2-40B4-BE49-F238E27FC236}">
                      <a16:creationId xmlns="" xmlns:a16="http://schemas.microsoft.com/office/drawing/2014/main" id="{50F88526-4127-41B1-9286-E98B7EB1662B}"/>
                    </a:ext>
                  </a:extLst>
                </p:cNvPr>
                <p:cNvSpPr/>
                <p:nvPr/>
              </p:nvSpPr>
              <p:spPr>
                <a:xfrm>
                  <a:off x="7345630" y="4901991"/>
                  <a:ext cx="999363"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7" name="Parallelogram 242">
                  <a:extLst>
                    <a:ext uri="{FF2B5EF4-FFF2-40B4-BE49-F238E27FC236}">
                      <a16:creationId xmlns="" xmlns:a16="http://schemas.microsoft.com/office/drawing/2014/main" id="{BE790103-21EF-45E6-A39C-5CE541770580}"/>
                    </a:ext>
                  </a:extLst>
                </p:cNvPr>
                <p:cNvSpPr/>
                <p:nvPr/>
              </p:nvSpPr>
              <p:spPr>
                <a:xfrm rot="5400000" flipV="1">
                  <a:off x="7707179" y="5293497"/>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16" name="TextBox 174">
                <a:extLst>
                  <a:ext uri="{FF2B5EF4-FFF2-40B4-BE49-F238E27FC236}">
                    <a16:creationId xmlns="" xmlns:a16="http://schemas.microsoft.com/office/drawing/2014/main" id="{FF4A411D-CDAF-4C3C-AF44-67354FC0F0BE}"/>
                  </a:ext>
                </a:extLst>
              </p:cNvPr>
              <p:cNvSpPr txBox="1"/>
              <p:nvPr/>
            </p:nvSpPr>
            <p:spPr>
              <a:xfrm>
                <a:off x="7598242" y="3601610"/>
                <a:ext cx="1077791" cy="229587"/>
              </a:xfrm>
              <a:prstGeom prst="rect">
                <a:avLst/>
              </a:prstGeom>
              <a:noFill/>
            </p:spPr>
            <p:txBody>
              <a:bodyPr wrap="square" rtlCol="0">
                <a:spAutoFit/>
              </a:bodyPr>
              <a:lstStyle/>
              <a:p>
                <a:pPr algn="ctr"/>
                <a:r>
                  <a:rPr lang="en-US" sz="1050" dirty="0"/>
                  <a:t>3D Encoder</a:t>
                </a:r>
              </a:p>
            </p:txBody>
          </p:sp>
          <p:pic>
            <p:nvPicPr>
              <p:cNvPr id="518"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6449883" y="3847350"/>
                <a:ext cx="764518" cy="213156"/>
              </a:xfrm>
              <a:prstGeom prst="rect">
                <a:avLst/>
              </a:prstGeom>
            </p:spPr>
          </p:pic>
          <p:pic>
            <p:nvPicPr>
              <p:cNvPr id="519"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5624422" y="3848145"/>
                <a:ext cx="730413" cy="213156"/>
              </a:xfrm>
              <a:prstGeom prst="rect">
                <a:avLst/>
              </a:prstGeom>
            </p:spPr>
          </p:pic>
          <p:pic>
            <p:nvPicPr>
              <p:cNvPr id="520"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167182" y="3867393"/>
                <a:ext cx="156314" cy="156314"/>
              </a:xfrm>
              <a:prstGeom prst="rect">
                <a:avLst/>
              </a:prstGeom>
            </p:spPr>
          </p:pic>
          <p:pic>
            <p:nvPicPr>
              <p:cNvPr id="521"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947741" y="3861139"/>
                <a:ext cx="167683" cy="164841"/>
              </a:xfrm>
              <a:prstGeom prst="rect">
                <a:avLst/>
              </a:prstGeom>
            </p:spPr>
          </p:pic>
          <p:sp>
            <p:nvSpPr>
              <p:cNvPr id="522" name="Oval 136">
                <a:extLst>
                  <a:ext uri="{FF2B5EF4-FFF2-40B4-BE49-F238E27FC236}">
                    <a16:creationId xmlns="" xmlns:a16="http://schemas.microsoft.com/office/drawing/2014/main" id="{D0B20908-1FBD-43E6-88A3-001076958A29}"/>
                  </a:ext>
                </a:extLst>
              </p:cNvPr>
              <p:cNvSpPr/>
              <p:nvPr/>
            </p:nvSpPr>
            <p:spPr>
              <a:xfrm>
                <a:off x="8625451" y="3103245"/>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79664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51"/>
                                        </p:tgtEl>
                                        <p:attrNameLst>
                                          <p:attrName>style.opacity</p:attrName>
                                        </p:attrNameLst>
                                      </p:cBhvr>
                                      <p:to>
                                        <p:strVal val="0.25"/>
                                      </p:to>
                                    </p:set>
                                    <p:animEffect filter="image" prLst="opacity: 0.25">
                                      <p:cBhvr rctx="IE">
                                        <p:cTn id="7" dur="indefinite"/>
                                        <p:tgtEl>
                                          <p:spTgt spid="551"/>
                                        </p:tgtEl>
                                      </p:cBhvr>
                                    </p:animEffect>
                                  </p:childTnLst>
                                </p:cTn>
                              </p:par>
                              <p:par>
                                <p:cTn id="8" presetID="9" presetClass="emph" presetSubtype="0" nodeType="withEffect">
                                  <p:stCondLst>
                                    <p:cond delay="0"/>
                                  </p:stCondLst>
                                  <p:childTnLst>
                                    <p:set>
                                      <p:cBhvr rctx="PPT">
                                        <p:cTn id="9" dur="indefinite"/>
                                        <p:tgtEl>
                                          <p:spTgt spid="550"/>
                                        </p:tgtEl>
                                        <p:attrNameLst>
                                          <p:attrName>style.opacity</p:attrName>
                                        </p:attrNameLst>
                                      </p:cBhvr>
                                      <p:to>
                                        <p:strVal val="0.25"/>
                                      </p:to>
                                    </p:set>
                                    <p:animEffect filter="image" prLst="opacity: 0.25">
                                      <p:cBhvr rctx="IE">
                                        <p:cTn id="10" dur="indefinite"/>
                                        <p:tgtEl>
                                          <p:spTgt spid="550"/>
                                        </p:tgtEl>
                                      </p:cBhvr>
                                    </p:animEffect>
                                  </p:childTnLst>
                                </p:cTn>
                              </p:par>
                              <p:par>
                                <p:cTn id="11" presetID="9" presetClass="emph" presetSubtype="0" nodeType="withEffect">
                                  <p:stCondLst>
                                    <p:cond delay="0"/>
                                  </p:stCondLst>
                                  <p:endCondLst>
                                    <p:cond evt="onNext" delay="0">
                                      <p:tgtEl>
                                        <p:sldTgt/>
                                      </p:tgtEl>
                                    </p:cond>
                                  </p:endCondLst>
                                  <p:childTnLst>
                                    <p:set>
                                      <p:cBhvr rctx="PPT">
                                        <p:cTn id="12" dur="indefinite"/>
                                        <p:tgtEl>
                                          <p:spTgt spid="5"/>
                                        </p:tgtEl>
                                        <p:attrNameLst>
                                          <p:attrName>style.opacity</p:attrName>
                                        </p:attrNameLst>
                                      </p:cBhvr>
                                      <p:to>
                                        <p:strVal val="0"/>
                                      </p:to>
                                    </p:set>
                                    <p:animEffect filter="image" prLst="opacity: 0">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8"/>
                                        </p:tgtEl>
                                        <p:attrNameLst>
                                          <p:attrName>style.opacity</p:attrName>
                                        </p:attrNameLst>
                                      </p:cBhvr>
                                      <p:to>
                                        <p:strVal val="0"/>
                                      </p:to>
                                    </p:set>
                                    <p:animEffect filter="image" prLst="opacity: 0">
                                      <p:cBhvr rctx="IE">
                                        <p:cTn id="16" dur="indefinite"/>
                                        <p:tgtEl>
                                          <p:spTgt spid="8"/>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0"/>
                                      </p:to>
                                    </p:set>
                                    <p:animEffect filter="image" prLst="opacity: 0">
                                      <p:cBhvr rctx="IE">
                                        <p:cTn id="19" dur="indefinite"/>
                                        <p:tgtEl>
                                          <p:spTgt spid="7"/>
                                        </p:tgtEl>
                                      </p:cBhvr>
                                    </p:animEffect>
                                  </p:childTnLst>
                                </p:cTn>
                              </p:par>
                              <p:par>
                                <p:cTn id="20" presetID="9" presetClass="emph" presetSubtype="0" nodeType="withEffect">
                                  <p:stCondLst>
                                    <p:cond delay="0"/>
                                  </p:stCondLst>
                                  <p:childTnLst>
                                    <p:set>
                                      <p:cBhvr rctx="PPT">
                                        <p:cTn id="21" dur="indefinite"/>
                                        <p:tgtEl>
                                          <p:spTgt spid="6"/>
                                        </p:tgtEl>
                                        <p:attrNameLst>
                                          <p:attrName>style.opacity</p:attrName>
                                        </p:attrNameLst>
                                      </p:cBhvr>
                                      <p:to>
                                        <p:strVal val="0"/>
                                      </p:to>
                                    </p:set>
                                    <p:animEffect filter="image" prLst="opacity: 0">
                                      <p:cBhvr rctx="IE">
                                        <p:cTn id="22" dur="indefinite"/>
                                        <p:tgtEl>
                                          <p:spTgt spid="6"/>
                                        </p:tgtEl>
                                      </p:cBhvr>
                                    </p:animEffect>
                                  </p:childTnLst>
                                </p:cTn>
                              </p:par>
                              <p:par>
                                <p:cTn id="23" presetID="9" presetClass="emph" presetSubtype="0" nodeType="withEffect">
                                  <p:stCondLst>
                                    <p:cond delay="0"/>
                                  </p:stCondLst>
                                  <p:childTnLst>
                                    <p:set>
                                      <p:cBhvr rctx="PPT">
                                        <p:cTn id="24" dur="indefinite"/>
                                        <p:tgtEl>
                                          <p:spTgt spid="367"/>
                                        </p:tgtEl>
                                        <p:attrNameLst>
                                          <p:attrName>style.opacity</p:attrName>
                                        </p:attrNameLst>
                                      </p:cBhvr>
                                      <p:to>
                                        <p:strVal val="0"/>
                                      </p:to>
                                    </p:set>
                                    <p:animEffect filter="image" prLst="opacity: 0">
                                      <p:cBhvr rctx="IE">
                                        <p:cTn id="25" dur="indefinite"/>
                                        <p:tgtEl>
                                          <p:spTgt spid="367"/>
                                        </p:tgtEl>
                                      </p:cBhvr>
                                    </p:animEffect>
                                  </p:childTnLst>
                                </p:cTn>
                              </p:par>
                              <p:par>
                                <p:cTn id="26" presetID="9" presetClass="emph" presetSubtype="0" nodeType="withEffect">
                                  <p:stCondLst>
                                    <p:cond delay="0"/>
                                  </p:stCondLst>
                                  <p:endCondLst>
                                    <p:cond evt="onNext" delay="0">
                                      <p:tgtEl>
                                        <p:sldTgt/>
                                      </p:tgtEl>
                                    </p:cond>
                                  </p:endCondLst>
                                  <p:childTnLst>
                                    <p:set>
                                      <p:cBhvr rctx="PPT">
                                        <p:cTn id="27" dur="indefinite"/>
                                        <p:tgtEl>
                                          <p:spTgt spid="191">
                                            <p:txEl>
                                              <p:pRg st="0" end="0"/>
                                            </p:txEl>
                                          </p:spTgt>
                                        </p:tgtEl>
                                        <p:attrNameLst>
                                          <p:attrName>style.opacity</p:attrName>
                                        </p:attrNameLst>
                                      </p:cBhvr>
                                      <p:to>
                                        <p:strVal val="0"/>
                                      </p:to>
                                    </p:set>
                                    <p:animEffect filter="image" prLst="opacity: 0">
                                      <p:cBhvr rctx="IE">
                                        <p:cTn id="28" dur="indefinite"/>
                                        <p:tgtEl>
                                          <p:spTgt spid="191">
                                            <p:txEl>
                                              <p:pRg st="0" end="0"/>
                                            </p:txEl>
                                          </p:spTgt>
                                        </p:tgtEl>
                                      </p:cBhvr>
                                    </p:animEffect>
                                  </p:childTnLst>
                                </p:cTn>
                              </p:par>
                              <p:par>
                                <p:cTn id="29" presetID="9" presetClass="emph" presetSubtype="0" nodeType="withEffect">
                                  <p:stCondLst>
                                    <p:cond delay="0"/>
                                  </p:stCondLst>
                                  <p:childTnLst>
                                    <p:set>
                                      <p:cBhvr rctx="PPT">
                                        <p:cTn id="30" dur="indefinite"/>
                                        <p:tgtEl>
                                          <p:spTgt spid="191">
                                            <p:txEl>
                                              <p:pRg st="1" end="1"/>
                                            </p:txEl>
                                          </p:spTgt>
                                        </p:tgtEl>
                                        <p:attrNameLst>
                                          <p:attrName>style.opacity</p:attrName>
                                        </p:attrNameLst>
                                      </p:cBhvr>
                                      <p:to>
                                        <p:strVal val="0"/>
                                      </p:to>
                                    </p:set>
                                    <p:animEffect filter="image" prLst="opacity: 0">
                                      <p:cBhvr rctx="IE">
                                        <p:cTn id="31" dur="indefinite"/>
                                        <p:tgtEl>
                                          <p:spTgt spid="191">
                                            <p:txEl>
                                              <p:pRg st="1" end="1"/>
                                            </p:txEl>
                                          </p:spTgt>
                                        </p:tgtEl>
                                      </p:cBhvr>
                                    </p:animEffect>
                                  </p:childTnLst>
                                </p:cTn>
                              </p:par>
                              <p:par>
                                <p:cTn id="32" presetID="9" presetClass="emph" presetSubtype="0" nodeType="withEffect">
                                  <p:stCondLst>
                                    <p:cond delay="0"/>
                                  </p:stCondLst>
                                  <p:childTnLst>
                                    <p:set>
                                      <p:cBhvr rctx="PPT">
                                        <p:cTn id="33" dur="indefinite"/>
                                        <p:tgtEl>
                                          <p:spTgt spid="191">
                                            <p:txEl>
                                              <p:pRg st="2" end="2"/>
                                            </p:txEl>
                                          </p:spTgt>
                                        </p:tgtEl>
                                        <p:attrNameLst>
                                          <p:attrName>style.opacity</p:attrName>
                                        </p:attrNameLst>
                                      </p:cBhvr>
                                      <p:to>
                                        <p:strVal val="0"/>
                                      </p:to>
                                    </p:set>
                                    <p:animEffect filter="image" prLst="opacity: 0">
                                      <p:cBhvr rctx="IE">
                                        <p:cTn id="34" dur="indefinite"/>
                                        <p:tgtEl>
                                          <p:spTgt spid="191">
                                            <p:txEl>
                                              <p:pRg st="2" end="2"/>
                                            </p:txEl>
                                          </p:spTgt>
                                        </p:tgtEl>
                                      </p:cBhvr>
                                    </p:animEffect>
                                  </p:childTnLst>
                                </p:cTn>
                              </p:par>
                              <p:par>
                                <p:cTn id="35" presetID="9" presetClass="emph" presetSubtype="0" nodeType="withEffect">
                                  <p:stCondLst>
                                    <p:cond delay="0"/>
                                  </p:stCondLst>
                                  <p:childTnLst>
                                    <p:set>
                                      <p:cBhvr rctx="PPT">
                                        <p:cTn id="36" dur="indefinite"/>
                                        <p:tgtEl>
                                          <p:spTgt spid="191">
                                            <p:txEl>
                                              <p:pRg st="3" end="3"/>
                                            </p:txEl>
                                          </p:spTgt>
                                        </p:tgtEl>
                                        <p:attrNameLst>
                                          <p:attrName>style.opacity</p:attrName>
                                        </p:attrNameLst>
                                      </p:cBhvr>
                                      <p:to>
                                        <p:strVal val="0"/>
                                      </p:to>
                                    </p:set>
                                    <p:animEffect filter="image" prLst="opacity: 0">
                                      <p:cBhvr rctx="IE">
                                        <p:cTn id="37" dur="indefinite"/>
                                        <p:tgtEl>
                                          <p:spTgt spid="191">
                                            <p:txEl>
                                              <p:pRg st="3" end="3"/>
                                            </p:txEl>
                                          </p:spTgt>
                                        </p:tgtEl>
                                      </p:cBhvr>
                                    </p:animEffect>
                                  </p:childTnLst>
                                </p:cTn>
                              </p:par>
                              <p:par>
                                <p:cTn id="38" presetID="9" presetClass="emph" presetSubtype="0" nodeType="withEffect">
                                  <p:stCondLst>
                                    <p:cond delay="0"/>
                                  </p:stCondLst>
                                  <p:childTnLst>
                                    <p:set>
                                      <p:cBhvr rctx="PPT">
                                        <p:cTn id="39" dur="indefinite"/>
                                        <p:tgtEl>
                                          <p:spTgt spid="191">
                                            <p:txEl>
                                              <p:pRg st="4" end="4"/>
                                            </p:txEl>
                                          </p:spTgt>
                                        </p:tgtEl>
                                        <p:attrNameLst>
                                          <p:attrName>style.opacity</p:attrName>
                                        </p:attrNameLst>
                                      </p:cBhvr>
                                      <p:to>
                                        <p:strVal val="0"/>
                                      </p:to>
                                    </p:set>
                                    <p:animEffect filter="image" prLst="opacity: 0">
                                      <p:cBhvr rctx="IE">
                                        <p:cTn id="40" dur="indefinite"/>
                                        <p:tgtEl>
                                          <p:spTgt spid="19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nodeType="withEffect">
                                  <p:stCondLst>
                                    <p:cond delay="0"/>
                                  </p:stCondLst>
                                  <p:childTnLst>
                                    <p:set>
                                      <p:cBhvr>
                                        <p:cTn id="47" dur="1" fill="hold">
                                          <p:stCondLst>
                                            <p:cond delay="0"/>
                                          </p:stCondLst>
                                        </p:cTn>
                                        <p:tgtEl>
                                          <p:spTgt spid="191">
                                            <p:txEl>
                                              <p:pRg st="0" end="0"/>
                                            </p:txEl>
                                          </p:spTgt>
                                        </p:tgtEl>
                                        <p:attrNameLst>
                                          <p:attrName>style.visibility</p:attrName>
                                        </p:attrNameLst>
                                      </p:cBhvr>
                                      <p:to>
                                        <p:strVal val="visible"/>
                                      </p:to>
                                    </p:set>
                                    <p:animEffect transition="in" filter="fade">
                                      <p:cBhvr>
                                        <p:cTn id="48" dur="500"/>
                                        <p:tgtEl>
                                          <p:spTgt spid="19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91">
                                            <p:txEl>
                                              <p:pRg st="0" end="0"/>
                                            </p:txEl>
                                          </p:spTgt>
                                        </p:tgtEl>
                                      </p:cBhvr>
                                    </p:animEffect>
                                    <p:set>
                                      <p:cBhvr>
                                        <p:cTn id="56" dur="1" fill="hold">
                                          <p:stCondLst>
                                            <p:cond delay="499"/>
                                          </p:stCondLst>
                                        </p:cTn>
                                        <p:tgtEl>
                                          <p:spTgt spid="19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矩形 190"/>
          <p:cNvSpPr/>
          <p:nvPr/>
        </p:nvSpPr>
        <p:spPr>
          <a:xfrm>
            <a:off x="821583" y="4504341"/>
            <a:ext cx="5813130" cy="1477328"/>
          </a:xfrm>
          <a:prstGeom prst="rect">
            <a:avLst/>
          </a:prstGeom>
        </p:spPr>
        <p:txBody>
          <a:bodyPr wrap="none">
            <a:spAutoFit/>
          </a:bodyPr>
          <a:lstStyle/>
          <a:p>
            <a:pPr indent="-182880">
              <a:buFont typeface="Arial" panose="020B0604020202020204" pitchFamily="34" charset="0"/>
              <a:buChar char="•"/>
            </a:pPr>
            <a:r>
              <a:rPr lang="en-US" altLang="zh-CN" smtClean="0">
                <a:cs typeface="Times New Roman" panose="02020603050405020304" pitchFamily="18" charset="0"/>
              </a:rPr>
              <a:t>V-Net</a:t>
            </a:r>
            <a:r>
              <a:rPr lang="en-US" altLang="zh-CN" dirty="0" smtClean="0">
                <a:cs typeface="Times New Roman" panose="02020603050405020304" pitchFamily="18" charset="0"/>
              </a:rPr>
              <a:t>: coarse shape prediction</a:t>
            </a:r>
          </a:p>
          <a:p>
            <a:pPr indent="-182880">
              <a:buFont typeface="Arial" panose="020B0604020202020204" pitchFamily="34" charset="0"/>
              <a:buChar char="•"/>
            </a:pPr>
            <a:r>
              <a:rPr lang="en-US" altLang="zh-CN" dirty="0" smtClean="0">
                <a:cs typeface="Times New Roman" panose="02020603050405020304" pitchFamily="18" charset="0"/>
              </a:rPr>
              <a:t>P-Net</a:t>
            </a:r>
            <a:r>
              <a:rPr lang="en-US" altLang="zh-CN" dirty="0" smtClean="0">
                <a:cs typeface="Times New Roman" panose="02020603050405020304" pitchFamily="18" charset="0"/>
              </a:rPr>
              <a:t>: object pose and camera parameters estimation</a:t>
            </a:r>
          </a:p>
          <a:p>
            <a:pPr indent="-182880">
              <a:buFont typeface="Arial" panose="020B0604020202020204" pitchFamily="34" charset="0"/>
              <a:buChar char="•"/>
            </a:pPr>
            <a:r>
              <a:rPr lang="en-US" altLang="zh-CN" dirty="0" smtClean="0">
                <a:cs typeface="Times New Roman" panose="02020603050405020304" pitchFamily="18" charset="0"/>
              </a:rPr>
              <a:t>S-Net</a:t>
            </a:r>
            <a:r>
              <a:rPr lang="en-US" altLang="zh-CN" dirty="0" smtClean="0">
                <a:cs typeface="Times New Roman" panose="02020603050405020304" pitchFamily="18" charset="0"/>
              </a:rPr>
              <a:t>: silhouette prediction</a:t>
            </a:r>
          </a:p>
          <a:p>
            <a:pPr indent="-182880">
              <a:buFont typeface="Arial" panose="020B0604020202020204" pitchFamily="34" charset="0"/>
              <a:buChar char="•"/>
            </a:pPr>
            <a:r>
              <a:rPr lang="en-US" altLang="zh-CN" dirty="0" smtClean="0">
                <a:cs typeface="Times New Roman" panose="02020603050405020304" pitchFamily="18" charset="0"/>
              </a:rPr>
              <a:t>PSVH </a:t>
            </a:r>
            <a:r>
              <a:rPr lang="en-US" altLang="zh-CN" dirty="0" smtClean="0">
                <a:cs typeface="Times New Roman" panose="02020603050405020304" pitchFamily="18" charset="0"/>
              </a:rPr>
              <a:t>layer: visual hull generation</a:t>
            </a:r>
          </a:p>
          <a:p>
            <a:pPr indent="-182880">
              <a:buFont typeface="Arial" panose="020B0604020202020204" pitchFamily="34" charset="0"/>
              <a:buChar char="•"/>
            </a:pPr>
            <a:r>
              <a:rPr lang="en-US" altLang="zh-CN" dirty="0" smtClean="0">
                <a:cs typeface="Times New Roman" panose="02020603050405020304" pitchFamily="18" charset="0"/>
              </a:rPr>
              <a:t>R-Net</a:t>
            </a:r>
            <a:r>
              <a:rPr lang="en-US" altLang="zh-CN" dirty="0" smtClean="0">
                <a:cs typeface="Times New Roman" panose="02020603050405020304" pitchFamily="18" charset="0"/>
              </a:rPr>
              <a:t>: coarse shape refinement</a:t>
            </a:r>
            <a:endParaRPr lang="en-US" altLang="zh-CN" dirty="0">
              <a:cs typeface="Times New Roman" panose="02020603050405020304" pitchFamily="18" charset="0"/>
            </a:endParaRPr>
          </a:p>
        </p:txBody>
      </p:sp>
      <p:sp>
        <p:nvSpPr>
          <p:cNvPr id="551" name="矩形 550"/>
          <p:cNvSpPr/>
          <p:nvPr/>
        </p:nvSpPr>
        <p:spPr>
          <a:xfrm>
            <a:off x="821583" y="4504341"/>
            <a:ext cx="5813130" cy="1477328"/>
          </a:xfrm>
          <a:prstGeom prst="rect">
            <a:avLst/>
          </a:prstGeom>
        </p:spPr>
        <p:txBody>
          <a:bodyPr wrap="none">
            <a:spAutoFit/>
          </a:bodyPr>
          <a:lstStyle/>
          <a:p>
            <a:pPr indent="-182880">
              <a:buFont typeface="Arial" panose="020B0604020202020204" pitchFamily="34" charset="0"/>
              <a:buChar char="•"/>
            </a:pPr>
            <a:r>
              <a:rPr lang="en-US" altLang="zh-CN" dirty="0" smtClean="0">
                <a:cs typeface="Times New Roman" panose="02020603050405020304" pitchFamily="18" charset="0"/>
              </a:rPr>
              <a:t>V-Net</a:t>
            </a:r>
            <a:r>
              <a:rPr lang="en-US" altLang="zh-CN" dirty="0" smtClean="0">
                <a:cs typeface="Times New Roman" panose="02020603050405020304" pitchFamily="18" charset="0"/>
              </a:rPr>
              <a:t>: coarse shape prediction</a:t>
            </a:r>
          </a:p>
          <a:p>
            <a:pPr indent="-182880">
              <a:buFont typeface="Arial" panose="020B0604020202020204" pitchFamily="34" charset="0"/>
              <a:buChar char="•"/>
            </a:pPr>
            <a:r>
              <a:rPr lang="en-US" altLang="zh-CN" dirty="0" smtClean="0">
                <a:cs typeface="Times New Roman" panose="02020603050405020304" pitchFamily="18" charset="0"/>
              </a:rPr>
              <a:t>P-Net</a:t>
            </a:r>
            <a:r>
              <a:rPr lang="en-US" altLang="zh-CN" dirty="0" smtClean="0">
                <a:cs typeface="Times New Roman" panose="02020603050405020304" pitchFamily="18" charset="0"/>
              </a:rPr>
              <a:t>: object pose and camera parameters estimation</a:t>
            </a:r>
          </a:p>
          <a:p>
            <a:pPr indent="-182880">
              <a:buFont typeface="Arial" panose="020B0604020202020204" pitchFamily="34" charset="0"/>
              <a:buChar char="•"/>
            </a:pPr>
            <a:r>
              <a:rPr lang="en-US" altLang="zh-CN" dirty="0" smtClean="0">
                <a:cs typeface="Times New Roman" panose="02020603050405020304" pitchFamily="18" charset="0"/>
              </a:rPr>
              <a:t>S-Net</a:t>
            </a:r>
            <a:r>
              <a:rPr lang="en-US" altLang="zh-CN" dirty="0" smtClean="0">
                <a:cs typeface="Times New Roman" panose="02020603050405020304" pitchFamily="18" charset="0"/>
              </a:rPr>
              <a:t>: silhouette prediction</a:t>
            </a:r>
          </a:p>
          <a:p>
            <a:pPr indent="-182880">
              <a:buFont typeface="Arial" panose="020B0604020202020204" pitchFamily="34" charset="0"/>
              <a:buChar char="•"/>
            </a:pPr>
            <a:r>
              <a:rPr lang="en-US" altLang="zh-CN" dirty="0" smtClean="0">
                <a:cs typeface="Times New Roman" panose="02020603050405020304" pitchFamily="18" charset="0"/>
              </a:rPr>
              <a:t>PSVH </a:t>
            </a:r>
            <a:r>
              <a:rPr lang="en-US" altLang="zh-CN" dirty="0" smtClean="0">
                <a:cs typeface="Times New Roman" panose="02020603050405020304" pitchFamily="18" charset="0"/>
              </a:rPr>
              <a:t>layer: visual hull generation</a:t>
            </a:r>
          </a:p>
          <a:p>
            <a:pPr indent="-182880">
              <a:buFont typeface="Arial" panose="020B0604020202020204" pitchFamily="34" charset="0"/>
              <a:buChar char="•"/>
            </a:pPr>
            <a:r>
              <a:rPr lang="en-US" altLang="zh-CN" dirty="0" smtClean="0">
                <a:cs typeface="Times New Roman" panose="02020603050405020304" pitchFamily="18" charset="0"/>
              </a:rPr>
              <a:t>R-Net</a:t>
            </a:r>
            <a:r>
              <a:rPr lang="en-US" altLang="zh-CN" dirty="0" smtClean="0">
                <a:cs typeface="Times New Roman" panose="02020603050405020304" pitchFamily="18" charset="0"/>
              </a:rPr>
              <a:t>: coarse shape refinement</a:t>
            </a:r>
            <a:endParaRPr lang="en-US" altLang="zh-CN" dirty="0">
              <a:cs typeface="Times New Roman" panose="02020603050405020304" pitchFamily="18" charset="0"/>
            </a:endParaRPr>
          </a:p>
        </p:txBody>
      </p:sp>
      <p:grpSp>
        <p:nvGrpSpPr>
          <p:cNvPr id="5" name="组 4"/>
          <p:cNvGrpSpPr/>
          <p:nvPr/>
        </p:nvGrpSpPr>
        <p:grpSpPr>
          <a:xfrm>
            <a:off x="731627" y="1371760"/>
            <a:ext cx="3975162" cy="1121352"/>
            <a:chOff x="731627" y="1371760"/>
            <a:chExt cx="3975162" cy="1121352"/>
          </a:xfrm>
        </p:grpSpPr>
        <p:sp>
          <p:nvSpPr>
            <p:cNvPr id="14" name="Rectangle: Rounded Corners 27">
              <a:extLst>
                <a:ext uri="{FF2B5EF4-FFF2-40B4-BE49-F238E27FC236}">
                  <a16:creationId xmlns="" xmlns:a16="http://schemas.microsoft.com/office/drawing/2014/main" id="{7ACC6C2F-03AA-459B-BA91-99C3D2398C68}"/>
                </a:ext>
              </a:extLst>
            </p:cNvPr>
            <p:cNvSpPr/>
            <p:nvPr/>
          </p:nvSpPr>
          <p:spPr>
            <a:xfrm>
              <a:off x="731627" y="1371760"/>
              <a:ext cx="3975162" cy="1101013"/>
            </a:xfrm>
            <a:prstGeom prst="roundRect">
              <a:avLst>
                <a:gd name="adj" fmla="val 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86">
              <a:extLst>
                <a:ext uri="{FF2B5EF4-FFF2-40B4-BE49-F238E27FC236}">
                  <a16:creationId xmlns="" xmlns:a16="http://schemas.microsoft.com/office/drawing/2014/main" id="{96F3ECA9-6077-4AC5-9199-28CA4593D69A}"/>
                </a:ext>
              </a:extLst>
            </p:cNvPr>
            <p:cNvSpPr/>
            <p:nvPr/>
          </p:nvSpPr>
          <p:spPr>
            <a:xfrm rot="16200000" flipV="1">
              <a:off x="2340243" y="1711448"/>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187">
              <a:extLst>
                <a:ext uri="{FF2B5EF4-FFF2-40B4-BE49-F238E27FC236}">
                  <a16:creationId xmlns="" xmlns:a16="http://schemas.microsoft.com/office/drawing/2014/main" id="{F0E36D09-296C-4C39-BD13-E7DA6BD45A56}"/>
                </a:ext>
              </a:extLst>
            </p:cNvPr>
            <p:cNvSpPr/>
            <p:nvPr/>
          </p:nvSpPr>
          <p:spPr>
            <a:xfrm rot="16200000" flipV="1">
              <a:off x="2288715" y="162259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88">
              <a:extLst>
                <a:ext uri="{FF2B5EF4-FFF2-40B4-BE49-F238E27FC236}">
                  <a16:creationId xmlns="" xmlns:a16="http://schemas.microsoft.com/office/drawing/2014/main" id="{ED2AC563-F537-4081-BB9C-DBB54B81B021}"/>
                </a:ext>
              </a:extLst>
            </p:cNvPr>
            <p:cNvSpPr/>
            <p:nvPr/>
          </p:nvSpPr>
          <p:spPr>
            <a:xfrm rot="16200000" flipV="1">
              <a:off x="2315915" y="166047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89">
              <a:extLst>
                <a:ext uri="{FF2B5EF4-FFF2-40B4-BE49-F238E27FC236}">
                  <a16:creationId xmlns="" xmlns:a16="http://schemas.microsoft.com/office/drawing/2014/main" id="{4D8CE943-D0E0-4D4D-BEF4-CDD903D810E8}"/>
                </a:ext>
              </a:extLst>
            </p:cNvPr>
            <p:cNvSpPr/>
            <p:nvPr/>
          </p:nvSpPr>
          <p:spPr>
            <a:xfrm rot="16200000" flipV="1">
              <a:off x="2426699" y="1863330"/>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190">
              <a:extLst>
                <a:ext uri="{FF2B5EF4-FFF2-40B4-BE49-F238E27FC236}">
                  <a16:creationId xmlns="" xmlns:a16="http://schemas.microsoft.com/office/drawing/2014/main" id="{E7F010B6-D0F9-4DB1-9CC5-C5F376BB4DCF}"/>
                </a:ext>
              </a:extLst>
            </p:cNvPr>
            <p:cNvSpPr/>
            <p:nvPr/>
          </p:nvSpPr>
          <p:spPr>
            <a:xfrm rot="16200000" flipV="1">
              <a:off x="2396432" y="1811816"/>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91">
              <a:extLst>
                <a:ext uri="{FF2B5EF4-FFF2-40B4-BE49-F238E27FC236}">
                  <a16:creationId xmlns="" xmlns:a16="http://schemas.microsoft.com/office/drawing/2014/main" id="{54959567-69C6-4963-880C-4F989D25A6C3}"/>
                </a:ext>
              </a:extLst>
            </p:cNvPr>
            <p:cNvSpPr/>
            <p:nvPr/>
          </p:nvSpPr>
          <p:spPr>
            <a:xfrm rot="16200000" flipV="1">
              <a:off x="2367425" y="1768595"/>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192">
              <a:extLst>
                <a:ext uri="{FF2B5EF4-FFF2-40B4-BE49-F238E27FC236}">
                  <a16:creationId xmlns="" xmlns:a16="http://schemas.microsoft.com/office/drawing/2014/main" id="{0C9C1BBC-87B3-4B5A-A932-3CD54C471274}"/>
                </a:ext>
              </a:extLst>
            </p:cNvPr>
            <p:cNvSpPr/>
            <p:nvPr/>
          </p:nvSpPr>
          <p:spPr>
            <a:xfrm rot="16200000" flipV="1">
              <a:off x="1932520" y="1716323"/>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93">
              <a:extLst>
                <a:ext uri="{FF2B5EF4-FFF2-40B4-BE49-F238E27FC236}">
                  <a16:creationId xmlns="" xmlns:a16="http://schemas.microsoft.com/office/drawing/2014/main" id="{1BDF7430-683B-4E8D-A526-719A1A94DD39}"/>
                </a:ext>
              </a:extLst>
            </p:cNvPr>
            <p:cNvSpPr/>
            <p:nvPr/>
          </p:nvSpPr>
          <p:spPr>
            <a:xfrm rot="16200000" flipV="1">
              <a:off x="1961618" y="1759311"/>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94">
              <a:extLst>
                <a:ext uri="{FF2B5EF4-FFF2-40B4-BE49-F238E27FC236}">
                  <a16:creationId xmlns="" xmlns:a16="http://schemas.microsoft.com/office/drawing/2014/main" id="{B0F6CC5F-225C-4174-A8D2-95EDAFD9FDA6}"/>
                </a:ext>
              </a:extLst>
            </p:cNvPr>
            <p:cNvSpPr/>
            <p:nvPr/>
          </p:nvSpPr>
          <p:spPr>
            <a:xfrm rot="16200000" flipV="1">
              <a:off x="1911964" y="1675806"/>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195">
              <a:extLst>
                <a:ext uri="{FF2B5EF4-FFF2-40B4-BE49-F238E27FC236}">
                  <a16:creationId xmlns="" xmlns:a16="http://schemas.microsoft.com/office/drawing/2014/main" id="{133F6B08-5DA3-43A1-B0D4-31941BBA20E2}"/>
                </a:ext>
              </a:extLst>
            </p:cNvPr>
            <p:cNvSpPr/>
            <p:nvPr/>
          </p:nvSpPr>
          <p:spPr>
            <a:xfrm rot="16200000" flipV="1">
              <a:off x="1886915" y="1628408"/>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117">
              <a:extLst>
                <a:ext uri="{FF2B5EF4-FFF2-40B4-BE49-F238E27FC236}">
                  <a16:creationId xmlns="" xmlns:a16="http://schemas.microsoft.com/office/drawing/2014/main" id="{CB6223C5-2A16-41BE-A17E-E0A2763D512E}"/>
                </a:ext>
              </a:extLst>
            </p:cNvPr>
            <p:cNvSpPr/>
            <p:nvPr/>
          </p:nvSpPr>
          <p:spPr>
            <a:xfrm>
              <a:off x="2624112" y="1558948"/>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8">
              <a:extLst>
                <a:ext uri="{FF2B5EF4-FFF2-40B4-BE49-F238E27FC236}">
                  <a16:creationId xmlns="" xmlns:a16="http://schemas.microsoft.com/office/drawing/2014/main" id="{870BD787-7AA7-41DE-8A0D-7D6477559125}"/>
                </a:ext>
              </a:extLst>
            </p:cNvPr>
            <p:cNvSpPr/>
            <p:nvPr/>
          </p:nvSpPr>
          <p:spPr>
            <a:xfrm>
              <a:off x="2661737" y="1640729"/>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20">
              <a:extLst>
                <a:ext uri="{FF2B5EF4-FFF2-40B4-BE49-F238E27FC236}">
                  <a16:creationId xmlns="" xmlns:a16="http://schemas.microsoft.com/office/drawing/2014/main" id="{B4E23DAC-4FAA-4274-9ADF-BF6D6330BE90}"/>
                </a:ext>
              </a:extLst>
            </p:cNvPr>
            <p:cNvSpPr/>
            <p:nvPr/>
          </p:nvSpPr>
          <p:spPr>
            <a:xfrm>
              <a:off x="2702524" y="1722487"/>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121">
              <a:extLst>
                <a:ext uri="{FF2B5EF4-FFF2-40B4-BE49-F238E27FC236}">
                  <a16:creationId xmlns="" xmlns:a16="http://schemas.microsoft.com/office/drawing/2014/main" id="{F25E0147-AE90-4BBF-B164-D0FA24868366}"/>
                </a:ext>
              </a:extLst>
            </p:cNvPr>
            <p:cNvSpPr/>
            <p:nvPr/>
          </p:nvSpPr>
          <p:spPr>
            <a:xfrm>
              <a:off x="2749760" y="1816312"/>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23">
              <a:extLst>
                <a:ext uri="{FF2B5EF4-FFF2-40B4-BE49-F238E27FC236}">
                  <a16:creationId xmlns="" xmlns:a16="http://schemas.microsoft.com/office/drawing/2014/main" id="{8248A83A-42A4-4E8E-AD0E-3784292D1AF0}"/>
                </a:ext>
              </a:extLst>
            </p:cNvPr>
            <p:cNvSpPr/>
            <p:nvPr/>
          </p:nvSpPr>
          <p:spPr>
            <a:xfrm>
              <a:off x="2790491" y="1900873"/>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24">
              <a:extLst>
                <a:ext uri="{FF2B5EF4-FFF2-40B4-BE49-F238E27FC236}">
                  <a16:creationId xmlns="" xmlns:a16="http://schemas.microsoft.com/office/drawing/2014/main" id="{7D7AC23A-F7AB-4C72-9952-B3EE168C3E7E}"/>
                </a:ext>
              </a:extLst>
            </p:cNvPr>
            <p:cNvSpPr/>
            <p:nvPr/>
          </p:nvSpPr>
          <p:spPr>
            <a:xfrm>
              <a:off x="2831613" y="198328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25">
              <a:extLst>
                <a:ext uri="{FF2B5EF4-FFF2-40B4-BE49-F238E27FC236}">
                  <a16:creationId xmlns="" xmlns:a16="http://schemas.microsoft.com/office/drawing/2014/main" id="{B36AACD5-8D22-4C61-82A8-EFFF66FD170F}"/>
                </a:ext>
              </a:extLst>
            </p:cNvPr>
            <p:cNvSpPr/>
            <p:nvPr/>
          </p:nvSpPr>
          <p:spPr>
            <a:xfrm>
              <a:off x="2869356" y="206531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ube 131">
              <a:extLst>
                <a:ext uri="{FF2B5EF4-FFF2-40B4-BE49-F238E27FC236}">
                  <a16:creationId xmlns="" xmlns:a16="http://schemas.microsoft.com/office/drawing/2014/main" id="{BB616FC5-7F34-4B36-A3D0-34D6EB09EACA}"/>
                </a:ext>
              </a:extLst>
            </p:cNvPr>
            <p:cNvSpPr/>
            <p:nvPr/>
          </p:nvSpPr>
          <p:spPr>
            <a:xfrm flipH="1">
              <a:off x="3009184" y="1749866"/>
              <a:ext cx="216315" cy="198629"/>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ube 132">
              <a:extLst>
                <a:ext uri="{FF2B5EF4-FFF2-40B4-BE49-F238E27FC236}">
                  <a16:creationId xmlns="" xmlns:a16="http://schemas.microsoft.com/office/drawing/2014/main" id="{1F26648D-9E96-4DF2-B1C2-4D669F3AAA0D}"/>
                </a:ext>
              </a:extLst>
            </p:cNvPr>
            <p:cNvSpPr/>
            <p:nvPr/>
          </p:nvSpPr>
          <p:spPr>
            <a:xfrm flipH="1">
              <a:off x="3162545" y="1710747"/>
              <a:ext cx="288726" cy="274008"/>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ube 134">
              <a:extLst>
                <a:ext uri="{FF2B5EF4-FFF2-40B4-BE49-F238E27FC236}">
                  <a16:creationId xmlns="" xmlns:a16="http://schemas.microsoft.com/office/drawing/2014/main" id="{F00EB844-0248-492E-9A01-4D6846AD061E}"/>
                </a:ext>
              </a:extLst>
            </p:cNvPr>
            <p:cNvSpPr/>
            <p:nvPr/>
          </p:nvSpPr>
          <p:spPr>
            <a:xfrm flipH="1">
              <a:off x="3354274" y="1650741"/>
              <a:ext cx="374589" cy="377500"/>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159">
              <a:extLst>
                <a:ext uri="{FF2B5EF4-FFF2-40B4-BE49-F238E27FC236}">
                  <a16:creationId xmlns="" xmlns:a16="http://schemas.microsoft.com/office/drawing/2014/main" id="{6BF66021-A273-4EA5-9187-5E6E3BBDE7A6}"/>
                </a:ext>
              </a:extLst>
            </p:cNvPr>
            <p:cNvSpPr txBox="1"/>
            <p:nvPr/>
          </p:nvSpPr>
          <p:spPr>
            <a:xfrm>
              <a:off x="1726040" y="2081702"/>
              <a:ext cx="1077791" cy="229587"/>
            </a:xfrm>
            <a:prstGeom prst="rect">
              <a:avLst/>
            </a:prstGeom>
            <a:noFill/>
          </p:spPr>
          <p:txBody>
            <a:bodyPr wrap="square" rtlCol="0">
              <a:spAutoFit/>
            </a:bodyPr>
            <a:lstStyle/>
            <a:p>
              <a:pPr algn="ctr"/>
              <a:r>
                <a:rPr lang="en-US" sz="1050" dirty="0"/>
                <a:t>2D Encoder</a:t>
              </a:r>
            </a:p>
          </p:txBody>
        </p:sp>
        <p:sp>
          <p:nvSpPr>
            <p:cNvPr id="96" name="TextBox 160">
              <a:extLst>
                <a:ext uri="{FF2B5EF4-FFF2-40B4-BE49-F238E27FC236}">
                  <a16:creationId xmlns="" xmlns:a16="http://schemas.microsoft.com/office/drawing/2014/main" id="{4A45CCCF-10A6-4F1F-8498-16AC5E8769BA}"/>
                </a:ext>
              </a:extLst>
            </p:cNvPr>
            <p:cNvSpPr txBox="1"/>
            <p:nvPr/>
          </p:nvSpPr>
          <p:spPr>
            <a:xfrm>
              <a:off x="2734379" y="2080130"/>
              <a:ext cx="1294317" cy="229587"/>
            </a:xfrm>
            <a:prstGeom prst="rect">
              <a:avLst/>
            </a:prstGeom>
            <a:noFill/>
          </p:spPr>
          <p:txBody>
            <a:bodyPr wrap="square" rtlCol="0">
              <a:spAutoFit/>
            </a:bodyPr>
            <a:lstStyle/>
            <a:p>
              <a:pPr algn="ctr"/>
              <a:r>
                <a:rPr lang="en-US" sz="1050" dirty="0"/>
                <a:t>3D Decoder</a:t>
              </a:r>
            </a:p>
          </p:txBody>
        </p:sp>
        <p:grpSp>
          <p:nvGrpSpPr>
            <p:cNvPr id="108" name="Group 220"/>
            <p:cNvGrpSpPr/>
            <p:nvPr/>
          </p:nvGrpSpPr>
          <p:grpSpPr>
            <a:xfrm>
              <a:off x="3814946" y="1465008"/>
              <a:ext cx="841519" cy="860794"/>
              <a:chOff x="457945" y="4882393"/>
              <a:chExt cx="999364" cy="1022255"/>
            </a:xfrm>
          </p:grpSpPr>
          <p:sp>
            <p:nvSpPr>
              <p:cNvPr id="145" name="Parallelogram 222">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6" name="Parallelogram 223">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7" name="Picture 22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83715" y="5104108"/>
                <a:ext cx="852143" cy="715192"/>
              </a:xfrm>
              <a:prstGeom prst="rect">
                <a:avLst/>
              </a:prstGeom>
            </p:spPr>
          </p:pic>
          <p:sp>
            <p:nvSpPr>
              <p:cNvPr id="148" name="Parallelogram 22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9" name="Parallelogram 226">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113" name="Picture 2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109" y="1534416"/>
              <a:ext cx="749129" cy="749129"/>
            </a:xfrm>
            <a:prstGeom prst="rect">
              <a:avLst/>
            </a:prstGeom>
          </p:spPr>
        </p:pic>
        <p:pic>
          <p:nvPicPr>
            <p:cNvPr id="123" name="Picture 229">
              <a:extLst>
                <a:ext uri="{FF2B5EF4-FFF2-40B4-BE49-F238E27FC236}">
                  <a16:creationId xmlns="" xmlns:a16="http://schemas.microsoft.com/office/drawing/2014/main" id="{AA485B93-4D9C-47CF-A9A7-327CA33B9D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90986" y="2336798"/>
              <a:ext cx="156314" cy="156314"/>
            </a:xfrm>
            <a:prstGeom prst="rect">
              <a:avLst/>
            </a:prstGeom>
          </p:spPr>
        </p:pic>
      </p:grpSp>
      <p:grpSp>
        <p:nvGrpSpPr>
          <p:cNvPr id="8" name="组 7"/>
          <p:cNvGrpSpPr/>
          <p:nvPr/>
        </p:nvGrpSpPr>
        <p:grpSpPr>
          <a:xfrm>
            <a:off x="731626" y="2554320"/>
            <a:ext cx="2255098" cy="1569942"/>
            <a:chOff x="731626" y="2554320"/>
            <a:chExt cx="2255098" cy="1569942"/>
          </a:xfrm>
        </p:grpSpPr>
        <p:sp>
          <p:nvSpPr>
            <p:cNvPr id="10"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130" name="Group 213"/>
              <p:cNvGrpSpPr/>
              <p:nvPr/>
            </p:nvGrpSpPr>
            <p:grpSpPr>
              <a:xfrm>
                <a:off x="9773500" y="3443925"/>
                <a:ext cx="1746265" cy="1729475"/>
                <a:chOff x="1295840" y="4882393"/>
                <a:chExt cx="1032179" cy="1022255"/>
              </a:xfrm>
            </p:grpSpPr>
            <p:sp>
              <p:nvSpPr>
                <p:cNvPr id="135"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6"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7" name="Picture 2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138"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9"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131"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34" name="Pictur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6060" y="3060382"/>
                <a:ext cx="593438" cy="593437"/>
              </a:xfrm>
              <a:prstGeom prst="rect">
                <a:avLst/>
              </a:prstGeom>
              <a:scene3d>
                <a:camera prst="isometricRightUp">
                  <a:rot lat="2700000" lon="18899998" rev="0"/>
                </a:camera>
                <a:lightRig rig="threePt" dir="t"/>
              </a:scene3d>
            </p:spPr>
          </p:pic>
        </p:grpSp>
        <p:pic>
          <p:nvPicPr>
            <p:cNvPr id="124"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7" name="组 6"/>
          <p:cNvGrpSpPr/>
          <p:nvPr/>
        </p:nvGrpSpPr>
        <p:grpSpPr>
          <a:xfrm>
            <a:off x="7806029" y="1377046"/>
            <a:ext cx="3775101" cy="1079781"/>
            <a:chOff x="7806029" y="1377046"/>
            <a:chExt cx="3775101" cy="1079781"/>
          </a:xfrm>
        </p:grpSpPr>
        <p:sp>
          <p:nvSpPr>
            <p:cNvPr id="11" name="Rectangle: Rounded Corners 369">
              <a:extLst>
                <a:ext uri="{FF2B5EF4-FFF2-40B4-BE49-F238E27FC236}">
                  <a16:creationId xmlns="" xmlns:a16="http://schemas.microsoft.com/office/drawing/2014/main" id="{181C6F30-6574-456F-B4C2-AA107D251C7D}"/>
                </a:ext>
              </a:extLst>
            </p:cNvPr>
            <p:cNvSpPr/>
            <p:nvPr/>
          </p:nvSpPr>
          <p:spPr>
            <a:xfrm>
              <a:off x="7806029" y="1377046"/>
              <a:ext cx="3775101" cy="1079781"/>
            </a:xfrm>
            <a:prstGeom prst="roundRect">
              <a:avLst>
                <a:gd name="adj" fmla="val 0"/>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4">
              <a:extLst>
                <a:ext uri="{FF2B5EF4-FFF2-40B4-BE49-F238E27FC236}">
                  <a16:creationId xmlns="" xmlns:a16="http://schemas.microsoft.com/office/drawing/2014/main" id="{29200063-79D8-46D6-8777-2F0CDCEA8EB2}"/>
                </a:ext>
              </a:extLst>
            </p:cNvPr>
            <p:cNvSpPr/>
            <p:nvPr/>
          </p:nvSpPr>
          <p:spPr>
            <a:xfrm rot="16200000" flipV="1">
              <a:off x="9392437" y="1687819"/>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5">
              <a:extLst>
                <a:ext uri="{FF2B5EF4-FFF2-40B4-BE49-F238E27FC236}">
                  <a16:creationId xmlns="" xmlns:a16="http://schemas.microsoft.com/office/drawing/2014/main" id="{4141BA5A-9F83-485C-866D-04BE877D8A46}"/>
                </a:ext>
              </a:extLst>
            </p:cNvPr>
            <p:cNvSpPr/>
            <p:nvPr/>
          </p:nvSpPr>
          <p:spPr>
            <a:xfrm rot="16200000" flipV="1">
              <a:off x="9345215" y="159896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6">
              <a:extLst>
                <a:ext uri="{FF2B5EF4-FFF2-40B4-BE49-F238E27FC236}">
                  <a16:creationId xmlns="" xmlns:a16="http://schemas.microsoft.com/office/drawing/2014/main" id="{A53443BA-4B91-49F3-A598-B1AB7D8C74F8}"/>
                </a:ext>
              </a:extLst>
            </p:cNvPr>
            <p:cNvSpPr/>
            <p:nvPr/>
          </p:nvSpPr>
          <p:spPr>
            <a:xfrm rot="16200000" flipV="1">
              <a:off x="9368109" y="163684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7">
              <a:extLst>
                <a:ext uri="{FF2B5EF4-FFF2-40B4-BE49-F238E27FC236}">
                  <a16:creationId xmlns="" xmlns:a16="http://schemas.microsoft.com/office/drawing/2014/main" id="{E417A68E-6392-45BD-A143-6302537D4A4E}"/>
                </a:ext>
              </a:extLst>
            </p:cNvPr>
            <p:cNvSpPr/>
            <p:nvPr/>
          </p:nvSpPr>
          <p:spPr>
            <a:xfrm rot="16200000" flipV="1">
              <a:off x="9478893" y="183970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8">
              <a:extLst>
                <a:ext uri="{FF2B5EF4-FFF2-40B4-BE49-F238E27FC236}">
                  <a16:creationId xmlns="" xmlns:a16="http://schemas.microsoft.com/office/drawing/2014/main" id="{0A365918-3B6C-4760-A1E0-0CCA57B40478}"/>
                </a:ext>
              </a:extLst>
            </p:cNvPr>
            <p:cNvSpPr/>
            <p:nvPr/>
          </p:nvSpPr>
          <p:spPr>
            <a:xfrm rot="16200000" flipV="1">
              <a:off x="9448626" y="178818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9">
              <a:extLst>
                <a:ext uri="{FF2B5EF4-FFF2-40B4-BE49-F238E27FC236}">
                  <a16:creationId xmlns="" xmlns:a16="http://schemas.microsoft.com/office/drawing/2014/main" id="{A2AFAD32-69C1-43E1-B9C8-880E50B908A8}"/>
                </a:ext>
              </a:extLst>
            </p:cNvPr>
            <p:cNvSpPr/>
            <p:nvPr/>
          </p:nvSpPr>
          <p:spPr>
            <a:xfrm rot="16200000" flipV="1">
              <a:off x="9419618" y="174496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0">
              <a:extLst>
                <a:ext uri="{FF2B5EF4-FFF2-40B4-BE49-F238E27FC236}">
                  <a16:creationId xmlns="" xmlns:a16="http://schemas.microsoft.com/office/drawing/2014/main" id="{8810EA21-52B8-40DE-891E-819A56A85E99}"/>
                </a:ext>
              </a:extLst>
            </p:cNvPr>
            <p:cNvSpPr/>
            <p:nvPr/>
          </p:nvSpPr>
          <p:spPr>
            <a:xfrm rot="16200000" flipV="1">
              <a:off x="8984714" y="169269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1">
              <a:extLst>
                <a:ext uri="{FF2B5EF4-FFF2-40B4-BE49-F238E27FC236}">
                  <a16:creationId xmlns="" xmlns:a16="http://schemas.microsoft.com/office/drawing/2014/main" id="{F9812AEF-C0EA-4288-A97C-4F17D1CFBE36}"/>
                </a:ext>
              </a:extLst>
            </p:cNvPr>
            <p:cNvSpPr/>
            <p:nvPr/>
          </p:nvSpPr>
          <p:spPr>
            <a:xfrm rot="16200000" flipV="1">
              <a:off x="9013812" y="1735683"/>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2">
              <a:extLst>
                <a:ext uri="{FF2B5EF4-FFF2-40B4-BE49-F238E27FC236}">
                  <a16:creationId xmlns="" xmlns:a16="http://schemas.microsoft.com/office/drawing/2014/main" id="{DB3BF501-84CB-4B01-96D9-1EF150626219}"/>
                </a:ext>
              </a:extLst>
            </p:cNvPr>
            <p:cNvSpPr/>
            <p:nvPr/>
          </p:nvSpPr>
          <p:spPr>
            <a:xfrm rot="16200000" flipV="1">
              <a:off x="8964158" y="1652178"/>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13">
              <a:extLst>
                <a:ext uri="{FF2B5EF4-FFF2-40B4-BE49-F238E27FC236}">
                  <a16:creationId xmlns="" xmlns:a16="http://schemas.microsoft.com/office/drawing/2014/main" id="{9F272DD9-08DB-4E93-AE2A-160256DD25B2}"/>
                </a:ext>
              </a:extLst>
            </p:cNvPr>
            <p:cNvSpPr/>
            <p:nvPr/>
          </p:nvSpPr>
          <p:spPr>
            <a:xfrm rot="16200000" flipV="1">
              <a:off x="8939109" y="160478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9">
              <a:extLst>
                <a:ext uri="{FF2B5EF4-FFF2-40B4-BE49-F238E27FC236}">
                  <a16:creationId xmlns="" xmlns:a16="http://schemas.microsoft.com/office/drawing/2014/main" id="{1CB4C55A-6B42-4712-B226-656BAB623CCF}"/>
                </a:ext>
              </a:extLst>
            </p:cNvPr>
            <p:cNvSpPr/>
            <p:nvPr/>
          </p:nvSpPr>
          <p:spPr>
            <a:xfrm rot="5400000" flipV="1">
              <a:off x="10029628" y="1706045"/>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22">
              <a:extLst>
                <a:ext uri="{FF2B5EF4-FFF2-40B4-BE49-F238E27FC236}">
                  <a16:creationId xmlns="" xmlns:a16="http://schemas.microsoft.com/office/drawing/2014/main" id="{A78B349E-2D37-4961-87D7-F28E26FCBF59}"/>
                </a:ext>
              </a:extLst>
            </p:cNvPr>
            <p:cNvSpPr/>
            <p:nvPr/>
          </p:nvSpPr>
          <p:spPr>
            <a:xfrm rot="5400000" flipV="1">
              <a:off x="9978100" y="160427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26">
              <a:extLst>
                <a:ext uri="{FF2B5EF4-FFF2-40B4-BE49-F238E27FC236}">
                  <a16:creationId xmlns="" xmlns:a16="http://schemas.microsoft.com/office/drawing/2014/main" id="{C3FE1BA9-A0C7-41B7-A2C2-7008619ABD45}"/>
                </a:ext>
              </a:extLst>
            </p:cNvPr>
            <p:cNvSpPr/>
            <p:nvPr/>
          </p:nvSpPr>
          <p:spPr>
            <a:xfrm rot="5400000" flipV="1">
              <a:off x="10005300" y="164215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27">
              <a:extLst>
                <a:ext uri="{FF2B5EF4-FFF2-40B4-BE49-F238E27FC236}">
                  <a16:creationId xmlns="" xmlns:a16="http://schemas.microsoft.com/office/drawing/2014/main" id="{1A4E1E7B-CB23-42EF-97E8-4F1931BE885D}"/>
                </a:ext>
              </a:extLst>
            </p:cNvPr>
            <p:cNvSpPr/>
            <p:nvPr/>
          </p:nvSpPr>
          <p:spPr>
            <a:xfrm rot="5400000" flipV="1">
              <a:off x="10116084" y="185792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28">
              <a:extLst>
                <a:ext uri="{FF2B5EF4-FFF2-40B4-BE49-F238E27FC236}">
                  <a16:creationId xmlns="" xmlns:a16="http://schemas.microsoft.com/office/drawing/2014/main" id="{3D0B0E6D-E61F-45A8-B8C0-6B5DB4A08917}"/>
                </a:ext>
              </a:extLst>
            </p:cNvPr>
            <p:cNvSpPr/>
            <p:nvPr/>
          </p:nvSpPr>
          <p:spPr>
            <a:xfrm rot="5400000" flipV="1">
              <a:off x="10085817" y="1806413"/>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29">
              <a:extLst>
                <a:ext uri="{FF2B5EF4-FFF2-40B4-BE49-F238E27FC236}">
                  <a16:creationId xmlns="" xmlns:a16="http://schemas.microsoft.com/office/drawing/2014/main" id="{B9849ACF-786F-475C-BC13-178303CA9DBC}"/>
                </a:ext>
              </a:extLst>
            </p:cNvPr>
            <p:cNvSpPr/>
            <p:nvPr/>
          </p:nvSpPr>
          <p:spPr>
            <a:xfrm rot="5400000" flipV="1">
              <a:off x="10056810" y="176319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30">
              <a:extLst>
                <a:ext uri="{FF2B5EF4-FFF2-40B4-BE49-F238E27FC236}">
                  <a16:creationId xmlns="" xmlns:a16="http://schemas.microsoft.com/office/drawing/2014/main" id="{D81B6410-D898-447C-B96A-EBC448A327F0}"/>
                </a:ext>
              </a:extLst>
            </p:cNvPr>
            <p:cNvSpPr/>
            <p:nvPr/>
          </p:nvSpPr>
          <p:spPr>
            <a:xfrm rot="5400000" flipV="1">
              <a:off x="10374907" y="1711787"/>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5">
              <a:extLst>
                <a:ext uri="{FF2B5EF4-FFF2-40B4-BE49-F238E27FC236}">
                  <a16:creationId xmlns="" xmlns:a16="http://schemas.microsoft.com/office/drawing/2014/main" id="{9B751A7A-A43B-4136-849B-54A47978E4F0}"/>
                </a:ext>
              </a:extLst>
            </p:cNvPr>
            <p:cNvSpPr/>
            <p:nvPr/>
          </p:nvSpPr>
          <p:spPr>
            <a:xfrm rot="5400000" flipV="1">
              <a:off x="10404004" y="175477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56">
              <a:extLst>
                <a:ext uri="{FF2B5EF4-FFF2-40B4-BE49-F238E27FC236}">
                  <a16:creationId xmlns="" xmlns:a16="http://schemas.microsoft.com/office/drawing/2014/main" id="{752A17C7-8905-4F17-8F46-C0916CA7D4E4}"/>
                </a:ext>
              </a:extLst>
            </p:cNvPr>
            <p:cNvSpPr/>
            <p:nvPr/>
          </p:nvSpPr>
          <p:spPr>
            <a:xfrm rot="5400000" flipV="1">
              <a:off x="10354351" y="167127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58">
              <a:extLst>
                <a:ext uri="{FF2B5EF4-FFF2-40B4-BE49-F238E27FC236}">
                  <a16:creationId xmlns="" xmlns:a16="http://schemas.microsoft.com/office/drawing/2014/main" id="{4EE2EA0F-3394-4792-B7E0-34FF59177B92}"/>
                </a:ext>
              </a:extLst>
            </p:cNvPr>
            <p:cNvSpPr/>
            <p:nvPr/>
          </p:nvSpPr>
          <p:spPr>
            <a:xfrm rot="5400000" flipV="1">
              <a:off x="10329302" y="1623872"/>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7">
              <a:extLst>
                <a:ext uri="{FF2B5EF4-FFF2-40B4-BE49-F238E27FC236}">
                  <a16:creationId xmlns="" xmlns:a16="http://schemas.microsoft.com/office/drawing/2014/main" id="{DE5754C7-1628-47B5-8F8C-450BC69E9541}"/>
                </a:ext>
              </a:extLst>
            </p:cNvPr>
            <p:cNvSpPr/>
            <p:nvPr/>
          </p:nvSpPr>
          <p:spPr>
            <a:xfrm>
              <a:off x="9668845" y="1531755"/>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249">
              <a:extLst>
                <a:ext uri="{FF2B5EF4-FFF2-40B4-BE49-F238E27FC236}">
                  <a16:creationId xmlns="" xmlns:a16="http://schemas.microsoft.com/office/drawing/2014/main" id="{A0C7C1AE-4350-4E2E-8C7D-92AB55DF4B85}"/>
                </a:ext>
              </a:extLst>
            </p:cNvPr>
            <p:cNvSpPr/>
            <p:nvPr/>
          </p:nvSpPr>
          <p:spPr>
            <a:xfrm>
              <a:off x="9707045" y="1613536"/>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250">
              <a:extLst>
                <a:ext uri="{FF2B5EF4-FFF2-40B4-BE49-F238E27FC236}">
                  <a16:creationId xmlns="" xmlns:a16="http://schemas.microsoft.com/office/drawing/2014/main" id="{E45E25B4-6D60-4AFA-853F-1990DBCAD0E5}"/>
                </a:ext>
              </a:extLst>
            </p:cNvPr>
            <p:cNvSpPr/>
            <p:nvPr/>
          </p:nvSpPr>
          <p:spPr>
            <a:xfrm>
              <a:off x="9747832" y="1695294"/>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251">
              <a:extLst>
                <a:ext uri="{FF2B5EF4-FFF2-40B4-BE49-F238E27FC236}">
                  <a16:creationId xmlns="" xmlns:a16="http://schemas.microsoft.com/office/drawing/2014/main" id="{C54DDAF5-18B1-46D2-BDBD-97384A40B3CF}"/>
                </a:ext>
              </a:extLst>
            </p:cNvPr>
            <p:cNvSpPr/>
            <p:nvPr/>
          </p:nvSpPr>
          <p:spPr>
            <a:xfrm>
              <a:off x="9795067" y="1789120"/>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52">
              <a:extLst>
                <a:ext uri="{FF2B5EF4-FFF2-40B4-BE49-F238E27FC236}">
                  <a16:creationId xmlns="" xmlns:a16="http://schemas.microsoft.com/office/drawing/2014/main" id="{AF1D1A7B-EA3C-4D6C-99BE-35B2FB0372ED}"/>
                </a:ext>
              </a:extLst>
            </p:cNvPr>
            <p:cNvSpPr/>
            <p:nvPr/>
          </p:nvSpPr>
          <p:spPr>
            <a:xfrm>
              <a:off x="9835799" y="1873681"/>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253">
              <a:extLst>
                <a:ext uri="{FF2B5EF4-FFF2-40B4-BE49-F238E27FC236}">
                  <a16:creationId xmlns="" xmlns:a16="http://schemas.microsoft.com/office/drawing/2014/main" id="{9E88DDC0-17DB-4586-A666-E561BD3E5C55}"/>
                </a:ext>
              </a:extLst>
            </p:cNvPr>
            <p:cNvSpPr/>
            <p:nvPr/>
          </p:nvSpPr>
          <p:spPr>
            <a:xfrm>
              <a:off x="9876920" y="1956089"/>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254">
              <a:extLst>
                <a:ext uri="{FF2B5EF4-FFF2-40B4-BE49-F238E27FC236}">
                  <a16:creationId xmlns="" xmlns:a16="http://schemas.microsoft.com/office/drawing/2014/main" id="{B29DB30C-823D-495A-BCF0-6272B740CDE0}"/>
                </a:ext>
              </a:extLst>
            </p:cNvPr>
            <p:cNvSpPr/>
            <p:nvPr/>
          </p:nvSpPr>
          <p:spPr>
            <a:xfrm>
              <a:off x="9917535" y="2038118"/>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1">
              <a:extLst>
                <a:ext uri="{FF2B5EF4-FFF2-40B4-BE49-F238E27FC236}">
                  <a16:creationId xmlns="" xmlns:a16="http://schemas.microsoft.com/office/drawing/2014/main" id="{DB9B4982-F9C8-48CD-801A-12E8B21ABC86}"/>
                </a:ext>
              </a:extLst>
            </p:cNvPr>
            <p:cNvSpPr txBox="1"/>
            <p:nvPr/>
          </p:nvSpPr>
          <p:spPr>
            <a:xfrm>
              <a:off x="8690997" y="2051844"/>
              <a:ext cx="1277350" cy="229587"/>
            </a:xfrm>
            <a:prstGeom prst="rect">
              <a:avLst/>
            </a:prstGeom>
            <a:noFill/>
          </p:spPr>
          <p:txBody>
            <a:bodyPr wrap="square" rtlCol="0">
              <a:spAutoFit/>
            </a:bodyPr>
            <a:lstStyle/>
            <a:p>
              <a:pPr algn="ctr"/>
              <a:r>
                <a:rPr lang="en-US" sz="1050" dirty="0"/>
                <a:t>2D Encoder</a:t>
              </a:r>
            </a:p>
          </p:txBody>
        </p:sp>
        <p:sp>
          <p:nvSpPr>
            <p:cNvPr id="97" name="TextBox 161">
              <a:extLst>
                <a:ext uri="{FF2B5EF4-FFF2-40B4-BE49-F238E27FC236}">
                  <a16:creationId xmlns="" xmlns:a16="http://schemas.microsoft.com/office/drawing/2014/main" id="{868CFE42-0A5B-4A70-81E6-39B90A4A54E5}"/>
                </a:ext>
              </a:extLst>
            </p:cNvPr>
            <p:cNvSpPr txBox="1"/>
            <p:nvPr/>
          </p:nvSpPr>
          <p:spPr>
            <a:xfrm>
              <a:off x="9754235" y="2052051"/>
              <a:ext cx="1277350" cy="229587"/>
            </a:xfrm>
            <a:prstGeom prst="rect">
              <a:avLst/>
            </a:prstGeom>
            <a:noFill/>
          </p:spPr>
          <p:txBody>
            <a:bodyPr wrap="square" rtlCol="0">
              <a:spAutoFit/>
            </a:bodyPr>
            <a:lstStyle/>
            <a:p>
              <a:pPr algn="ctr"/>
              <a:r>
                <a:rPr lang="en-US" sz="1050" dirty="0"/>
                <a:t>2D Decoder</a:t>
              </a:r>
            </a:p>
          </p:txBody>
        </p:sp>
        <p:pic>
          <p:nvPicPr>
            <p:cNvPr id="110"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744" y="1498164"/>
              <a:ext cx="749129" cy="749129"/>
            </a:xfrm>
            <a:prstGeom prst="rect">
              <a:avLst/>
            </a:prstGeom>
          </p:spPr>
        </p:pic>
        <p:pic>
          <p:nvPicPr>
            <p:cNvPr id="111"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2021" y="1490995"/>
              <a:ext cx="756299" cy="756299"/>
            </a:xfrm>
            <a:prstGeom prst="rect">
              <a:avLst/>
            </a:prstGeom>
          </p:spPr>
        </p:pic>
        <p:pic>
          <p:nvPicPr>
            <p:cNvPr id="125" name="Picture 234">
              <a:extLst>
                <a:ext uri="{FF2B5EF4-FFF2-40B4-BE49-F238E27FC236}">
                  <a16:creationId xmlns="" xmlns:a16="http://schemas.microsoft.com/office/drawing/2014/main" id="{F04CC009-9F75-4A5F-81A0-8059F6732D4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1021120" y="2266593"/>
              <a:ext cx="179051" cy="164841"/>
            </a:xfrm>
            <a:prstGeom prst="rect">
              <a:avLst/>
            </a:prstGeom>
          </p:spPr>
        </p:pic>
      </p:grpSp>
      <p:grpSp>
        <p:nvGrpSpPr>
          <p:cNvPr id="6" name="组 5"/>
          <p:cNvGrpSpPr/>
          <p:nvPr/>
        </p:nvGrpSpPr>
        <p:grpSpPr>
          <a:xfrm>
            <a:off x="4771298" y="1371760"/>
            <a:ext cx="3043540" cy="1095541"/>
            <a:chOff x="4771298" y="1371760"/>
            <a:chExt cx="3043540" cy="1095541"/>
          </a:xfrm>
        </p:grpSpPr>
        <p:sp>
          <p:nvSpPr>
            <p:cNvPr id="12" name="Rectangle: Rounded Corners 368">
              <a:extLst>
                <a:ext uri="{FF2B5EF4-FFF2-40B4-BE49-F238E27FC236}">
                  <a16:creationId xmlns="" xmlns:a16="http://schemas.microsoft.com/office/drawing/2014/main" id="{E6C82080-2C52-4034-89B9-E915A1BC80FF}"/>
                </a:ext>
              </a:extLst>
            </p:cNvPr>
            <p:cNvSpPr/>
            <p:nvPr/>
          </p:nvSpPr>
          <p:spPr>
            <a:xfrm>
              <a:off x="4771298" y="1371760"/>
              <a:ext cx="2984852" cy="1095541"/>
            </a:xfrm>
            <a:prstGeom prst="roundRect">
              <a:avLst>
                <a:gd name="adj" fmla="val 0"/>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38">
              <a:extLst>
                <a:ext uri="{FF2B5EF4-FFF2-40B4-BE49-F238E27FC236}">
                  <a16:creationId xmlns="" xmlns:a16="http://schemas.microsoft.com/office/drawing/2014/main" id="{E7DFEF42-471A-42F5-B532-91EC32EAB52D}"/>
                </a:ext>
              </a:extLst>
            </p:cNvPr>
            <p:cNvGrpSpPr/>
            <p:nvPr/>
          </p:nvGrpSpPr>
          <p:grpSpPr>
            <a:xfrm>
              <a:off x="7261293" y="1809551"/>
              <a:ext cx="456757" cy="467219"/>
              <a:chOff x="936625" y="4341651"/>
              <a:chExt cx="673100" cy="688518"/>
            </a:xfrm>
            <a:scene3d>
              <a:camera prst="orthographicFront">
                <a:rot lat="0" lon="0" rev="0"/>
              </a:camera>
              <a:lightRig rig="threePt" dir="t"/>
            </a:scene3d>
          </p:grpSpPr>
          <p:sp>
            <p:nvSpPr>
              <p:cNvPr id="183" name="Parallelogram 145">
                <a:extLst>
                  <a:ext uri="{FF2B5EF4-FFF2-40B4-BE49-F238E27FC236}">
                    <a16:creationId xmlns="" xmlns:a16="http://schemas.microsoft.com/office/drawing/2014/main" id="{E6F2A7F4-7BAA-4494-91B9-BAEC9C296C82}"/>
                  </a:ext>
                </a:extLst>
              </p:cNvPr>
              <p:cNvSpPr/>
              <p:nvPr/>
            </p:nvSpPr>
            <p:spPr>
              <a:xfrm>
                <a:off x="936625" y="4793916"/>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4" name="Parallelogram 146">
                <a:extLst>
                  <a:ext uri="{FF2B5EF4-FFF2-40B4-BE49-F238E27FC236}">
                    <a16:creationId xmlns="" xmlns:a16="http://schemas.microsoft.com/office/drawing/2014/main" id="{58ADE0B2-AC8E-4209-99B2-6E996448D063}"/>
                  </a:ext>
                </a:extLst>
              </p:cNvPr>
              <p:cNvSpPr/>
              <p:nvPr/>
            </p:nvSpPr>
            <p:spPr>
              <a:xfrm rot="5400000" flipV="1">
                <a:off x="672936" y="4605344"/>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5" name="Parallelogram 147">
                <a:extLst>
                  <a:ext uri="{FF2B5EF4-FFF2-40B4-BE49-F238E27FC236}">
                    <a16:creationId xmlns="" xmlns:a16="http://schemas.microsoft.com/office/drawing/2014/main" id="{A41A3EC3-B3EB-4531-96C1-728488B6840E}"/>
                  </a:ext>
                </a:extLst>
              </p:cNvPr>
              <p:cNvSpPr/>
              <p:nvPr/>
            </p:nvSpPr>
            <p:spPr>
              <a:xfrm>
                <a:off x="936625" y="4341651"/>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6" name="Parallelogram 148">
                <a:extLst>
                  <a:ext uri="{FF2B5EF4-FFF2-40B4-BE49-F238E27FC236}">
                    <a16:creationId xmlns="" xmlns:a16="http://schemas.microsoft.com/office/drawing/2014/main" id="{4759BB4D-A19C-4AD6-A444-3F68F3137F9F}"/>
                  </a:ext>
                </a:extLst>
              </p:cNvPr>
              <p:cNvSpPr/>
              <p:nvPr/>
            </p:nvSpPr>
            <p:spPr>
              <a:xfrm rot="5400000" flipV="1">
                <a:off x="1180139" y="4605343"/>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6" name="TextBox 149">
              <a:extLst>
                <a:ext uri="{FF2B5EF4-FFF2-40B4-BE49-F238E27FC236}">
                  <a16:creationId xmlns="" xmlns:a16="http://schemas.microsoft.com/office/drawing/2014/main" id="{118D9EFC-626C-4998-A64F-8BF5655847F8}"/>
                </a:ext>
              </a:extLst>
            </p:cNvPr>
            <p:cNvSpPr txBox="1"/>
            <p:nvPr/>
          </p:nvSpPr>
          <p:spPr>
            <a:xfrm>
              <a:off x="7320192" y="1544616"/>
              <a:ext cx="494646" cy="22262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(R,T)</a:t>
              </a:r>
            </a:p>
          </p:txBody>
        </p:sp>
        <p:sp>
          <p:nvSpPr>
            <p:cNvPr id="37" name="Rectangle 169">
              <a:extLst>
                <a:ext uri="{FF2B5EF4-FFF2-40B4-BE49-F238E27FC236}">
                  <a16:creationId xmlns="" xmlns:a16="http://schemas.microsoft.com/office/drawing/2014/main" id="{7ED47BBC-7886-43D7-B414-10C327310C2D}"/>
                </a:ext>
              </a:extLst>
            </p:cNvPr>
            <p:cNvSpPr/>
            <p:nvPr/>
          </p:nvSpPr>
          <p:spPr>
            <a:xfrm rot="16200000" flipV="1">
              <a:off x="6399439" y="1723768"/>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70">
              <a:extLst>
                <a:ext uri="{FF2B5EF4-FFF2-40B4-BE49-F238E27FC236}">
                  <a16:creationId xmlns="" xmlns:a16="http://schemas.microsoft.com/office/drawing/2014/main" id="{9861EE07-59A2-4CAF-AE5F-88CBAB1058C8}"/>
                </a:ext>
              </a:extLst>
            </p:cNvPr>
            <p:cNvSpPr/>
            <p:nvPr/>
          </p:nvSpPr>
          <p:spPr>
            <a:xfrm rot="16200000" flipV="1">
              <a:off x="6347911" y="1634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71">
              <a:extLst>
                <a:ext uri="{FF2B5EF4-FFF2-40B4-BE49-F238E27FC236}">
                  <a16:creationId xmlns="" xmlns:a16="http://schemas.microsoft.com/office/drawing/2014/main" id="{9ACC368A-5BAD-4941-9051-0C5848A5A71A}"/>
                </a:ext>
              </a:extLst>
            </p:cNvPr>
            <p:cNvSpPr/>
            <p:nvPr/>
          </p:nvSpPr>
          <p:spPr>
            <a:xfrm rot="16200000" flipV="1">
              <a:off x="6375111" y="167279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72">
              <a:extLst>
                <a:ext uri="{FF2B5EF4-FFF2-40B4-BE49-F238E27FC236}">
                  <a16:creationId xmlns="" xmlns:a16="http://schemas.microsoft.com/office/drawing/2014/main" id="{F6DA72FF-5880-44D4-AA0E-7E8081A70259}"/>
                </a:ext>
              </a:extLst>
            </p:cNvPr>
            <p:cNvSpPr/>
            <p:nvPr/>
          </p:nvSpPr>
          <p:spPr>
            <a:xfrm rot="16200000" flipV="1">
              <a:off x="6485895" y="1875650"/>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73">
              <a:extLst>
                <a:ext uri="{FF2B5EF4-FFF2-40B4-BE49-F238E27FC236}">
                  <a16:creationId xmlns="" xmlns:a16="http://schemas.microsoft.com/office/drawing/2014/main" id="{954C7CAD-BD69-46B2-BE28-BC7FDAB5969A}"/>
                </a:ext>
              </a:extLst>
            </p:cNvPr>
            <p:cNvSpPr/>
            <p:nvPr/>
          </p:nvSpPr>
          <p:spPr>
            <a:xfrm rot="16200000" flipV="1">
              <a:off x="6455627" y="1824136"/>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78">
              <a:extLst>
                <a:ext uri="{FF2B5EF4-FFF2-40B4-BE49-F238E27FC236}">
                  <a16:creationId xmlns="" xmlns:a16="http://schemas.microsoft.com/office/drawing/2014/main" id="{9E80AA96-07BA-494B-AB38-381D39DD6382}"/>
                </a:ext>
              </a:extLst>
            </p:cNvPr>
            <p:cNvSpPr/>
            <p:nvPr/>
          </p:nvSpPr>
          <p:spPr>
            <a:xfrm rot="16200000" flipV="1">
              <a:off x="6426620" y="1780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79">
              <a:extLst>
                <a:ext uri="{FF2B5EF4-FFF2-40B4-BE49-F238E27FC236}">
                  <a16:creationId xmlns="" xmlns:a16="http://schemas.microsoft.com/office/drawing/2014/main" id="{9083CA97-E3F6-41C0-9581-34BED0E6778E}"/>
                </a:ext>
              </a:extLst>
            </p:cNvPr>
            <p:cNvSpPr/>
            <p:nvPr/>
          </p:nvSpPr>
          <p:spPr>
            <a:xfrm rot="16200000" flipV="1">
              <a:off x="5991716" y="1728643"/>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80">
              <a:extLst>
                <a:ext uri="{FF2B5EF4-FFF2-40B4-BE49-F238E27FC236}">
                  <a16:creationId xmlns="" xmlns:a16="http://schemas.microsoft.com/office/drawing/2014/main" id="{8DE71D28-EF27-42DA-8A33-D15DF20936EF}"/>
                </a:ext>
              </a:extLst>
            </p:cNvPr>
            <p:cNvSpPr/>
            <p:nvPr/>
          </p:nvSpPr>
          <p:spPr>
            <a:xfrm rot="16200000" flipV="1">
              <a:off x="6020813" y="1771632"/>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81">
              <a:extLst>
                <a:ext uri="{FF2B5EF4-FFF2-40B4-BE49-F238E27FC236}">
                  <a16:creationId xmlns="" xmlns:a16="http://schemas.microsoft.com/office/drawing/2014/main" id="{D1D2EE61-2D9F-4C58-8763-5A33D39531F5}"/>
                </a:ext>
              </a:extLst>
            </p:cNvPr>
            <p:cNvSpPr/>
            <p:nvPr/>
          </p:nvSpPr>
          <p:spPr>
            <a:xfrm rot="16200000" flipV="1">
              <a:off x="5971160" y="1688127"/>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182">
              <a:extLst>
                <a:ext uri="{FF2B5EF4-FFF2-40B4-BE49-F238E27FC236}">
                  <a16:creationId xmlns="" xmlns:a16="http://schemas.microsoft.com/office/drawing/2014/main" id="{36849609-3249-4626-BEFF-02DF59DA18DC}"/>
                </a:ext>
              </a:extLst>
            </p:cNvPr>
            <p:cNvSpPr/>
            <p:nvPr/>
          </p:nvSpPr>
          <p:spPr>
            <a:xfrm rot="16200000" flipV="1">
              <a:off x="5946111" y="1640729"/>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99">
              <a:extLst>
                <a:ext uri="{FF2B5EF4-FFF2-40B4-BE49-F238E27FC236}">
                  <a16:creationId xmlns="" xmlns:a16="http://schemas.microsoft.com/office/drawing/2014/main" id="{159FA92C-368B-46B3-AA2A-E2C1150EA993}"/>
                </a:ext>
              </a:extLst>
            </p:cNvPr>
            <p:cNvSpPr/>
            <p:nvPr/>
          </p:nvSpPr>
          <p:spPr>
            <a:xfrm>
              <a:off x="6677274" y="1550543"/>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00">
              <a:extLst>
                <a:ext uri="{FF2B5EF4-FFF2-40B4-BE49-F238E27FC236}">
                  <a16:creationId xmlns="" xmlns:a16="http://schemas.microsoft.com/office/drawing/2014/main" id="{BF1DCF64-078B-4E70-89A6-C812E2BC42EF}"/>
                </a:ext>
              </a:extLst>
            </p:cNvPr>
            <p:cNvSpPr/>
            <p:nvPr/>
          </p:nvSpPr>
          <p:spPr>
            <a:xfrm>
              <a:off x="6715474" y="1632324"/>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101">
              <a:extLst>
                <a:ext uri="{FF2B5EF4-FFF2-40B4-BE49-F238E27FC236}">
                  <a16:creationId xmlns="" xmlns:a16="http://schemas.microsoft.com/office/drawing/2014/main" id="{9615623E-53ED-445D-9CD1-A16144B00265}"/>
                </a:ext>
              </a:extLst>
            </p:cNvPr>
            <p:cNvSpPr/>
            <p:nvPr/>
          </p:nvSpPr>
          <p:spPr>
            <a:xfrm>
              <a:off x="6756260" y="1714082"/>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102">
              <a:extLst>
                <a:ext uri="{FF2B5EF4-FFF2-40B4-BE49-F238E27FC236}">
                  <a16:creationId xmlns="" xmlns:a16="http://schemas.microsoft.com/office/drawing/2014/main" id="{F66BA8E9-372F-4B7C-9A9E-CD176FF1401A}"/>
                </a:ext>
              </a:extLst>
            </p:cNvPr>
            <p:cNvSpPr/>
            <p:nvPr/>
          </p:nvSpPr>
          <p:spPr>
            <a:xfrm>
              <a:off x="6803496" y="1807908"/>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103">
              <a:extLst>
                <a:ext uri="{FF2B5EF4-FFF2-40B4-BE49-F238E27FC236}">
                  <a16:creationId xmlns="" xmlns:a16="http://schemas.microsoft.com/office/drawing/2014/main" id="{5148F1A1-D78C-41CF-BB07-545B976E6F51}"/>
                </a:ext>
              </a:extLst>
            </p:cNvPr>
            <p:cNvSpPr/>
            <p:nvPr/>
          </p:nvSpPr>
          <p:spPr>
            <a:xfrm>
              <a:off x="6844228" y="1892469"/>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14">
              <a:extLst>
                <a:ext uri="{FF2B5EF4-FFF2-40B4-BE49-F238E27FC236}">
                  <a16:creationId xmlns="" xmlns:a16="http://schemas.microsoft.com/office/drawing/2014/main" id="{1692EE02-0766-4B64-A9EE-C71AF0F1822F}"/>
                </a:ext>
              </a:extLst>
            </p:cNvPr>
            <p:cNvSpPr/>
            <p:nvPr/>
          </p:nvSpPr>
          <p:spPr>
            <a:xfrm>
              <a:off x="6885349" y="1974877"/>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115">
              <a:extLst>
                <a:ext uri="{FF2B5EF4-FFF2-40B4-BE49-F238E27FC236}">
                  <a16:creationId xmlns="" xmlns:a16="http://schemas.microsoft.com/office/drawing/2014/main" id="{6AAD8367-01D6-44FA-9A44-54BE2B1F6582}"/>
                </a:ext>
              </a:extLst>
            </p:cNvPr>
            <p:cNvSpPr/>
            <p:nvPr/>
          </p:nvSpPr>
          <p:spPr>
            <a:xfrm>
              <a:off x="6919073" y="2056906"/>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157">
              <a:extLst>
                <a:ext uri="{FF2B5EF4-FFF2-40B4-BE49-F238E27FC236}">
                  <a16:creationId xmlns="" xmlns:a16="http://schemas.microsoft.com/office/drawing/2014/main" id="{78FE545F-1B7C-4893-B495-9CCE5FE042A0}"/>
                </a:ext>
              </a:extLst>
            </p:cNvPr>
            <p:cNvSpPr txBox="1"/>
            <p:nvPr/>
          </p:nvSpPr>
          <p:spPr>
            <a:xfrm>
              <a:off x="5723425" y="2124444"/>
              <a:ext cx="1176304" cy="229587"/>
            </a:xfrm>
            <a:prstGeom prst="rect">
              <a:avLst/>
            </a:prstGeom>
            <a:noFill/>
          </p:spPr>
          <p:txBody>
            <a:bodyPr wrap="square" rtlCol="0">
              <a:spAutoFit/>
            </a:bodyPr>
            <a:lstStyle/>
            <a:p>
              <a:pPr algn="ctr"/>
              <a:r>
                <a:rPr lang="en-US" sz="1050" dirty="0"/>
                <a:t>Regressor</a:t>
              </a:r>
            </a:p>
          </p:txBody>
        </p:sp>
        <p:grpSp>
          <p:nvGrpSpPr>
            <p:cNvPr id="103" name="Group 370">
              <a:extLst>
                <a:ext uri="{FF2B5EF4-FFF2-40B4-BE49-F238E27FC236}">
                  <a16:creationId xmlns="" xmlns:a16="http://schemas.microsoft.com/office/drawing/2014/main" id="{CCD48C49-381F-43BA-97FB-3F31F5051A11}"/>
                </a:ext>
              </a:extLst>
            </p:cNvPr>
            <p:cNvGrpSpPr/>
            <p:nvPr/>
          </p:nvGrpSpPr>
          <p:grpSpPr>
            <a:xfrm>
              <a:off x="7039739" y="1530727"/>
              <a:ext cx="294375" cy="377948"/>
              <a:chOff x="2668322" y="3820856"/>
              <a:chExt cx="760678" cy="976634"/>
            </a:xfrm>
          </p:grpSpPr>
          <p:cxnSp>
            <p:nvCxnSpPr>
              <p:cNvPr id="172" name="Straight Connector 371">
                <a:extLst>
                  <a:ext uri="{FF2B5EF4-FFF2-40B4-BE49-F238E27FC236}">
                    <a16:creationId xmlns="" xmlns:a16="http://schemas.microsoft.com/office/drawing/2014/main" id="{0F03C1B0-06BE-4B3B-A54D-BF69806FA3C9}"/>
                  </a:ext>
                </a:extLst>
              </p:cNvPr>
              <p:cNvCxnSpPr>
                <a:cxnSpLocks/>
              </p:cNvCxnSpPr>
              <p:nvPr/>
            </p:nvCxnSpPr>
            <p:spPr>
              <a:xfrm flipV="1">
                <a:off x="2921794" y="3820856"/>
                <a:ext cx="507206" cy="461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372">
                <a:extLst>
                  <a:ext uri="{FF2B5EF4-FFF2-40B4-BE49-F238E27FC236}">
                    <a16:creationId xmlns="" xmlns:a16="http://schemas.microsoft.com/office/drawing/2014/main" id="{151AA62E-5CA8-44D8-B332-5A999D6B57BF}"/>
                  </a:ext>
                </a:extLst>
              </p:cNvPr>
              <p:cNvCxnSpPr>
                <a:cxnSpLocks/>
              </p:cNvCxnSpPr>
              <p:nvPr/>
            </p:nvCxnSpPr>
            <p:spPr>
              <a:xfrm>
                <a:off x="2934158" y="4106191"/>
                <a:ext cx="464742" cy="3756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4" name="Straight Connector 373">
                <a:extLst>
                  <a:ext uri="{FF2B5EF4-FFF2-40B4-BE49-F238E27FC236}">
                    <a16:creationId xmlns="" xmlns:a16="http://schemas.microsoft.com/office/drawing/2014/main" id="{7EEC03EC-BED8-45A7-A954-FA5C521A2391}"/>
                  </a:ext>
                </a:extLst>
              </p:cNvPr>
              <p:cNvCxnSpPr>
                <a:cxnSpLocks/>
              </p:cNvCxnSpPr>
              <p:nvPr/>
            </p:nvCxnSpPr>
            <p:spPr>
              <a:xfrm>
                <a:off x="2716269" y="4237968"/>
                <a:ext cx="78789" cy="5595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374">
                <a:extLst>
                  <a:ext uri="{FF2B5EF4-FFF2-40B4-BE49-F238E27FC236}">
                    <a16:creationId xmlns="" xmlns:a16="http://schemas.microsoft.com/office/drawing/2014/main" id="{537EA8CB-EF28-4CC3-AE5C-B34BDD7E041A}"/>
                  </a:ext>
                </a:extLst>
              </p:cNvPr>
              <p:cNvCxnSpPr>
                <a:cxnSpLocks/>
              </p:cNvCxnSpPr>
              <p:nvPr/>
            </p:nvCxnSpPr>
            <p:spPr>
              <a:xfrm>
                <a:off x="2671728" y="3894085"/>
                <a:ext cx="132060" cy="31013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375">
                <a:extLst>
                  <a:ext uri="{FF2B5EF4-FFF2-40B4-BE49-F238E27FC236}">
                    <a16:creationId xmlns="" xmlns:a16="http://schemas.microsoft.com/office/drawing/2014/main" id="{93F408E8-4F64-452E-B524-EA6E9746BE7F}"/>
                  </a:ext>
                </a:extLst>
              </p:cNvPr>
              <p:cNvCxnSpPr>
                <a:cxnSpLocks/>
              </p:cNvCxnSpPr>
              <p:nvPr/>
            </p:nvCxnSpPr>
            <p:spPr>
              <a:xfrm>
                <a:off x="2921794" y="3866994"/>
                <a:ext cx="17917" cy="24304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376">
                <a:extLst>
                  <a:ext uri="{FF2B5EF4-FFF2-40B4-BE49-F238E27FC236}">
                    <a16:creationId xmlns="" xmlns:a16="http://schemas.microsoft.com/office/drawing/2014/main" id="{97F452C0-02E3-41F0-B749-2F5DE2230225}"/>
                  </a:ext>
                </a:extLst>
              </p:cNvPr>
              <p:cNvCxnSpPr>
                <a:cxnSpLocks/>
              </p:cNvCxnSpPr>
              <p:nvPr/>
            </p:nvCxnSpPr>
            <p:spPr>
              <a:xfrm flipV="1">
                <a:off x="2717681" y="411718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377">
                <a:extLst>
                  <a:ext uri="{FF2B5EF4-FFF2-40B4-BE49-F238E27FC236}">
                    <a16:creationId xmlns="" xmlns:a16="http://schemas.microsoft.com/office/drawing/2014/main" id="{770F6FDC-5BAC-45F1-84D4-81A1AFB02C89}"/>
                  </a:ext>
                </a:extLst>
              </p:cNvPr>
              <p:cNvCxnSpPr>
                <a:cxnSpLocks/>
              </p:cNvCxnSpPr>
              <p:nvPr/>
            </p:nvCxnSpPr>
            <p:spPr>
              <a:xfrm flipV="1">
                <a:off x="2714613" y="385985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378">
                <a:extLst>
                  <a:ext uri="{FF2B5EF4-FFF2-40B4-BE49-F238E27FC236}">
                    <a16:creationId xmlns="" xmlns:a16="http://schemas.microsoft.com/office/drawing/2014/main" id="{1D8167B7-5482-4974-BE7C-F2784074D41C}"/>
                  </a:ext>
                </a:extLst>
              </p:cNvPr>
              <p:cNvCxnSpPr>
                <a:cxnSpLocks/>
              </p:cNvCxnSpPr>
              <p:nvPr/>
            </p:nvCxnSpPr>
            <p:spPr>
              <a:xfrm flipH="1" flipV="1">
                <a:off x="2710466" y="3983078"/>
                <a:ext cx="5803" cy="2462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379">
                <a:extLst>
                  <a:ext uri="{FF2B5EF4-FFF2-40B4-BE49-F238E27FC236}">
                    <a16:creationId xmlns="" xmlns:a16="http://schemas.microsoft.com/office/drawing/2014/main" id="{65EAEBE8-4A85-40E6-8BA7-011FBA1BE3B4}"/>
                  </a:ext>
                </a:extLst>
              </p:cNvPr>
              <p:cNvCxnSpPr>
                <a:cxnSpLocks/>
              </p:cNvCxnSpPr>
              <p:nvPr/>
            </p:nvCxnSpPr>
            <p:spPr>
              <a:xfrm>
                <a:off x="2671728" y="3894085"/>
                <a:ext cx="259024" cy="21439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1" name="Straight Connector 380">
                <a:extLst>
                  <a:ext uri="{FF2B5EF4-FFF2-40B4-BE49-F238E27FC236}">
                    <a16:creationId xmlns="" xmlns:a16="http://schemas.microsoft.com/office/drawing/2014/main" id="{9704A16E-5184-4504-A516-E7428C43FAF8}"/>
                  </a:ext>
                </a:extLst>
              </p:cNvPr>
              <p:cNvCxnSpPr>
                <a:cxnSpLocks/>
              </p:cNvCxnSpPr>
              <p:nvPr/>
            </p:nvCxnSpPr>
            <p:spPr>
              <a:xfrm flipV="1">
                <a:off x="2668322" y="3866994"/>
                <a:ext cx="253472" cy="291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381">
                <a:extLst>
                  <a:ext uri="{FF2B5EF4-FFF2-40B4-BE49-F238E27FC236}">
                    <a16:creationId xmlns="" xmlns:a16="http://schemas.microsoft.com/office/drawing/2014/main" id="{3FF83826-A6B6-4E91-BD84-5AD79DD94F73}"/>
                  </a:ext>
                </a:extLst>
              </p:cNvPr>
              <p:cNvCxnSpPr>
                <a:cxnSpLocks/>
              </p:cNvCxnSpPr>
              <p:nvPr/>
            </p:nvCxnSpPr>
            <p:spPr>
              <a:xfrm>
                <a:off x="2668322" y="3894085"/>
                <a:ext cx="47947" cy="3510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112" name="Picture 2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673" y="1534416"/>
              <a:ext cx="749129" cy="749129"/>
            </a:xfrm>
            <a:prstGeom prst="rect">
              <a:avLst/>
            </a:prstGeom>
          </p:spPr>
        </p:pic>
        <p:pic>
          <p:nvPicPr>
            <p:cNvPr id="128" name="Picture 2">
              <a:extLst>
                <a:ext uri="{FF2B5EF4-FFF2-40B4-BE49-F238E27FC236}">
                  <a16:creationId xmlns="" xmlns:a16="http://schemas.microsoft.com/office/drawing/2014/main" id="{A5F18808-5DFA-4FFE-B680-38A08782AE1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27907" y1="44000" x2="27907" y2="44000"/>
                        </a14:backgroundRemoval>
                      </a14:imgEffect>
                    </a14:imgLayer>
                  </a14:imgProps>
                </a:ext>
              </a:extLst>
            </a:blip>
            <a:stretch>
              <a:fillRect/>
            </a:stretch>
          </p:blipFill>
          <p:spPr>
            <a:xfrm>
              <a:off x="7232540" y="2311092"/>
              <a:ext cx="122210" cy="142104"/>
            </a:xfrm>
            <a:prstGeom prst="rect">
              <a:avLst/>
            </a:prstGeom>
          </p:spPr>
        </p:pic>
      </p:grpSp>
      <p:grpSp>
        <p:nvGrpSpPr>
          <p:cNvPr id="367" name="组 366"/>
          <p:cNvGrpSpPr/>
          <p:nvPr/>
        </p:nvGrpSpPr>
        <p:grpSpPr>
          <a:xfrm>
            <a:off x="3043787" y="2567252"/>
            <a:ext cx="8537343" cy="1555220"/>
            <a:chOff x="3043787" y="2567252"/>
            <a:chExt cx="8537343" cy="1555220"/>
          </a:xfrm>
        </p:grpSpPr>
        <p:sp>
          <p:nvSpPr>
            <p:cNvPr id="13" name="Rectangle: Rounded Corners 367">
              <a:extLst>
                <a:ext uri="{FF2B5EF4-FFF2-40B4-BE49-F238E27FC236}">
                  <a16:creationId xmlns="" xmlns:a16="http://schemas.microsoft.com/office/drawing/2014/main" id="{C740FE48-249B-44AD-AE94-8B1B075011F0}"/>
                </a:ext>
              </a:extLst>
            </p:cNvPr>
            <p:cNvSpPr/>
            <p:nvPr/>
          </p:nvSpPr>
          <p:spPr>
            <a:xfrm>
              <a:off x="3043787" y="2567252"/>
              <a:ext cx="8537343"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36">
              <a:extLst>
                <a:ext uri="{FF2B5EF4-FFF2-40B4-BE49-F238E27FC236}">
                  <a16:creationId xmlns="" xmlns:a16="http://schemas.microsoft.com/office/drawing/2014/main" id="{D0B20908-1FBD-43E6-88A3-001076958A29}"/>
                </a:ext>
              </a:extLst>
            </p:cNvPr>
            <p:cNvSpPr/>
            <p:nvPr/>
          </p:nvSpPr>
          <p:spPr>
            <a:xfrm>
              <a:off x="8669607" y="3190066"/>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39">
              <a:extLst>
                <a:ext uri="{FF2B5EF4-FFF2-40B4-BE49-F238E27FC236}">
                  <a16:creationId xmlns="" xmlns:a16="http://schemas.microsoft.com/office/drawing/2014/main" id="{E187718B-578D-49C9-A82E-C698D46F9907}"/>
                </a:ext>
              </a:extLst>
            </p:cNvPr>
            <p:cNvSpPr/>
            <p:nvPr/>
          </p:nvSpPr>
          <p:spPr>
            <a:xfrm>
              <a:off x="8710394" y="3271824"/>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140">
              <a:extLst>
                <a:ext uri="{FF2B5EF4-FFF2-40B4-BE49-F238E27FC236}">
                  <a16:creationId xmlns="" xmlns:a16="http://schemas.microsoft.com/office/drawing/2014/main" id="{6CF9FAA4-B234-4C2F-9664-9D1FD9869FD7}"/>
                </a:ext>
              </a:extLst>
            </p:cNvPr>
            <p:cNvSpPr/>
            <p:nvPr/>
          </p:nvSpPr>
          <p:spPr>
            <a:xfrm>
              <a:off x="8757629" y="3365650"/>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141">
              <a:extLst>
                <a:ext uri="{FF2B5EF4-FFF2-40B4-BE49-F238E27FC236}">
                  <a16:creationId xmlns="" xmlns:a16="http://schemas.microsoft.com/office/drawing/2014/main" id="{BDD05735-6925-4F62-8B70-11F288F454BB}"/>
                </a:ext>
              </a:extLst>
            </p:cNvPr>
            <p:cNvSpPr/>
            <p:nvPr/>
          </p:nvSpPr>
          <p:spPr>
            <a:xfrm>
              <a:off x="8798361" y="3450211"/>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42">
              <a:extLst>
                <a:ext uri="{FF2B5EF4-FFF2-40B4-BE49-F238E27FC236}">
                  <a16:creationId xmlns="" xmlns:a16="http://schemas.microsoft.com/office/drawing/2014/main" id="{90A1AFF7-AD0C-4FBC-993D-8792D284B3F0}"/>
                </a:ext>
              </a:extLst>
            </p:cNvPr>
            <p:cNvSpPr/>
            <p:nvPr/>
          </p:nvSpPr>
          <p:spPr>
            <a:xfrm>
              <a:off x="8839482" y="3532619"/>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3">
              <a:extLst>
                <a:ext uri="{FF2B5EF4-FFF2-40B4-BE49-F238E27FC236}">
                  <a16:creationId xmlns="" xmlns:a16="http://schemas.microsoft.com/office/drawing/2014/main" id="{B2FA2B49-7A4A-4C7A-892F-A255FC8D9676}"/>
                </a:ext>
              </a:extLst>
            </p:cNvPr>
            <p:cNvSpPr/>
            <p:nvPr/>
          </p:nvSpPr>
          <p:spPr>
            <a:xfrm>
              <a:off x="8880096" y="3614648"/>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ube 144">
              <a:extLst>
                <a:ext uri="{FF2B5EF4-FFF2-40B4-BE49-F238E27FC236}">
                  <a16:creationId xmlns="" xmlns:a16="http://schemas.microsoft.com/office/drawing/2014/main" id="{54476D96-E4B8-44FF-9676-0433220389C7}"/>
                </a:ext>
              </a:extLst>
            </p:cNvPr>
            <p:cNvSpPr/>
            <p:nvPr/>
          </p:nvSpPr>
          <p:spPr>
            <a:xfrm flipH="1">
              <a:off x="9019315" y="3286196"/>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ube 150">
              <a:extLst>
                <a:ext uri="{FF2B5EF4-FFF2-40B4-BE49-F238E27FC236}">
                  <a16:creationId xmlns="" xmlns:a16="http://schemas.microsoft.com/office/drawing/2014/main" id="{12CBCAB3-17D2-4B1D-AC35-763B1A93EC58}"/>
                </a:ext>
              </a:extLst>
            </p:cNvPr>
            <p:cNvSpPr/>
            <p:nvPr/>
          </p:nvSpPr>
          <p:spPr>
            <a:xfrm flipH="1">
              <a:off x="9172676" y="3247077"/>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ube 151">
              <a:extLst>
                <a:ext uri="{FF2B5EF4-FFF2-40B4-BE49-F238E27FC236}">
                  <a16:creationId xmlns="" xmlns:a16="http://schemas.microsoft.com/office/drawing/2014/main" id="{141A1828-0608-4FE5-A871-AB4FD6378A85}"/>
                </a:ext>
              </a:extLst>
            </p:cNvPr>
            <p:cNvSpPr/>
            <p:nvPr/>
          </p:nvSpPr>
          <p:spPr>
            <a:xfrm flipH="1">
              <a:off x="9364404" y="3187071"/>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ube 152">
              <a:extLst>
                <a:ext uri="{FF2B5EF4-FFF2-40B4-BE49-F238E27FC236}">
                  <a16:creationId xmlns="" xmlns:a16="http://schemas.microsoft.com/office/drawing/2014/main" id="{7BE0B1C8-C895-409C-B2FD-C1D34F6F00D0}"/>
                </a:ext>
              </a:extLst>
            </p:cNvPr>
            <p:cNvSpPr/>
            <p:nvPr/>
          </p:nvSpPr>
          <p:spPr>
            <a:xfrm flipH="1">
              <a:off x="7801987" y="3176404"/>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ube 153">
              <a:extLst>
                <a:ext uri="{FF2B5EF4-FFF2-40B4-BE49-F238E27FC236}">
                  <a16:creationId xmlns="" xmlns:a16="http://schemas.microsoft.com/office/drawing/2014/main" id="{B9877FEB-4A38-496D-B58C-FB921EBBE8AB}"/>
                </a:ext>
              </a:extLst>
            </p:cNvPr>
            <p:cNvSpPr/>
            <p:nvPr/>
          </p:nvSpPr>
          <p:spPr>
            <a:xfrm flipH="1">
              <a:off x="8074348" y="3232000"/>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ube 154">
              <a:extLst>
                <a:ext uri="{FF2B5EF4-FFF2-40B4-BE49-F238E27FC236}">
                  <a16:creationId xmlns="" xmlns:a16="http://schemas.microsoft.com/office/drawing/2014/main" id="{DEA32CCA-96A0-467F-915D-EBA318D3BA60}"/>
                </a:ext>
              </a:extLst>
            </p:cNvPr>
            <p:cNvSpPr/>
            <p:nvPr/>
          </p:nvSpPr>
          <p:spPr>
            <a:xfrm flipH="1">
              <a:off x="8295868" y="3272049"/>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165">
              <a:extLst>
                <a:ext uri="{FF2B5EF4-FFF2-40B4-BE49-F238E27FC236}">
                  <a16:creationId xmlns="" xmlns:a16="http://schemas.microsoft.com/office/drawing/2014/main" id="{3AD69041-180C-434B-9399-03AFEAAFD593}"/>
                </a:ext>
              </a:extLst>
            </p:cNvPr>
            <p:cNvSpPr txBox="1"/>
            <p:nvPr/>
          </p:nvSpPr>
          <p:spPr>
            <a:xfrm>
              <a:off x="8855601" y="3594354"/>
              <a:ext cx="1077791" cy="229587"/>
            </a:xfrm>
            <a:prstGeom prst="rect">
              <a:avLst/>
            </a:prstGeom>
            <a:noFill/>
          </p:spPr>
          <p:txBody>
            <a:bodyPr wrap="square" rtlCol="0">
              <a:spAutoFit/>
            </a:bodyPr>
            <a:lstStyle/>
            <a:p>
              <a:pPr algn="ctr"/>
              <a:r>
                <a:rPr lang="en-US" sz="1050" dirty="0"/>
                <a:t>3D Decoder</a:t>
              </a:r>
            </a:p>
          </p:txBody>
        </p:sp>
        <p:sp>
          <p:nvSpPr>
            <p:cNvPr id="99" name="Double Brace 343">
              <a:extLst>
                <a:ext uri="{FF2B5EF4-FFF2-40B4-BE49-F238E27FC236}">
                  <a16:creationId xmlns="" xmlns:a16="http://schemas.microsoft.com/office/drawing/2014/main" id="{81C04B9D-07F5-42B7-A28D-A61225F53B1B}"/>
                </a:ext>
              </a:extLst>
            </p:cNvPr>
            <p:cNvSpPr/>
            <p:nvPr/>
          </p:nvSpPr>
          <p:spPr>
            <a:xfrm>
              <a:off x="3681133" y="2779382"/>
              <a:ext cx="3869353"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0" name="Connector: Elbow 344">
              <a:extLst>
                <a:ext uri="{FF2B5EF4-FFF2-40B4-BE49-F238E27FC236}">
                  <a16:creationId xmlns="" xmlns:a16="http://schemas.microsoft.com/office/drawing/2014/main" id="{CD236BE2-44F5-49E5-83B5-9F751CDB23CD}"/>
                </a:ext>
              </a:extLst>
            </p:cNvPr>
            <p:cNvCxnSpPr>
              <a:cxnSpLocks/>
              <a:stCxn id="158" idx="1"/>
              <a:endCxn id="102" idx="0"/>
            </p:cNvCxnSpPr>
            <p:nvPr/>
          </p:nvCxnSpPr>
          <p:spPr>
            <a:xfrm rot="16200000" flipH="1">
              <a:off x="7050016" y="287239"/>
              <a:ext cx="365527" cy="5597049"/>
            </a:xfrm>
            <a:prstGeom prst="bentConnector3">
              <a:avLst>
                <a:gd name="adj1" fmla="val -56547"/>
              </a:avLst>
            </a:prstGeom>
            <a:ln w="22225">
              <a:solidFill>
                <a:schemeClr val="accent5">
                  <a:alpha val="7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1" name="Straight Arrow Connector 345">
              <a:extLst>
                <a:ext uri="{FF2B5EF4-FFF2-40B4-BE49-F238E27FC236}">
                  <a16:creationId xmlns="" xmlns:a16="http://schemas.microsoft.com/office/drawing/2014/main" id="{6A87E90F-750A-4938-B825-762F4B080972}"/>
                </a:ext>
              </a:extLst>
            </p:cNvPr>
            <p:cNvCxnSpPr>
              <a:cxnSpLocks/>
            </p:cNvCxnSpPr>
            <p:nvPr/>
          </p:nvCxnSpPr>
          <p:spPr>
            <a:xfrm>
              <a:off x="9775177" y="3378953"/>
              <a:ext cx="526208" cy="3921"/>
            </a:xfrm>
            <a:prstGeom prst="straightConnector1">
              <a:avLst/>
            </a:prstGeom>
            <a:ln w="22225">
              <a:solidFill>
                <a:schemeClr val="accent5">
                  <a:alpha val="7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Oval 346">
              <a:extLst>
                <a:ext uri="{FF2B5EF4-FFF2-40B4-BE49-F238E27FC236}">
                  <a16:creationId xmlns="" xmlns:a16="http://schemas.microsoft.com/office/drawing/2014/main" id="{C40DEE74-0891-4064-B4FB-0D74FB8DFB2E}"/>
                </a:ext>
              </a:extLst>
            </p:cNvPr>
            <p:cNvSpPr/>
            <p:nvPr/>
          </p:nvSpPr>
          <p:spPr>
            <a:xfrm>
              <a:off x="9925741" y="3268528"/>
              <a:ext cx="211127" cy="211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grpSp>
          <p:nvGrpSpPr>
            <p:cNvPr id="104" name="Group 12"/>
            <p:cNvGrpSpPr/>
            <p:nvPr/>
          </p:nvGrpSpPr>
          <p:grpSpPr>
            <a:xfrm>
              <a:off x="4724521" y="2903000"/>
              <a:ext cx="933280" cy="924307"/>
              <a:chOff x="1295840" y="4882393"/>
              <a:chExt cx="1032179" cy="1022255"/>
            </a:xfrm>
          </p:grpSpPr>
          <p:sp>
            <p:nvSpPr>
              <p:cNvPr id="167"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8"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9" name="Picture 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170"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1"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5" name="Group 19"/>
            <p:cNvGrpSpPr/>
            <p:nvPr/>
          </p:nvGrpSpPr>
          <p:grpSpPr>
            <a:xfrm>
              <a:off x="5579271" y="2903000"/>
              <a:ext cx="982500" cy="924307"/>
              <a:chOff x="2134488" y="4882393"/>
              <a:chExt cx="1086615" cy="1022255"/>
            </a:xfrm>
          </p:grpSpPr>
          <p:sp>
            <p:nvSpPr>
              <p:cNvPr id="160"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1" name="Group 18"/>
              <p:cNvGrpSpPr/>
              <p:nvPr/>
            </p:nvGrpSpPr>
            <p:grpSpPr>
              <a:xfrm>
                <a:off x="2134488" y="4882393"/>
                <a:ext cx="1086615" cy="1022255"/>
                <a:chOff x="2134488" y="4882393"/>
                <a:chExt cx="1086615" cy="1022255"/>
              </a:xfrm>
            </p:grpSpPr>
            <p:sp>
              <p:nvSpPr>
                <p:cNvPr id="162"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3" name="Group 17"/>
                <p:cNvGrpSpPr/>
                <p:nvPr/>
              </p:nvGrpSpPr>
              <p:grpSpPr>
                <a:xfrm>
                  <a:off x="2134488" y="4882393"/>
                  <a:ext cx="1086615" cy="1022253"/>
                  <a:chOff x="2134488" y="4882393"/>
                  <a:chExt cx="1086615" cy="1022253"/>
                </a:xfrm>
              </p:grpSpPr>
              <p:pic>
                <p:nvPicPr>
                  <p:cNvPr id="164"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165"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6"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106" name="Group 22"/>
            <p:cNvGrpSpPr/>
            <p:nvPr/>
          </p:nvGrpSpPr>
          <p:grpSpPr>
            <a:xfrm>
              <a:off x="3863215" y="2903000"/>
              <a:ext cx="910845" cy="924307"/>
              <a:chOff x="449942" y="4882393"/>
              <a:chExt cx="1007367" cy="1022255"/>
            </a:xfrm>
          </p:grpSpPr>
          <p:sp>
            <p:nvSpPr>
              <p:cNvPr id="155"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7" name="Picture 2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158"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9"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7" name="Group 23"/>
            <p:cNvGrpSpPr/>
            <p:nvPr/>
          </p:nvGrpSpPr>
          <p:grpSpPr>
            <a:xfrm>
              <a:off x="6422579" y="2904015"/>
              <a:ext cx="915711" cy="924307"/>
              <a:chOff x="2960480" y="4883515"/>
              <a:chExt cx="1012749" cy="1022255"/>
            </a:xfrm>
          </p:grpSpPr>
          <p:sp>
            <p:nvSpPr>
              <p:cNvPr id="150"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1"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2" name="Picture 2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153"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9" name="Group 25"/>
            <p:cNvGrpSpPr/>
            <p:nvPr/>
          </p:nvGrpSpPr>
          <p:grpSpPr>
            <a:xfrm>
              <a:off x="10380346" y="2920721"/>
              <a:ext cx="903609" cy="924307"/>
              <a:chOff x="7345630" y="4901991"/>
              <a:chExt cx="999364" cy="1022255"/>
            </a:xfrm>
          </p:grpSpPr>
          <p:sp>
            <p:nvSpPr>
              <p:cNvPr id="140" name="Parallelogram 239">
                <a:extLst>
                  <a:ext uri="{FF2B5EF4-FFF2-40B4-BE49-F238E27FC236}">
                    <a16:creationId xmlns="" xmlns:a16="http://schemas.microsoft.com/office/drawing/2014/main" id="{46AB2DA2-CBDF-4490-8023-D43787864F1A}"/>
                  </a:ext>
                </a:extLst>
              </p:cNvPr>
              <p:cNvSpPr/>
              <p:nvPr/>
            </p:nvSpPr>
            <p:spPr>
              <a:xfrm>
                <a:off x="7345630" y="5573478"/>
                <a:ext cx="999364"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1" name="Parallelogram 240">
                <a:extLst>
                  <a:ext uri="{FF2B5EF4-FFF2-40B4-BE49-F238E27FC236}">
                    <a16:creationId xmlns="" xmlns:a16="http://schemas.microsoft.com/office/drawing/2014/main" id="{5B7105AB-0C2B-44BB-A47C-DE6F91DFC842}"/>
                  </a:ext>
                </a:extLst>
              </p:cNvPr>
              <p:cNvSpPr/>
              <p:nvPr/>
            </p:nvSpPr>
            <p:spPr>
              <a:xfrm rot="5400000" flipV="1">
                <a:off x="6954128" y="5293503"/>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2"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l="23197" t="25536" r="23552" b="19774"/>
              <a:stretch/>
            </p:blipFill>
            <p:spPr>
              <a:xfrm>
                <a:off x="7441015" y="5065729"/>
                <a:ext cx="746149" cy="719394"/>
              </a:xfrm>
              <a:prstGeom prst="rect">
                <a:avLst/>
              </a:prstGeom>
            </p:spPr>
          </p:pic>
          <p:sp>
            <p:nvSpPr>
              <p:cNvPr id="143" name="Parallelogram 241">
                <a:extLst>
                  <a:ext uri="{FF2B5EF4-FFF2-40B4-BE49-F238E27FC236}">
                    <a16:creationId xmlns="" xmlns:a16="http://schemas.microsoft.com/office/drawing/2014/main" id="{50F88526-4127-41B1-9286-E98B7EB1662B}"/>
                  </a:ext>
                </a:extLst>
              </p:cNvPr>
              <p:cNvSpPr/>
              <p:nvPr/>
            </p:nvSpPr>
            <p:spPr>
              <a:xfrm>
                <a:off x="7345630" y="4901991"/>
                <a:ext cx="999363"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4" name="Parallelogram 242">
                <a:extLst>
                  <a:ext uri="{FF2B5EF4-FFF2-40B4-BE49-F238E27FC236}">
                    <a16:creationId xmlns="" xmlns:a16="http://schemas.microsoft.com/office/drawing/2014/main" id="{BE790103-21EF-45E6-A39C-5CE541770580}"/>
                  </a:ext>
                </a:extLst>
              </p:cNvPr>
              <p:cNvSpPr/>
              <p:nvPr/>
            </p:nvSpPr>
            <p:spPr>
              <a:xfrm rot="5400000" flipV="1">
                <a:off x="7707179" y="5293497"/>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15" name="TextBox 174">
              <a:extLst>
                <a:ext uri="{FF2B5EF4-FFF2-40B4-BE49-F238E27FC236}">
                  <a16:creationId xmlns="" xmlns:a16="http://schemas.microsoft.com/office/drawing/2014/main" id="{FF4A411D-CDAF-4C3C-AF44-67354FC0F0BE}"/>
                </a:ext>
              </a:extLst>
            </p:cNvPr>
            <p:cNvSpPr txBox="1"/>
            <p:nvPr/>
          </p:nvSpPr>
          <p:spPr>
            <a:xfrm>
              <a:off x="7598242" y="3601610"/>
              <a:ext cx="1077791" cy="229587"/>
            </a:xfrm>
            <a:prstGeom prst="rect">
              <a:avLst/>
            </a:prstGeom>
            <a:noFill/>
          </p:spPr>
          <p:txBody>
            <a:bodyPr wrap="square" rtlCol="0">
              <a:spAutoFit/>
            </a:bodyPr>
            <a:lstStyle/>
            <a:p>
              <a:pPr algn="ctr"/>
              <a:r>
                <a:rPr lang="en-US" sz="1050" dirty="0"/>
                <a:t>3D Encoder</a:t>
              </a:r>
            </a:p>
          </p:txBody>
        </p:sp>
        <p:pic>
          <p:nvPicPr>
            <p:cNvPr id="121"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6449883" y="3847350"/>
              <a:ext cx="764518" cy="213156"/>
            </a:xfrm>
            <a:prstGeom prst="rect">
              <a:avLst/>
            </a:prstGeom>
          </p:spPr>
        </p:pic>
        <p:pic>
          <p:nvPicPr>
            <p:cNvPr id="122"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5624422" y="3848145"/>
              <a:ext cx="730413" cy="213156"/>
            </a:xfrm>
            <a:prstGeom prst="rect">
              <a:avLst/>
            </a:prstGeom>
          </p:spPr>
        </p:pic>
        <p:pic>
          <p:nvPicPr>
            <p:cNvPr id="126"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167182" y="3867393"/>
              <a:ext cx="156314" cy="156314"/>
            </a:xfrm>
            <a:prstGeom prst="rect">
              <a:avLst/>
            </a:prstGeom>
          </p:spPr>
        </p:pic>
        <p:pic>
          <p:nvPicPr>
            <p:cNvPr id="127"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947741" y="3861139"/>
              <a:ext cx="167683" cy="164841"/>
            </a:xfrm>
            <a:prstGeom prst="rect">
              <a:avLst/>
            </a:prstGeom>
          </p:spPr>
        </p:pic>
        <p:sp>
          <p:nvSpPr>
            <p:cNvPr id="129" name="Oval 136">
              <a:extLst>
                <a:ext uri="{FF2B5EF4-FFF2-40B4-BE49-F238E27FC236}">
                  <a16:creationId xmlns="" xmlns:a16="http://schemas.microsoft.com/office/drawing/2014/main" id="{D0B20908-1FBD-43E6-88A3-001076958A29}"/>
                </a:ext>
              </a:extLst>
            </p:cNvPr>
            <p:cNvSpPr/>
            <p:nvPr/>
          </p:nvSpPr>
          <p:spPr>
            <a:xfrm>
              <a:off x="8625451" y="3103245"/>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标题 1"/>
          <p:cNvSpPr>
            <a:spLocks noGrp="1"/>
          </p:cNvSpPr>
          <p:nvPr>
            <p:ph type="title"/>
          </p:nvPr>
        </p:nvSpPr>
        <p:spPr/>
        <p:txBody>
          <a:bodyPr/>
          <a:lstStyle/>
          <a:p>
            <a:r>
              <a:rPr kumimoji="1" lang="en-US" altLang="zh-CN" dirty="0" smtClean="0">
                <a:latin typeface="Calibri" charset="0"/>
                <a:ea typeface="Calibri" charset="0"/>
                <a:cs typeface="Calibri" charset="0"/>
              </a:rPr>
              <a:t>Components</a:t>
            </a:r>
            <a:endParaRPr kumimoji="1" lang="zh-CN" altLang="en-US" dirty="0">
              <a:latin typeface="Calibri" charset="0"/>
              <a:ea typeface="Calibri" charset="0"/>
              <a:cs typeface="Calibri" charset="0"/>
            </a:endParaRPr>
          </a:p>
        </p:txBody>
      </p:sp>
      <p:grpSp>
        <p:nvGrpSpPr>
          <p:cNvPr id="550" name="组 549"/>
          <p:cNvGrpSpPr/>
          <p:nvPr/>
        </p:nvGrpSpPr>
        <p:grpSpPr>
          <a:xfrm>
            <a:off x="731626" y="1371760"/>
            <a:ext cx="10849504" cy="2752502"/>
            <a:chOff x="884026" y="1524160"/>
            <a:chExt cx="10849504" cy="2752502"/>
          </a:xfrm>
        </p:grpSpPr>
        <p:grpSp>
          <p:nvGrpSpPr>
            <p:cNvPr id="368" name="组 367"/>
            <p:cNvGrpSpPr/>
            <p:nvPr/>
          </p:nvGrpSpPr>
          <p:grpSpPr>
            <a:xfrm>
              <a:off x="884027" y="1524160"/>
              <a:ext cx="3975162" cy="1121352"/>
              <a:chOff x="731627" y="1371760"/>
              <a:chExt cx="3975162" cy="1121352"/>
            </a:xfrm>
          </p:grpSpPr>
          <p:sp>
            <p:nvSpPr>
              <p:cNvPr id="369" name="Rectangle: Rounded Corners 27">
                <a:extLst>
                  <a:ext uri="{FF2B5EF4-FFF2-40B4-BE49-F238E27FC236}">
                    <a16:creationId xmlns="" xmlns:a16="http://schemas.microsoft.com/office/drawing/2014/main" id="{7ACC6C2F-03AA-459B-BA91-99C3D2398C68}"/>
                  </a:ext>
                </a:extLst>
              </p:cNvPr>
              <p:cNvSpPr/>
              <p:nvPr/>
            </p:nvSpPr>
            <p:spPr>
              <a:xfrm>
                <a:off x="731627" y="1371760"/>
                <a:ext cx="3975162" cy="1101013"/>
              </a:xfrm>
              <a:prstGeom prst="roundRect">
                <a:avLst>
                  <a:gd name="adj" fmla="val 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186">
                <a:extLst>
                  <a:ext uri="{FF2B5EF4-FFF2-40B4-BE49-F238E27FC236}">
                    <a16:creationId xmlns="" xmlns:a16="http://schemas.microsoft.com/office/drawing/2014/main" id="{96F3ECA9-6077-4AC5-9199-28CA4593D69A}"/>
                  </a:ext>
                </a:extLst>
              </p:cNvPr>
              <p:cNvSpPr/>
              <p:nvPr/>
            </p:nvSpPr>
            <p:spPr>
              <a:xfrm rot="16200000" flipV="1">
                <a:off x="2340243" y="1711448"/>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187">
                <a:extLst>
                  <a:ext uri="{FF2B5EF4-FFF2-40B4-BE49-F238E27FC236}">
                    <a16:creationId xmlns="" xmlns:a16="http://schemas.microsoft.com/office/drawing/2014/main" id="{F0E36D09-296C-4C39-BD13-E7DA6BD45A56}"/>
                  </a:ext>
                </a:extLst>
              </p:cNvPr>
              <p:cNvSpPr/>
              <p:nvPr/>
            </p:nvSpPr>
            <p:spPr>
              <a:xfrm rot="16200000" flipV="1">
                <a:off x="2288715" y="162259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188">
                <a:extLst>
                  <a:ext uri="{FF2B5EF4-FFF2-40B4-BE49-F238E27FC236}">
                    <a16:creationId xmlns="" xmlns:a16="http://schemas.microsoft.com/office/drawing/2014/main" id="{ED2AC563-F537-4081-BB9C-DBB54B81B021}"/>
                  </a:ext>
                </a:extLst>
              </p:cNvPr>
              <p:cNvSpPr/>
              <p:nvPr/>
            </p:nvSpPr>
            <p:spPr>
              <a:xfrm rot="16200000" flipV="1">
                <a:off x="2315915" y="1660474"/>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189">
                <a:extLst>
                  <a:ext uri="{FF2B5EF4-FFF2-40B4-BE49-F238E27FC236}">
                    <a16:creationId xmlns="" xmlns:a16="http://schemas.microsoft.com/office/drawing/2014/main" id="{4D8CE943-D0E0-4D4D-BEF4-CDD903D810E8}"/>
                  </a:ext>
                </a:extLst>
              </p:cNvPr>
              <p:cNvSpPr/>
              <p:nvPr/>
            </p:nvSpPr>
            <p:spPr>
              <a:xfrm rot="16200000" flipV="1">
                <a:off x="2426699" y="1863330"/>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190">
                <a:extLst>
                  <a:ext uri="{FF2B5EF4-FFF2-40B4-BE49-F238E27FC236}">
                    <a16:creationId xmlns="" xmlns:a16="http://schemas.microsoft.com/office/drawing/2014/main" id="{E7F010B6-D0F9-4DB1-9CC5-C5F376BB4DCF}"/>
                  </a:ext>
                </a:extLst>
              </p:cNvPr>
              <p:cNvSpPr/>
              <p:nvPr/>
            </p:nvSpPr>
            <p:spPr>
              <a:xfrm rot="16200000" flipV="1">
                <a:off x="2396432" y="1811816"/>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191">
                <a:extLst>
                  <a:ext uri="{FF2B5EF4-FFF2-40B4-BE49-F238E27FC236}">
                    <a16:creationId xmlns="" xmlns:a16="http://schemas.microsoft.com/office/drawing/2014/main" id="{54959567-69C6-4963-880C-4F989D25A6C3}"/>
                  </a:ext>
                </a:extLst>
              </p:cNvPr>
              <p:cNvSpPr/>
              <p:nvPr/>
            </p:nvSpPr>
            <p:spPr>
              <a:xfrm rot="16200000" flipV="1">
                <a:off x="2367425" y="1768595"/>
                <a:ext cx="171551" cy="17553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192">
                <a:extLst>
                  <a:ext uri="{FF2B5EF4-FFF2-40B4-BE49-F238E27FC236}">
                    <a16:creationId xmlns="" xmlns:a16="http://schemas.microsoft.com/office/drawing/2014/main" id="{0C9C1BBC-87B3-4B5A-A932-3CD54C471274}"/>
                  </a:ext>
                </a:extLst>
              </p:cNvPr>
              <p:cNvSpPr/>
              <p:nvPr/>
            </p:nvSpPr>
            <p:spPr>
              <a:xfrm rot="16200000" flipV="1">
                <a:off x="1932520" y="1716323"/>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193">
                <a:extLst>
                  <a:ext uri="{FF2B5EF4-FFF2-40B4-BE49-F238E27FC236}">
                    <a16:creationId xmlns="" xmlns:a16="http://schemas.microsoft.com/office/drawing/2014/main" id="{1BDF7430-683B-4E8D-A526-719A1A94DD39}"/>
                  </a:ext>
                </a:extLst>
              </p:cNvPr>
              <p:cNvSpPr/>
              <p:nvPr/>
            </p:nvSpPr>
            <p:spPr>
              <a:xfrm rot="16200000" flipV="1">
                <a:off x="1961618" y="1759311"/>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194">
                <a:extLst>
                  <a:ext uri="{FF2B5EF4-FFF2-40B4-BE49-F238E27FC236}">
                    <a16:creationId xmlns="" xmlns:a16="http://schemas.microsoft.com/office/drawing/2014/main" id="{B0F6CC5F-225C-4174-A8D2-95EDAFD9FDA6}"/>
                  </a:ext>
                </a:extLst>
              </p:cNvPr>
              <p:cNvSpPr/>
              <p:nvPr/>
            </p:nvSpPr>
            <p:spPr>
              <a:xfrm rot="16200000" flipV="1">
                <a:off x="1911964" y="1675806"/>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195">
                <a:extLst>
                  <a:ext uri="{FF2B5EF4-FFF2-40B4-BE49-F238E27FC236}">
                    <a16:creationId xmlns="" xmlns:a16="http://schemas.microsoft.com/office/drawing/2014/main" id="{133F6B08-5DA3-43A1-B0D4-31941BBA20E2}"/>
                  </a:ext>
                </a:extLst>
              </p:cNvPr>
              <p:cNvSpPr/>
              <p:nvPr/>
            </p:nvSpPr>
            <p:spPr>
              <a:xfrm rot="16200000" flipV="1">
                <a:off x="1886915" y="1628408"/>
                <a:ext cx="282483" cy="2890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117">
                <a:extLst>
                  <a:ext uri="{FF2B5EF4-FFF2-40B4-BE49-F238E27FC236}">
                    <a16:creationId xmlns="" xmlns:a16="http://schemas.microsoft.com/office/drawing/2014/main" id="{CB6223C5-2A16-41BE-A17E-E0A2763D512E}"/>
                  </a:ext>
                </a:extLst>
              </p:cNvPr>
              <p:cNvSpPr/>
              <p:nvPr/>
            </p:nvSpPr>
            <p:spPr>
              <a:xfrm>
                <a:off x="2624112" y="1558948"/>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118">
                <a:extLst>
                  <a:ext uri="{FF2B5EF4-FFF2-40B4-BE49-F238E27FC236}">
                    <a16:creationId xmlns="" xmlns:a16="http://schemas.microsoft.com/office/drawing/2014/main" id="{870BD787-7AA7-41DE-8A0D-7D6477559125}"/>
                  </a:ext>
                </a:extLst>
              </p:cNvPr>
              <p:cNvSpPr/>
              <p:nvPr/>
            </p:nvSpPr>
            <p:spPr>
              <a:xfrm>
                <a:off x="2661737" y="1640729"/>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20">
                <a:extLst>
                  <a:ext uri="{FF2B5EF4-FFF2-40B4-BE49-F238E27FC236}">
                    <a16:creationId xmlns="" xmlns:a16="http://schemas.microsoft.com/office/drawing/2014/main" id="{B4E23DAC-4FAA-4274-9ADF-BF6D6330BE90}"/>
                  </a:ext>
                </a:extLst>
              </p:cNvPr>
              <p:cNvSpPr/>
              <p:nvPr/>
            </p:nvSpPr>
            <p:spPr>
              <a:xfrm>
                <a:off x="2702524" y="1722487"/>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Oval 121">
                <a:extLst>
                  <a:ext uri="{FF2B5EF4-FFF2-40B4-BE49-F238E27FC236}">
                    <a16:creationId xmlns="" xmlns:a16="http://schemas.microsoft.com/office/drawing/2014/main" id="{F25E0147-AE90-4BBF-B164-D0FA24868366}"/>
                  </a:ext>
                </a:extLst>
              </p:cNvPr>
              <p:cNvSpPr/>
              <p:nvPr/>
            </p:nvSpPr>
            <p:spPr>
              <a:xfrm>
                <a:off x="2749760" y="1816312"/>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123">
                <a:extLst>
                  <a:ext uri="{FF2B5EF4-FFF2-40B4-BE49-F238E27FC236}">
                    <a16:creationId xmlns="" xmlns:a16="http://schemas.microsoft.com/office/drawing/2014/main" id="{8248A83A-42A4-4E8E-AD0E-3784292D1AF0}"/>
                  </a:ext>
                </a:extLst>
              </p:cNvPr>
              <p:cNvSpPr/>
              <p:nvPr/>
            </p:nvSpPr>
            <p:spPr>
              <a:xfrm>
                <a:off x="2790491" y="1900873"/>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124">
                <a:extLst>
                  <a:ext uri="{FF2B5EF4-FFF2-40B4-BE49-F238E27FC236}">
                    <a16:creationId xmlns="" xmlns:a16="http://schemas.microsoft.com/office/drawing/2014/main" id="{7D7AC23A-F7AB-4C72-9952-B3EE168C3E7E}"/>
                  </a:ext>
                </a:extLst>
              </p:cNvPr>
              <p:cNvSpPr/>
              <p:nvPr/>
            </p:nvSpPr>
            <p:spPr>
              <a:xfrm>
                <a:off x="2831613" y="198328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125">
                <a:extLst>
                  <a:ext uri="{FF2B5EF4-FFF2-40B4-BE49-F238E27FC236}">
                    <a16:creationId xmlns="" xmlns:a16="http://schemas.microsoft.com/office/drawing/2014/main" id="{B36AACD5-8D22-4C61-82A8-EFFF66FD170F}"/>
                  </a:ext>
                </a:extLst>
              </p:cNvPr>
              <p:cNvSpPr/>
              <p:nvPr/>
            </p:nvSpPr>
            <p:spPr>
              <a:xfrm>
                <a:off x="2869356" y="2065311"/>
                <a:ext cx="65637" cy="65637"/>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ube 131">
                <a:extLst>
                  <a:ext uri="{FF2B5EF4-FFF2-40B4-BE49-F238E27FC236}">
                    <a16:creationId xmlns="" xmlns:a16="http://schemas.microsoft.com/office/drawing/2014/main" id="{BB616FC5-7F34-4B36-A3D0-34D6EB09EACA}"/>
                  </a:ext>
                </a:extLst>
              </p:cNvPr>
              <p:cNvSpPr/>
              <p:nvPr/>
            </p:nvSpPr>
            <p:spPr>
              <a:xfrm flipH="1">
                <a:off x="3009184" y="1749866"/>
                <a:ext cx="216315" cy="198629"/>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ube 132">
                <a:extLst>
                  <a:ext uri="{FF2B5EF4-FFF2-40B4-BE49-F238E27FC236}">
                    <a16:creationId xmlns="" xmlns:a16="http://schemas.microsoft.com/office/drawing/2014/main" id="{1F26648D-9E96-4DF2-B1C2-4D669F3AAA0D}"/>
                  </a:ext>
                </a:extLst>
              </p:cNvPr>
              <p:cNvSpPr/>
              <p:nvPr/>
            </p:nvSpPr>
            <p:spPr>
              <a:xfrm flipH="1">
                <a:off x="3162545" y="1710747"/>
                <a:ext cx="288726" cy="274008"/>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ube 134">
                <a:extLst>
                  <a:ext uri="{FF2B5EF4-FFF2-40B4-BE49-F238E27FC236}">
                    <a16:creationId xmlns="" xmlns:a16="http://schemas.microsoft.com/office/drawing/2014/main" id="{F00EB844-0248-492E-9A01-4D6846AD061E}"/>
                  </a:ext>
                </a:extLst>
              </p:cNvPr>
              <p:cNvSpPr/>
              <p:nvPr/>
            </p:nvSpPr>
            <p:spPr>
              <a:xfrm flipH="1">
                <a:off x="3354274" y="1650741"/>
                <a:ext cx="374589" cy="377500"/>
              </a:xfrm>
              <a:prstGeom prst="cub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extBox 159">
                <a:extLst>
                  <a:ext uri="{FF2B5EF4-FFF2-40B4-BE49-F238E27FC236}">
                    <a16:creationId xmlns="" xmlns:a16="http://schemas.microsoft.com/office/drawing/2014/main" id="{6BF66021-A273-4EA5-9187-5E6E3BBDE7A6}"/>
                  </a:ext>
                </a:extLst>
              </p:cNvPr>
              <p:cNvSpPr txBox="1"/>
              <p:nvPr/>
            </p:nvSpPr>
            <p:spPr>
              <a:xfrm>
                <a:off x="1726040" y="2081702"/>
                <a:ext cx="1077791" cy="229587"/>
              </a:xfrm>
              <a:prstGeom prst="rect">
                <a:avLst/>
              </a:prstGeom>
              <a:noFill/>
            </p:spPr>
            <p:txBody>
              <a:bodyPr wrap="square" rtlCol="0">
                <a:spAutoFit/>
              </a:bodyPr>
              <a:lstStyle/>
              <a:p>
                <a:pPr algn="ctr"/>
                <a:r>
                  <a:rPr lang="en-US" sz="1050" dirty="0"/>
                  <a:t>2D Encoder</a:t>
                </a:r>
              </a:p>
            </p:txBody>
          </p:sp>
          <p:sp>
            <p:nvSpPr>
              <p:cNvPr id="391" name="TextBox 160">
                <a:extLst>
                  <a:ext uri="{FF2B5EF4-FFF2-40B4-BE49-F238E27FC236}">
                    <a16:creationId xmlns="" xmlns:a16="http://schemas.microsoft.com/office/drawing/2014/main" id="{4A45CCCF-10A6-4F1F-8498-16AC5E8769BA}"/>
                  </a:ext>
                </a:extLst>
              </p:cNvPr>
              <p:cNvSpPr txBox="1"/>
              <p:nvPr/>
            </p:nvSpPr>
            <p:spPr>
              <a:xfrm>
                <a:off x="2734379" y="2080130"/>
                <a:ext cx="1294317" cy="229587"/>
              </a:xfrm>
              <a:prstGeom prst="rect">
                <a:avLst/>
              </a:prstGeom>
              <a:noFill/>
            </p:spPr>
            <p:txBody>
              <a:bodyPr wrap="square" rtlCol="0">
                <a:spAutoFit/>
              </a:bodyPr>
              <a:lstStyle/>
              <a:p>
                <a:pPr algn="ctr"/>
                <a:r>
                  <a:rPr lang="en-US" sz="1050" dirty="0"/>
                  <a:t>3D Decoder</a:t>
                </a:r>
              </a:p>
            </p:txBody>
          </p:sp>
          <p:grpSp>
            <p:nvGrpSpPr>
              <p:cNvPr id="392" name="Group 220"/>
              <p:cNvGrpSpPr/>
              <p:nvPr/>
            </p:nvGrpSpPr>
            <p:grpSpPr>
              <a:xfrm>
                <a:off x="3814946" y="1465008"/>
                <a:ext cx="841519" cy="860794"/>
                <a:chOff x="457945" y="4882393"/>
                <a:chExt cx="999364" cy="1022255"/>
              </a:xfrm>
            </p:grpSpPr>
            <p:sp>
              <p:nvSpPr>
                <p:cNvPr id="396" name="Parallelogram 222">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7" name="Parallelogram 223">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98" name="Picture 22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83715" y="5104108"/>
                  <a:ext cx="852143" cy="715192"/>
                </a:xfrm>
                <a:prstGeom prst="rect">
                  <a:avLst/>
                </a:prstGeom>
              </p:spPr>
            </p:pic>
            <p:sp>
              <p:nvSpPr>
                <p:cNvPr id="399" name="Parallelogram 22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0" name="Parallelogram 226">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393" name="Picture 2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109" y="1534416"/>
                <a:ext cx="749129" cy="749129"/>
              </a:xfrm>
              <a:prstGeom prst="rect">
                <a:avLst/>
              </a:prstGeom>
            </p:spPr>
          </p:pic>
          <p:pic>
            <p:nvPicPr>
              <p:cNvPr id="395" name="Picture 229">
                <a:extLst>
                  <a:ext uri="{FF2B5EF4-FFF2-40B4-BE49-F238E27FC236}">
                    <a16:creationId xmlns="" xmlns:a16="http://schemas.microsoft.com/office/drawing/2014/main" id="{AA485B93-4D9C-47CF-A9A7-327CA33B9D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90986" y="2336798"/>
                <a:ext cx="156314" cy="156314"/>
              </a:xfrm>
              <a:prstGeom prst="rect">
                <a:avLst/>
              </a:prstGeom>
            </p:spPr>
          </p:pic>
        </p:grpSp>
        <p:grpSp>
          <p:nvGrpSpPr>
            <p:cNvPr id="401" name="组 400"/>
            <p:cNvGrpSpPr/>
            <p:nvPr/>
          </p:nvGrpSpPr>
          <p:grpSpPr>
            <a:xfrm>
              <a:off x="884026" y="2706720"/>
              <a:ext cx="2255098" cy="1569942"/>
              <a:chOff x="731626" y="2554320"/>
              <a:chExt cx="2255098" cy="1569942"/>
            </a:xfrm>
          </p:grpSpPr>
          <p:sp>
            <p:nvSpPr>
              <p:cNvPr id="402" name="Rectangle: Rounded Corners 389">
                <a:extLst>
                  <a:ext uri="{FF2B5EF4-FFF2-40B4-BE49-F238E27FC236}">
                    <a16:creationId xmlns="" xmlns:a16="http://schemas.microsoft.com/office/drawing/2014/main" id="{7E865F76-BBF4-4D6B-A13F-ADB19C1D7173}"/>
                  </a:ext>
                </a:extLst>
              </p:cNvPr>
              <p:cNvSpPr/>
              <p:nvPr/>
            </p:nvSpPr>
            <p:spPr>
              <a:xfrm>
                <a:off x="731626" y="2554320"/>
                <a:ext cx="2255098" cy="1569942"/>
              </a:xfrm>
              <a:prstGeom prst="roundRect">
                <a:avLst>
                  <a:gd name="adj" fmla="val 0"/>
                </a:avLst>
              </a:prstGeom>
              <a:solidFill>
                <a:srgbClr val="ECDEF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6">
                <a:extLst>
                  <a:ext uri="{FF2B5EF4-FFF2-40B4-BE49-F238E27FC236}">
                    <a16:creationId xmlns="" xmlns:a16="http://schemas.microsoft.com/office/drawing/2014/main" id="{8E814918-E18D-48F6-87A3-B4713CC3959B}"/>
                  </a:ext>
                </a:extLst>
              </p:cNvPr>
              <p:cNvGrpSpPr/>
              <p:nvPr/>
            </p:nvGrpSpPr>
            <p:grpSpPr>
              <a:xfrm>
                <a:off x="1091908" y="2667571"/>
                <a:ext cx="1616545" cy="1171298"/>
                <a:chOff x="8564626" y="3032200"/>
                <a:chExt cx="2955139" cy="2141200"/>
              </a:xfrm>
            </p:grpSpPr>
            <p:grpSp>
              <p:nvGrpSpPr>
                <p:cNvPr id="406" name="Group 213"/>
                <p:cNvGrpSpPr/>
                <p:nvPr/>
              </p:nvGrpSpPr>
              <p:grpSpPr>
                <a:xfrm>
                  <a:off x="9773500" y="3443925"/>
                  <a:ext cx="1746265" cy="1729475"/>
                  <a:chOff x="1295840" y="4882393"/>
                  <a:chExt cx="1032179" cy="1022255"/>
                </a:xfrm>
              </p:grpSpPr>
              <p:sp>
                <p:nvSpPr>
                  <p:cNvPr id="411" name="Parallelogram 215">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2" name="Parallelogram 216">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13" name="Picture 2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443298">
                    <a:off x="1302947" y="4949371"/>
                    <a:ext cx="1025072" cy="855835"/>
                  </a:xfrm>
                  <a:prstGeom prst="rect">
                    <a:avLst/>
                  </a:prstGeom>
                </p:spPr>
              </p:pic>
              <p:sp>
                <p:nvSpPr>
                  <p:cNvPr id="414" name="Parallelogram 218">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5" name="Parallelogram 21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407" name="Straight Connector 352">
                  <a:extLst>
                    <a:ext uri="{FF2B5EF4-FFF2-40B4-BE49-F238E27FC236}">
                      <a16:creationId xmlns="" xmlns:a16="http://schemas.microsoft.com/office/drawing/2014/main" id="{9B79E01A-D3C9-49FA-9AAA-0AFF13D26B42}"/>
                    </a:ext>
                  </a:extLst>
                </p:cNvPr>
                <p:cNvCxnSpPr>
                  <a:cxnSpLocks/>
                </p:cNvCxnSpPr>
                <p:nvPr/>
              </p:nvCxnSpPr>
              <p:spPr>
                <a:xfrm>
                  <a:off x="8564626" y="3032200"/>
                  <a:ext cx="2149464" cy="818870"/>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8" name="Straight Connector 354">
                  <a:extLst>
                    <a:ext uri="{FF2B5EF4-FFF2-40B4-BE49-F238E27FC236}">
                      <a16:creationId xmlns="" xmlns:a16="http://schemas.microsoft.com/office/drawing/2014/main" id="{E77FF3BC-BEEA-4377-94A7-DE45AEC43F43}"/>
                    </a:ext>
                  </a:extLst>
                </p:cNvPr>
                <p:cNvCxnSpPr>
                  <a:cxnSpLocks/>
                </p:cNvCxnSpPr>
                <p:nvPr/>
              </p:nvCxnSpPr>
              <p:spPr>
                <a:xfrm>
                  <a:off x="8566762" y="3032200"/>
                  <a:ext cx="1832242" cy="1476013"/>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9" name="Straight Connector 353">
                  <a:extLst>
                    <a:ext uri="{FF2B5EF4-FFF2-40B4-BE49-F238E27FC236}">
                      <a16:creationId xmlns="" xmlns:a16="http://schemas.microsoft.com/office/drawing/2014/main" id="{FA26FD95-71C6-4E91-AF49-452A21C27A11}"/>
                    </a:ext>
                  </a:extLst>
                </p:cNvPr>
                <p:cNvCxnSpPr>
                  <a:cxnSpLocks/>
                </p:cNvCxnSpPr>
                <p:nvPr/>
              </p:nvCxnSpPr>
              <p:spPr>
                <a:xfrm>
                  <a:off x="8565694" y="3032200"/>
                  <a:ext cx="1947484" cy="1124116"/>
                </a:xfrm>
                <a:prstGeom prst="line">
                  <a:avLst/>
                </a:prstGeom>
                <a:ln w="1524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10" name="Pictur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6060" y="3060382"/>
                  <a:ext cx="593438" cy="593437"/>
                </a:xfrm>
                <a:prstGeom prst="rect">
                  <a:avLst/>
                </a:prstGeom>
                <a:scene3d>
                  <a:camera prst="isometricRightUp">
                    <a:rot lat="2700000" lon="18899998" rev="0"/>
                  </a:camera>
                  <a:lightRig rig="threePt" dir="t"/>
                </a:scene3d>
              </p:spPr>
            </p:pic>
          </p:grpSp>
          <p:pic>
            <p:nvPicPr>
              <p:cNvPr id="405" name="Picture 230">
                <a:extLst>
                  <a:ext uri="{FF2B5EF4-FFF2-40B4-BE49-F238E27FC236}">
                    <a16:creationId xmlns="" xmlns:a16="http://schemas.microsoft.com/office/drawing/2014/main" id="{CE737D76-B100-48D3-A698-BAAF51715EC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2007218" y="3861139"/>
                <a:ext cx="167683" cy="164841"/>
              </a:xfrm>
              <a:prstGeom prst="rect">
                <a:avLst/>
              </a:prstGeom>
            </p:spPr>
          </p:pic>
        </p:grpSp>
        <p:grpSp>
          <p:nvGrpSpPr>
            <p:cNvPr id="416" name="组 415"/>
            <p:cNvGrpSpPr/>
            <p:nvPr/>
          </p:nvGrpSpPr>
          <p:grpSpPr>
            <a:xfrm>
              <a:off x="7958429" y="1529446"/>
              <a:ext cx="3775101" cy="1079781"/>
              <a:chOff x="7806029" y="1377046"/>
              <a:chExt cx="3775101" cy="1079781"/>
            </a:xfrm>
          </p:grpSpPr>
          <p:sp>
            <p:nvSpPr>
              <p:cNvPr id="417" name="Rectangle: Rounded Corners 369">
                <a:extLst>
                  <a:ext uri="{FF2B5EF4-FFF2-40B4-BE49-F238E27FC236}">
                    <a16:creationId xmlns="" xmlns:a16="http://schemas.microsoft.com/office/drawing/2014/main" id="{181C6F30-6574-456F-B4C2-AA107D251C7D}"/>
                  </a:ext>
                </a:extLst>
              </p:cNvPr>
              <p:cNvSpPr/>
              <p:nvPr/>
            </p:nvSpPr>
            <p:spPr>
              <a:xfrm>
                <a:off x="7806029" y="1377046"/>
                <a:ext cx="3775101" cy="1079781"/>
              </a:xfrm>
              <a:prstGeom prst="roundRect">
                <a:avLst>
                  <a:gd name="adj" fmla="val 0"/>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104">
                <a:extLst>
                  <a:ext uri="{FF2B5EF4-FFF2-40B4-BE49-F238E27FC236}">
                    <a16:creationId xmlns="" xmlns:a16="http://schemas.microsoft.com/office/drawing/2014/main" id="{29200063-79D8-46D6-8777-2F0CDCEA8EB2}"/>
                  </a:ext>
                </a:extLst>
              </p:cNvPr>
              <p:cNvSpPr/>
              <p:nvPr/>
            </p:nvSpPr>
            <p:spPr>
              <a:xfrm rot="16200000" flipV="1">
                <a:off x="9392437" y="1687819"/>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105">
                <a:extLst>
                  <a:ext uri="{FF2B5EF4-FFF2-40B4-BE49-F238E27FC236}">
                    <a16:creationId xmlns="" xmlns:a16="http://schemas.microsoft.com/office/drawing/2014/main" id="{4141BA5A-9F83-485C-866D-04BE877D8A46}"/>
                  </a:ext>
                </a:extLst>
              </p:cNvPr>
              <p:cNvSpPr/>
              <p:nvPr/>
            </p:nvSpPr>
            <p:spPr>
              <a:xfrm rot="16200000" flipV="1">
                <a:off x="9345215" y="159896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106">
                <a:extLst>
                  <a:ext uri="{FF2B5EF4-FFF2-40B4-BE49-F238E27FC236}">
                    <a16:creationId xmlns="" xmlns:a16="http://schemas.microsoft.com/office/drawing/2014/main" id="{A53443BA-4B91-49F3-A598-B1AB7D8C74F8}"/>
                  </a:ext>
                </a:extLst>
              </p:cNvPr>
              <p:cNvSpPr/>
              <p:nvPr/>
            </p:nvSpPr>
            <p:spPr>
              <a:xfrm rot="16200000" flipV="1">
                <a:off x="9368109" y="1636846"/>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107">
                <a:extLst>
                  <a:ext uri="{FF2B5EF4-FFF2-40B4-BE49-F238E27FC236}">
                    <a16:creationId xmlns="" xmlns:a16="http://schemas.microsoft.com/office/drawing/2014/main" id="{E417A68E-6392-45BD-A143-6302537D4A4E}"/>
                  </a:ext>
                </a:extLst>
              </p:cNvPr>
              <p:cNvSpPr/>
              <p:nvPr/>
            </p:nvSpPr>
            <p:spPr>
              <a:xfrm rot="16200000" flipV="1">
                <a:off x="9478893" y="183970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108">
                <a:extLst>
                  <a:ext uri="{FF2B5EF4-FFF2-40B4-BE49-F238E27FC236}">
                    <a16:creationId xmlns="" xmlns:a16="http://schemas.microsoft.com/office/drawing/2014/main" id="{0A365918-3B6C-4760-A1E0-0CCA57B40478}"/>
                  </a:ext>
                </a:extLst>
              </p:cNvPr>
              <p:cNvSpPr/>
              <p:nvPr/>
            </p:nvSpPr>
            <p:spPr>
              <a:xfrm rot="16200000" flipV="1">
                <a:off x="9448626" y="178818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109">
                <a:extLst>
                  <a:ext uri="{FF2B5EF4-FFF2-40B4-BE49-F238E27FC236}">
                    <a16:creationId xmlns="" xmlns:a16="http://schemas.microsoft.com/office/drawing/2014/main" id="{A2AFAD32-69C1-43E1-B9C8-880E50B908A8}"/>
                  </a:ext>
                </a:extLst>
              </p:cNvPr>
              <p:cNvSpPr/>
              <p:nvPr/>
            </p:nvSpPr>
            <p:spPr>
              <a:xfrm rot="16200000" flipV="1">
                <a:off x="9419618" y="174496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110">
                <a:extLst>
                  <a:ext uri="{FF2B5EF4-FFF2-40B4-BE49-F238E27FC236}">
                    <a16:creationId xmlns="" xmlns:a16="http://schemas.microsoft.com/office/drawing/2014/main" id="{8810EA21-52B8-40DE-891E-819A56A85E99}"/>
                  </a:ext>
                </a:extLst>
              </p:cNvPr>
              <p:cNvSpPr/>
              <p:nvPr/>
            </p:nvSpPr>
            <p:spPr>
              <a:xfrm rot="16200000" flipV="1">
                <a:off x="8984714" y="169269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111">
                <a:extLst>
                  <a:ext uri="{FF2B5EF4-FFF2-40B4-BE49-F238E27FC236}">
                    <a16:creationId xmlns="" xmlns:a16="http://schemas.microsoft.com/office/drawing/2014/main" id="{F9812AEF-C0EA-4288-A97C-4F17D1CFBE36}"/>
                  </a:ext>
                </a:extLst>
              </p:cNvPr>
              <p:cNvSpPr/>
              <p:nvPr/>
            </p:nvSpPr>
            <p:spPr>
              <a:xfrm rot="16200000" flipV="1">
                <a:off x="9013812" y="1735683"/>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112">
                <a:extLst>
                  <a:ext uri="{FF2B5EF4-FFF2-40B4-BE49-F238E27FC236}">
                    <a16:creationId xmlns="" xmlns:a16="http://schemas.microsoft.com/office/drawing/2014/main" id="{DB3BF501-84CB-4B01-96D9-1EF150626219}"/>
                  </a:ext>
                </a:extLst>
              </p:cNvPr>
              <p:cNvSpPr/>
              <p:nvPr/>
            </p:nvSpPr>
            <p:spPr>
              <a:xfrm rot="16200000" flipV="1">
                <a:off x="8964158" y="1652178"/>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113">
                <a:extLst>
                  <a:ext uri="{FF2B5EF4-FFF2-40B4-BE49-F238E27FC236}">
                    <a16:creationId xmlns="" xmlns:a16="http://schemas.microsoft.com/office/drawing/2014/main" id="{9F272DD9-08DB-4E93-AE2A-160256DD25B2}"/>
                  </a:ext>
                </a:extLst>
              </p:cNvPr>
              <p:cNvSpPr/>
              <p:nvPr/>
            </p:nvSpPr>
            <p:spPr>
              <a:xfrm rot="16200000" flipV="1">
                <a:off x="8939109" y="160478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119">
                <a:extLst>
                  <a:ext uri="{FF2B5EF4-FFF2-40B4-BE49-F238E27FC236}">
                    <a16:creationId xmlns="" xmlns:a16="http://schemas.microsoft.com/office/drawing/2014/main" id="{1CB4C55A-6B42-4712-B226-656BAB623CCF}"/>
                  </a:ext>
                </a:extLst>
              </p:cNvPr>
              <p:cNvSpPr/>
              <p:nvPr/>
            </p:nvSpPr>
            <p:spPr>
              <a:xfrm rot="5400000" flipV="1">
                <a:off x="10029628" y="1706045"/>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122">
                <a:extLst>
                  <a:ext uri="{FF2B5EF4-FFF2-40B4-BE49-F238E27FC236}">
                    <a16:creationId xmlns="" xmlns:a16="http://schemas.microsoft.com/office/drawing/2014/main" id="{A78B349E-2D37-4961-87D7-F28E26FCBF59}"/>
                  </a:ext>
                </a:extLst>
              </p:cNvPr>
              <p:cNvSpPr/>
              <p:nvPr/>
            </p:nvSpPr>
            <p:spPr>
              <a:xfrm rot="5400000" flipV="1">
                <a:off x="9978100" y="160427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126">
                <a:extLst>
                  <a:ext uri="{FF2B5EF4-FFF2-40B4-BE49-F238E27FC236}">
                    <a16:creationId xmlns="" xmlns:a16="http://schemas.microsoft.com/office/drawing/2014/main" id="{C3FE1BA9-A0C7-41B7-A2C2-7008619ABD45}"/>
                  </a:ext>
                </a:extLst>
              </p:cNvPr>
              <p:cNvSpPr/>
              <p:nvPr/>
            </p:nvSpPr>
            <p:spPr>
              <a:xfrm rot="5400000" flipV="1">
                <a:off x="10005300" y="164215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127">
                <a:extLst>
                  <a:ext uri="{FF2B5EF4-FFF2-40B4-BE49-F238E27FC236}">
                    <a16:creationId xmlns="" xmlns:a16="http://schemas.microsoft.com/office/drawing/2014/main" id="{1A4E1E7B-CB23-42EF-97E8-4F1931BE885D}"/>
                  </a:ext>
                </a:extLst>
              </p:cNvPr>
              <p:cNvSpPr/>
              <p:nvPr/>
            </p:nvSpPr>
            <p:spPr>
              <a:xfrm rot="5400000" flipV="1">
                <a:off x="10116084" y="1857927"/>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128">
                <a:extLst>
                  <a:ext uri="{FF2B5EF4-FFF2-40B4-BE49-F238E27FC236}">
                    <a16:creationId xmlns="" xmlns:a16="http://schemas.microsoft.com/office/drawing/2014/main" id="{3D0B0E6D-E61F-45A8-B8C0-6B5DB4A08917}"/>
                  </a:ext>
                </a:extLst>
              </p:cNvPr>
              <p:cNvSpPr/>
              <p:nvPr/>
            </p:nvSpPr>
            <p:spPr>
              <a:xfrm rot="5400000" flipV="1">
                <a:off x="10085817" y="1806413"/>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129">
                <a:extLst>
                  <a:ext uri="{FF2B5EF4-FFF2-40B4-BE49-F238E27FC236}">
                    <a16:creationId xmlns="" xmlns:a16="http://schemas.microsoft.com/office/drawing/2014/main" id="{B9849ACF-786F-475C-BC13-178303CA9DBC}"/>
                  </a:ext>
                </a:extLst>
              </p:cNvPr>
              <p:cNvSpPr/>
              <p:nvPr/>
            </p:nvSpPr>
            <p:spPr>
              <a:xfrm rot="5400000" flipV="1">
                <a:off x="10056810" y="1763192"/>
                <a:ext cx="171551" cy="1755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130">
                <a:extLst>
                  <a:ext uri="{FF2B5EF4-FFF2-40B4-BE49-F238E27FC236}">
                    <a16:creationId xmlns="" xmlns:a16="http://schemas.microsoft.com/office/drawing/2014/main" id="{D81B6410-D898-447C-B96A-EBC448A327F0}"/>
                  </a:ext>
                </a:extLst>
              </p:cNvPr>
              <p:cNvSpPr/>
              <p:nvPr/>
            </p:nvSpPr>
            <p:spPr>
              <a:xfrm rot="5400000" flipV="1">
                <a:off x="10374907" y="1711787"/>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155">
                <a:extLst>
                  <a:ext uri="{FF2B5EF4-FFF2-40B4-BE49-F238E27FC236}">
                    <a16:creationId xmlns="" xmlns:a16="http://schemas.microsoft.com/office/drawing/2014/main" id="{9B751A7A-A43B-4136-849B-54A47978E4F0}"/>
                  </a:ext>
                </a:extLst>
              </p:cNvPr>
              <p:cNvSpPr/>
              <p:nvPr/>
            </p:nvSpPr>
            <p:spPr>
              <a:xfrm rot="5400000" flipV="1">
                <a:off x="10404004" y="1754775"/>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156">
                <a:extLst>
                  <a:ext uri="{FF2B5EF4-FFF2-40B4-BE49-F238E27FC236}">
                    <a16:creationId xmlns="" xmlns:a16="http://schemas.microsoft.com/office/drawing/2014/main" id="{752A17C7-8905-4F17-8F46-C0916CA7D4E4}"/>
                  </a:ext>
                </a:extLst>
              </p:cNvPr>
              <p:cNvSpPr/>
              <p:nvPr/>
            </p:nvSpPr>
            <p:spPr>
              <a:xfrm rot="5400000" flipV="1">
                <a:off x="10354351" y="1671270"/>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Rectangle 158">
                <a:extLst>
                  <a:ext uri="{FF2B5EF4-FFF2-40B4-BE49-F238E27FC236}">
                    <a16:creationId xmlns="" xmlns:a16="http://schemas.microsoft.com/office/drawing/2014/main" id="{4EE2EA0F-3394-4792-B7E0-34FF59177B92}"/>
                  </a:ext>
                </a:extLst>
              </p:cNvPr>
              <p:cNvSpPr/>
              <p:nvPr/>
            </p:nvSpPr>
            <p:spPr>
              <a:xfrm rot="5400000" flipV="1">
                <a:off x="10329302" y="1623872"/>
                <a:ext cx="282483" cy="2890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7">
                <a:extLst>
                  <a:ext uri="{FF2B5EF4-FFF2-40B4-BE49-F238E27FC236}">
                    <a16:creationId xmlns="" xmlns:a16="http://schemas.microsoft.com/office/drawing/2014/main" id="{DE5754C7-1628-47B5-8F8C-450BC69E9541}"/>
                  </a:ext>
                </a:extLst>
              </p:cNvPr>
              <p:cNvSpPr/>
              <p:nvPr/>
            </p:nvSpPr>
            <p:spPr>
              <a:xfrm>
                <a:off x="9668845" y="1531755"/>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249">
                <a:extLst>
                  <a:ext uri="{FF2B5EF4-FFF2-40B4-BE49-F238E27FC236}">
                    <a16:creationId xmlns="" xmlns:a16="http://schemas.microsoft.com/office/drawing/2014/main" id="{A0C7C1AE-4350-4E2E-8C7D-92AB55DF4B85}"/>
                  </a:ext>
                </a:extLst>
              </p:cNvPr>
              <p:cNvSpPr/>
              <p:nvPr/>
            </p:nvSpPr>
            <p:spPr>
              <a:xfrm>
                <a:off x="9707045" y="1613536"/>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250">
                <a:extLst>
                  <a:ext uri="{FF2B5EF4-FFF2-40B4-BE49-F238E27FC236}">
                    <a16:creationId xmlns="" xmlns:a16="http://schemas.microsoft.com/office/drawing/2014/main" id="{E45E25B4-6D60-4AFA-853F-1990DBCAD0E5}"/>
                  </a:ext>
                </a:extLst>
              </p:cNvPr>
              <p:cNvSpPr/>
              <p:nvPr/>
            </p:nvSpPr>
            <p:spPr>
              <a:xfrm>
                <a:off x="9747832" y="1695294"/>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Oval 251">
                <a:extLst>
                  <a:ext uri="{FF2B5EF4-FFF2-40B4-BE49-F238E27FC236}">
                    <a16:creationId xmlns="" xmlns:a16="http://schemas.microsoft.com/office/drawing/2014/main" id="{C54DDAF5-18B1-46D2-BDBD-97384A40B3CF}"/>
                  </a:ext>
                </a:extLst>
              </p:cNvPr>
              <p:cNvSpPr/>
              <p:nvPr/>
            </p:nvSpPr>
            <p:spPr>
              <a:xfrm>
                <a:off x="9795067" y="1789120"/>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252">
                <a:extLst>
                  <a:ext uri="{FF2B5EF4-FFF2-40B4-BE49-F238E27FC236}">
                    <a16:creationId xmlns="" xmlns:a16="http://schemas.microsoft.com/office/drawing/2014/main" id="{AF1D1A7B-EA3C-4D6C-99BE-35B2FB0372ED}"/>
                  </a:ext>
                </a:extLst>
              </p:cNvPr>
              <p:cNvSpPr/>
              <p:nvPr/>
            </p:nvSpPr>
            <p:spPr>
              <a:xfrm>
                <a:off x="9835799" y="1873681"/>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253">
                <a:extLst>
                  <a:ext uri="{FF2B5EF4-FFF2-40B4-BE49-F238E27FC236}">
                    <a16:creationId xmlns="" xmlns:a16="http://schemas.microsoft.com/office/drawing/2014/main" id="{9E88DDC0-17DB-4586-A666-E561BD3E5C55}"/>
                  </a:ext>
                </a:extLst>
              </p:cNvPr>
              <p:cNvSpPr/>
              <p:nvPr/>
            </p:nvSpPr>
            <p:spPr>
              <a:xfrm>
                <a:off x="9876920" y="1956089"/>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254">
                <a:extLst>
                  <a:ext uri="{FF2B5EF4-FFF2-40B4-BE49-F238E27FC236}">
                    <a16:creationId xmlns="" xmlns:a16="http://schemas.microsoft.com/office/drawing/2014/main" id="{B29DB30C-823D-495A-BCF0-6272B740CDE0}"/>
                  </a:ext>
                </a:extLst>
              </p:cNvPr>
              <p:cNvSpPr/>
              <p:nvPr/>
            </p:nvSpPr>
            <p:spPr>
              <a:xfrm>
                <a:off x="9917535" y="2038118"/>
                <a:ext cx="65637" cy="6563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extBox 1">
                <a:extLst>
                  <a:ext uri="{FF2B5EF4-FFF2-40B4-BE49-F238E27FC236}">
                    <a16:creationId xmlns="" xmlns:a16="http://schemas.microsoft.com/office/drawing/2014/main" id="{DB9B4982-F9C8-48CD-801A-12E8B21ABC86}"/>
                  </a:ext>
                </a:extLst>
              </p:cNvPr>
              <p:cNvSpPr txBox="1"/>
              <p:nvPr/>
            </p:nvSpPr>
            <p:spPr>
              <a:xfrm>
                <a:off x="8690997" y="2051844"/>
                <a:ext cx="1277350" cy="229587"/>
              </a:xfrm>
              <a:prstGeom prst="rect">
                <a:avLst/>
              </a:prstGeom>
              <a:noFill/>
            </p:spPr>
            <p:txBody>
              <a:bodyPr wrap="square" rtlCol="0">
                <a:spAutoFit/>
              </a:bodyPr>
              <a:lstStyle/>
              <a:p>
                <a:pPr algn="ctr"/>
                <a:r>
                  <a:rPr lang="en-US" sz="1050" dirty="0"/>
                  <a:t>2D Encoder</a:t>
                </a:r>
              </a:p>
            </p:txBody>
          </p:sp>
          <p:sp>
            <p:nvSpPr>
              <p:cNvPr id="446" name="TextBox 161">
                <a:extLst>
                  <a:ext uri="{FF2B5EF4-FFF2-40B4-BE49-F238E27FC236}">
                    <a16:creationId xmlns="" xmlns:a16="http://schemas.microsoft.com/office/drawing/2014/main" id="{868CFE42-0A5B-4A70-81E6-39B90A4A54E5}"/>
                  </a:ext>
                </a:extLst>
              </p:cNvPr>
              <p:cNvSpPr txBox="1"/>
              <p:nvPr/>
            </p:nvSpPr>
            <p:spPr>
              <a:xfrm>
                <a:off x="9754235" y="2052051"/>
                <a:ext cx="1277350" cy="229587"/>
              </a:xfrm>
              <a:prstGeom prst="rect">
                <a:avLst/>
              </a:prstGeom>
              <a:noFill/>
            </p:spPr>
            <p:txBody>
              <a:bodyPr wrap="square" rtlCol="0">
                <a:spAutoFit/>
              </a:bodyPr>
              <a:lstStyle/>
              <a:p>
                <a:pPr algn="ctr"/>
                <a:r>
                  <a:rPr lang="en-US" sz="1050" dirty="0"/>
                  <a:t>2D Decoder</a:t>
                </a:r>
              </a:p>
            </p:txBody>
          </p:sp>
          <p:pic>
            <p:nvPicPr>
              <p:cNvPr id="44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744" y="1498164"/>
                <a:ext cx="749129" cy="749129"/>
              </a:xfrm>
              <a:prstGeom prst="rect">
                <a:avLst/>
              </a:prstGeom>
            </p:spPr>
          </p:pic>
          <p:pic>
            <p:nvPicPr>
              <p:cNvPr id="448"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2021" y="1490995"/>
                <a:ext cx="756299" cy="756299"/>
              </a:xfrm>
              <a:prstGeom prst="rect">
                <a:avLst/>
              </a:prstGeom>
            </p:spPr>
          </p:pic>
          <p:pic>
            <p:nvPicPr>
              <p:cNvPr id="450" name="Picture 234">
                <a:extLst>
                  <a:ext uri="{FF2B5EF4-FFF2-40B4-BE49-F238E27FC236}">
                    <a16:creationId xmlns="" xmlns:a16="http://schemas.microsoft.com/office/drawing/2014/main" id="{F04CC009-9F75-4A5F-81A0-8059F6732D4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1021120" y="2266593"/>
                <a:ext cx="179051" cy="164841"/>
              </a:xfrm>
              <a:prstGeom prst="rect">
                <a:avLst/>
              </a:prstGeom>
            </p:spPr>
          </p:pic>
        </p:grpSp>
        <p:grpSp>
          <p:nvGrpSpPr>
            <p:cNvPr id="451" name="组 450"/>
            <p:cNvGrpSpPr/>
            <p:nvPr/>
          </p:nvGrpSpPr>
          <p:grpSpPr>
            <a:xfrm>
              <a:off x="4923698" y="1524160"/>
              <a:ext cx="3043540" cy="1095541"/>
              <a:chOff x="4771298" y="1371760"/>
              <a:chExt cx="3043540" cy="1095541"/>
            </a:xfrm>
          </p:grpSpPr>
          <p:sp>
            <p:nvSpPr>
              <p:cNvPr id="452" name="Rectangle: Rounded Corners 368">
                <a:extLst>
                  <a:ext uri="{FF2B5EF4-FFF2-40B4-BE49-F238E27FC236}">
                    <a16:creationId xmlns="" xmlns:a16="http://schemas.microsoft.com/office/drawing/2014/main" id="{E6C82080-2C52-4034-89B9-E915A1BC80FF}"/>
                  </a:ext>
                </a:extLst>
              </p:cNvPr>
              <p:cNvSpPr/>
              <p:nvPr/>
            </p:nvSpPr>
            <p:spPr>
              <a:xfrm>
                <a:off x="4771298" y="1371760"/>
                <a:ext cx="2984852" cy="1095541"/>
              </a:xfrm>
              <a:prstGeom prst="roundRect">
                <a:avLst>
                  <a:gd name="adj" fmla="val 0"/>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138">
                <a:extLst>
                  <a:ext uri="{FF2B5EF4-FFF2-40B4-BE49-F238E27FC236}">
                    <a16:creationId xmlns="" xmlns:a16="http://schemas.microsoft.com/office/drawing/2014/main" id="{E7DFEF42-471A-42F5-B532-91EC32EAB52D}"/>
                  </a:ext>
                </a:extLst>
              </p:cNvPr>
              <p:cNvGrpSpPr/>
              <p:nvPr/>
            </p:nvGrpSpPr>
            <p:grpSpPr>
              <a:xfrm>
                <a:off x="7261293" y="1809551"/>
                <a:ext cx="456757" cy="467219"/>
                <a:chOff x="936625" y="4341651"/>
                <a:chExt cx="673100" cy="688518"/>
              </a:xfrm>
              <a:scene3d>
                <a:camera prst="orthographicFront">
                  <a:rot lat="0" lon="0" rev="0"/>
                </a:camera>
                <a:lightRig rig="threePt" dir="t"/>
              </a:scene3d>
            </p:grpSpPr>
            <p:sp>
              <p:nvSpPr>
                <p:cNvPr id="488" name="Parallelogram 145">
                  <a:extLst>
                    <a:ext uri="{FF2B5EF4-FFF2-40B4-BE49-F238E27FC236}">
                      <a16:creationId xmlns="" xmlns:a16="http://schemas.microsoft.com/office/drawing/2014/main" id="{E6F2A7F4-7BAA-4494-91B9-BAEC9C296C82}"/>
                    </a:ext>
                  </a:extLst>
                </p:cNvPr>
                <p:cNvSpPr/>
                <p:nvPr/>
              </p:nvSpPr>
              <p:spPr>
                <a:xfrm>
                  <a:off x="936625" y="4793916"/>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9" name="Parallelogram 146">
                  <a:extLst>
                    <a:ext uri="{FF2B5EF4-FFF2-40B4-BE49-F238E27FC236}">
                      <a16:creationId xmlns="" xmlns:a16="http://schemas.microsoft.com/office/drawing/2014/main" id="{58ADE0B2-AC8E-4209-99B2-6E996448D063}"/>
                    </a:ext>
                  </a:extLst>
                </p:cNvPr>
                <p:cNvSpPr/>
                <p:nvPr/>
              </p:nvSpPr>
              <p:spPr>
                <a:xfrm rot="5400000" flipV="1">
                  <a:off x="672936" y="4605344"/>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0" name="Parallelogram 147">
                  <a:extLst>
                    <a:ext uri="{FF2B5EF4-FFF2-40B4-BE49-F238E27FC236}">
                      <a16:creationId xmlns="" xmlns:a16="http://schemas.microsoft.com/office/drawing/2014/main" id="{A41A3EC3-B3EB-4531-96C1-728488B6840E}"/>
                    </a:ext>
                  </a:extLst>
                </p:cNvPr>
                <p:cNvSpPr/>
                <p:nvPr/>
              </p:nvSpPr>
              <p:spPr>
                <a:xfrm>
                  <a:off x="936625" y="4341651"/>
                  <a:ext cx="673100" cy="236252"/>
                </a:xfrm>
                <a:prstGeom prst="parallelogram">
                  <a:avLst>
                    <a:gd name="adj" fmla="val 70627"/>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1" name="Parallelogram 148">
                  <a:extLst>
                    <a:ext uri="{FF2B5EF4-FFF2-40B4-BE49-F238E27FC236}">
                      <a16:creationId xmlns="" xmlns:a16="http://schemas.microsoft.com/office/drawing/2014/main" id="{4759BB4D-A19C-4AD6-A444-3F68F3137F9F}"/>
                    </a:ext>
                  </a:extLst>
                </p:cNvPr>
                <p:cNvSpPr/>
                <p:nvPr/>
              </p:nvSpPr>
              <p:spPr>
                <a:xfrm rot="5400000" flipV="1">
                  <a:off x="1180139" y="4605343"/>
                  <a:ext cx="688516" cy="161133"/>
                </a:xfrm>
                <a:prstGeom prst="parallelogram">
                  <a:avLst>
                    <a:gd name="adj" fmla="val 144826"/>
                  </a:avLst>
                </a:prstGeom>
                <a:solidFill>
                  <a:schemeClr val="lt1">
                    <a:alpha val="0"/>
                  </a:schemeClr>
                </a:solidFill>
                <a:ln w="6350">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454" name="TextBox 149">
                <a:extLst>
                  <a:ext uri="{FF2B5EF4-FFF2-40B4-BE49-F238E27FC236}">
                    <a16:creationId xmlns="" xmlns:a16="http://schemas.microsoft.com/office/drawing/2014/main" id="{118D9EFC-626C-4998-A64F-8BF5655847F8}"/>
                  </a:ext>
                </a:extLst>
              </p:cNvPr>
              <p:cNvSpPr txBox="1"/>
              <p:nvPr/>
            </p:nvSpPr>
            <p:spPr>
              <a:xfrm>
                <a:off x="7320192" y="1544616"/>
                <a:ext cx="494646" cy="22262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(R,T)</a:t>
                </a:r>
              </a:p>
            </p:txBody>
          </p:sp>
          <p:sp>
            <p:nvSpPr>
              <p:cNvPr id="455" name="Rectangle 169">
                <a:extLst>
                  <a:ext uri="{FF2B5EF4-FFF2-40B4-BE49-F238E27FC236}">
                    <a16:creationId xmlns="" xmlns:a16="http://schemas.microsoft.com/office/drawing/2014/main" id="{7ED47BBC-7886-43D7-B414-10C327310C2D}"/>
                  </a:ext>
                </a:extLst>
              </p:cNvPr>
              <p:cNvSpPr/>
              <p:nvPr/>
            </p:nvSpPr>
            <p:spPr>
              <a:xfrm rot="16200000" flipV="1">
                <a:off x="6399439" y="1723768"/>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170">
                <a:extLst>
                  <a:ext uri="{FF2B5EF4-FFF2-40B4-BE49-F238E27FC236}">
                    <a16:creationId xmlns="" xmlns:a16="http://schemas.microsoft.com/office/drawing/2014/main" id="{9861EE07-59A2-4CAF-AE5F-88CBAB1058C8}"/>
                  </a:ext>
                </a:extLst>
              </p:cNvPr>
              <p:cNvSpPr/>
              <p:nvPr/>
            </p:nvSpPr>
            <p:spPr>
              <a:xfrm rot="16200000" flipV="1">
                <a:off x="6347911" y="1634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171">
                <a:extLst>
                  <a:ext uri="{FF2B5EF4-FFF2-40B4-BE49-F238E27FC236}">
                    <a16:creationId xmlns="" xmlns:a16="http://schemas.microsoft.com/office/drawing/2014/main" id="{9ACC368A-5BAD-4941-9051-0C5848A5A71A}"/>
                  </a:ext>
                </a:extLst>
              </p:cNvPr>
              <p:cNvSpPr/>
              <p:nvPr/>
            </p:nvSpPr>
            <p:spPr>
              <a:xfrm rot="16200000" flipV="1">
                <a:off x="6375111" y="167279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172">
                <a:extLst>
                  <a:ext uri="{FF2B5EF4-FFF2-40B4-BE49-F238E27FC236}">
                    <a16:creationId xmlns="" xmlns:a16="http://schemas.microsoft.com/office/drawing/2014/main" id="{F6DA72FF-5880-44D4-AA0E-7E8081A70259}"/>
                  </a:ext>
                </a:extLst>
              </p:cNvPr>
              <p:cNvSpPr/>
              <p:nvPr/>
            </p:nvSpPr>
            <p:spPr>
              <a:xfrm rot="16200000" flipV="1">
                <a:off x="6485895" y="1875650"/>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173">
                <a:extLst>
                  <a:ext uri="{FF2B5EF4-FFF2-40B4-BE49-F238E27FC236}">
                    <a16:creationId xmlns="" xmlns:a16="http://schemas.microsoft.com/office/drawing/2014/main" id="{954C7CAD-BD69-46B2-BE28-BC7FDAB5969A}"/>
                  </a:ext>
                </a:extLst>
              </p:cNvPr>
              <p:cNvSpPr/>
              <p:nvPr/>
            </p:nvSpPr>
            <p:spPr>
              <a:xfrm rot="16200000" flipV="1">
                <a:off x="6455627" y="1824136"/>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178">
                <a:extLst>
                  <a:ext uri="{FF2B5EF4-FFF2-40B4-BE49-F238E27FC236}">
                    <a16:creationId xmlns="" xmlns:a16="http://schemas.microsoft.com/office/drawing/2014/main" id="{9E80AA96-07BA-494B-AB38-381D39DD6382}"/>
                  </a:ext>
                </a:extLst>
              </p:cNvPr>
              <p:cNvSpPr/>
              <p:nvPr/>
            </p:nvSpPr>
            <p:spPr>
              <a:xfrm rot="16200000" flipV="1">
                <a:off x="6426620" y="1780915"/>
                <a:ext cx="171551" cy="17553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179">
                <a:extLst>
                  <a:ext uri="{FF2B5EF4-FFF2-40B4-BE49-F238E27FC236}">
                    <a16:creationId xmlns="" xmlns:a16="http://schemas.microsoft.com/office/drawing/2014/main" id="{9083CA97-E3F6-41C0-9581-34BED0E6778E}"/>
                  </a:ext>
                </a:extLst>
              </p:cNvPr>
              <p:cNvSpPr/>
              <p:nvPr/>
            </p:nvSpPr>
            <p:spPr>
              <a:xfrm rot="16200000" flipV="1">
                <a:off x="5991716" y="1728643"/>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180">
                <a:extLst>
                  <a:ext uri="{FF2B5EF4-FFF2-40B4-BE49-F238E27FC236}">
                    <a16:creationId xmlns="" xmlns:a16="http://schemas.microsoft.com/office/drawing/2014/main" id="{8DE71D28-EF27-42DA-8A33-D15DF20936EF}"/>
                  </a:ext>
                </a:extLst>
              </p:cNvPr>
              <p:cNvSpPr/>
              <p:nvPr/>
            </p:nvSpPr>
            <p:spPr>
              <a:xfrm rot="16200000" flipV="1">
                <a:off x="6020813" y="1771632"/>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181">
                <a:extLst>
                  <a:ext uri="{FF2B5EF4-FFF2-40B4-BE49-F238E27FC236}">
                    <a16:creationId xmlns="" xmlns:a16="http://schemas.microsoft.com/office/drawing/2014/main" id="{D1D2EE61-2D9F-4C58-8763-5A33D39531F5}"/>
                  </a:ext>
                </a:extLst>
              </p:cNvPr>
              <p:cNvSpPr/>
              <p:nvPr/>
            </p:nvSpPr>
            <p:spPr>
              <a:xfrm rot="16200000" flipV="1">
                <a:off x="5971160" y="1688127"/>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 name="Rectangle 182">
                <a:extLst>
                  <a:ext uri="{FF2B5EF4-FFF2-40B4-BE49-F238E27FC236}">
                    <a16:creationId xmlns="" xmlns:a16="http://schemas.microsoft.com/office/drawing/2014/main" id="{36849609-3249-4626-BEFF-02DF59DA18DC}"/>
                  </a:ext>
                </a:extLst>
              </p:cNvPr>
              <p:cNvSpPr/>
              <p:nvPr/>
            </p:nvSpPr>
            <p:spPr>
              <a:xfrm rot="16200000" flipV="1">
                <a:off x="5946111" y="1640729"/>
                <a:ext cx="282483" cy="28904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99">
                <a:extLst>
                  <a:ext uri="{FF2B5EF4-FFF2-40B4-BE49-F238E27FC236}">
                    <a16:creationId xmlns="" xmlns:a16="http://schemas.microsoft.com/office/drawing/2014/main" id="{159FA92C-368B-46B3-AA2A-E2C1150EA993}"/>
                  </a:ext>
                </a:extLst>
              </p:cNvPr>
              <p:cNvSpPr/>
              <p:nvPr/>
            </p:nvSpPr>
            <p:spPr>
              <a:xfrm>
                <a:off x="6677274" y="1550543"/>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100">
                <a:extLst>
                  <a:ext uri="{FF2B5EF4-FFF2-40B4-BE49-F238E27FC236}">
                    <a16:creationId xmlns="" xmlns:a16="http://schemas.microsoft.com/office/drawing/2014/main" id="{BF1DCF64-078B-4E70-89A6-C812E2BC42EF}"/>
                  </a:ext>
                </a:extLst>
              </p:cNvPr>
              <p:cNvSpPr/>
              <p:nvPr/>
            </p:nvSpPr>
            <p:spPr>
              <a:xfrm>
                <a:off x="6715474" y="1632324"/>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101">
                <a:extLst>
                  <a:ext uri="{FF2B5EF4-FFF2-40B4-BE49-F238E27FC236}">
                    <a16:creationId xmlns="" xmlns:a16="http://schemas.microsoft.com/office/drawing/2014/main" id="{9615623E-53ED-445D-9CD1-A16144B00265}"/>
                  </a:ext>
                </a:extLst>
              </p:cNvPr>
              <p:cNvSpPr/>
              <p:nvPr/>
            </p:nvSpPr>
            <p:spPr>
              <a:xfrm>
                <a:off x="6756260" y="1714082"/>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 name="Oval 102">
                <a:extLst>
                  <a:ext uri="{FF2B5EF4-FFF2-40B4-BE49-F238E27FC236}">
                    <a16:creationId xmlns="" xmlns:a16="http://schemas.microsoft.com/office/drawing/2014/main" id="{F66BA8E9-372F-4B7C-9A9E-CD176FF1401A}"/>
                  </a:ext>
                </a:extLst>
              </p:cNvPr>
              <p:cNvSpPr/>
              <p:nvPr/>
            </p:nvSpPr>
            <p:spPr>
              <a:xfrm>
                <a:off x="6803496" y="1807908"/>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103">
                <a:extLst>
                  <a:ext uri="{FF2B5EF4-FFF2-40B4-BE49-F238E27FC236}">
                    <a16:creationId xmlns="" xmlns:a16="http://schemas.microsoft.com/office/drawing/2014/main" id="{5148F1A1-D78C-41CF-BB07-545B976E6F51}"/>
                  </a:ext>
                </a:extLst>
              </p:cNvPr>
              <p:cNvSpPr/>
              <p:nvPr/>
            </p:nvSpPr>
            <p:spPr>
              <a:xfrm>
                <a:off x="6844228" y="1892469"/>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114">
                <a:extLst>
                  <a:ext uri="{FF2B5EF4-FFF2-40B4-BE49-F238E27FC236}">
                    <a16:creationId xmlns="" xmlns:a16="http://schemas.microsoft.com/office/drawing/2014/main" id="{1692EE02-0766-4B64-A9EE-C71AF0F1822F}"/>
                  </a:ext>
                </a:extLst>
              </p:cNvPr>
              <p:cNvSpPr/>
              <p:nvPr/>
            </p:nvSpPr>
            <p:spPr>
              <a:xfrm>
                <a:off x="6885349" y="1974877"/>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115">
                <a:extLst>
                  <a:ext uri="{FF2B5EF4-FFF2-40B4-BE49-F238E27FC236}">
                    <a16:creationId xmlns="" xmlns:a16="http://schemas.microsoft.com/office/drawing/2014/main" id="{6AAD8367-01D6-44FA-9A44-54BE2B1F6582}"/>
                  </a:ext>
                </a:extLst>
              </p:cNvPr>
              <p:cNvSpPr/>
              <p:nvPr/>
            </p:nvSpPr>
            <p:spPr>
              <a:xfrm>
                <a:off x="6919073" y="2056906"/>
                <a:ext cx="65637" cy="6563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extBox 157">
                <a:extLst>
                  <a:ext uri="{FF2B5EF4-FFF2-40B4-BE49-F238E27FC236}">
                    <a16:creationId xmlns="" xmlns:a16="http://schemas.microsoft.com/office/drawing/2014/main" id="{78FE545F-1B7C-4893-B495-9CCE5FE042A0}"/>
                  </a:ext>
                </a:extLst>
              </p:cNvPr>
              <p:cNvSpPr txBox="1"/>
              <p:nvPr/>
            </p:nvSpPr>
            <p:spPr>
              <a:xfrm>
                <a:off x="5723425" y="2124444"/>
                <a:ext cx="1176304" cy="229587"/>
              </a:xfrm>
              <a:prstGeom prst="rect">
                <a:avLst/>
              </a:prstGeom>
              <a:noFill/>
            </p:spPr>
            <p:txBody>
              <a:bodyPr wrap="square" rtlCol="0">
                <a:spAutoFit/>
              </a:bodyPr>
              <a:lstStyle/>
              <a:p>
                <a:pPr algn="ctr"/>
                <a:r>
                  <a:rPr lang="en-US" sz="1050" dirty="0"/>
                  <a:t>Regressor</a:t>
                </a:r>
              </a:p>
            </p:txBody>
          </p:sp>
          <p:grpSp>
            <p:nvGrpSpPr>
              <p:cNvPr id="473" name="Group 370">
                <a:extLst>
                  <a:ext uri="{FF2B5EF4-FFF2-40B4-BE49-F238E27FC236}">
                    <a16:creationId xmlns="" xmlns:a16="http://schemas.microsoft.com/office/drawing/2014/main" id="{CCD48C49-381F-43BA-97FB-3F31F5051A11}"/>
                  </a:ext>
                </a:extLst>
              </p:cNvPr>
              <p:cNvGrpSpPr/>
              <p:nvPr/>
            </p:nvGrpSpPr>
            <p:grpSpPr>
              <a:xfrm>
                <a:off x="7039739" y="1530727"/>
                <a:ext cx="294375" cy="377948"/>
                <a:chOff x="2668322" y="3820856"/>
                <a:chExt cx="760678" cy="976634"/>
              </a:xfrm>
            </p:grpSpPr>
            <p:cxnSp>
              <p:nvCxnSpPr>
                <p:cNvPr id="477" name="Straight Connector 371">
                  <a:extLst>
                    <a:ext uri="{FF2B5EF4-FFF2-40B4-BE49-F238E27FC236}">
                      <a16:creationId xmlns="" xmlns:a16="http://schemas.microsoft.com/office/drawing/2014/main" id="{0F03C1B0-06BE-4B3B-A54D-BF69806FA3C9}"/>
                    </a:ext>
                  </a:extLst>
                </p:cNvPr>
                <p:cNvCxnSpPr>
                  <a:cxnSpLocks/>
                </p:cNvCxnSpPr>
                <p:nvPr/>
              </p:nvCxnSpPr>
              <p:spPr>
                <a:xfrm flipV="1">
                  <a:off x="2921794" y="3820856"/>
                  <a:ext cx="507206" cy="461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8" name="Straight Connector 372">
                  <a:extLst>
                    <a:ext uri="{FF2B5EF4-FFF2-40B4-BE49-F238E27FC236}">
                      <a16:creationId xmlns="" xmlns:a16="http://schemas.microsoft.com/office/drawing/2014/main" id="{151AA62E-5CA8-44D8-B332-5A999D6B57BF}"/>
                    </a:ext>
                  </a:extLst>
                </p:cNvPr>
                <p:cNvCxnSpPr>
                  <a:cxnSpLocks/>
                </p:cNvCxnSpPr>
                <p:nvPr/>
              </p:nvCxnSpPr>
              <p:spPr>
                <a:xfrm>
                  <a:off x="2934158" y="4106191"/>
                  <a:ext cx="464742" cy="3756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9" name="Straight Connector 373">
                  <a:extLst>
                    <a:ext uri="{FF2B5EF4-FFF2-40B4-BE49-F238E27FC236}">
                      <a16:creationId xmlns="" xmlns:a16="http://schemas.microsoft.com/office/drawing/2014/main" id="{7EEC03EC-BED8-45A7-A954-FA5C521A2391}"/>
                    </a:ext>
                  </a:extLst>
                </p:cNvPr>
                <p:cNvCxnSpPr>
                  <a:cxnSpLocks/>
                </p:cNvCxnSpPr>
                <p:nvPr/>
              </p:nvCxnSpPr>
              <p:spPr>
                <a:xfrm>
                  <a:off x="2716269" y="4237968"/>
                  <a:ext cx="78789" cy="55952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0" name="Straight Connector 374">
                  <a:extLst>
                    <a:ext uri="{FF2B5EF4-FFF2-40B4-BE49-F238E27FC236}">
                      <a16:creationId xmlns="" xmlns:a16="http://schemas.microsoft.com/office/drawing/2014/main" id="{537EA8CB-EF28-4CC3-AE5C-B34BDD7E041A}"/>
                    </a:ext>
                  </a:extLst>
                </p:cNvPr>
                <p:cNvCxnSpPr>
                  <a:cxnSpLocks/>
                </p:cNvCxnSpPr>
                <p:nvPr/>
              </p:nvCxnSpPr>
              <p:spPr>
                <a:xfrm>
                  <a:off x="2671728" y="3894085"/>
                  <a:ext cx="132060" cy="31013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1" name="Straight Connector 375">
                  <a:extLst>
                    <a:ext uri="{FF2B5EF4-FFF2-40B4-BE49-F238E27FC236}">
                      <a16:creationId xmlns="" xmlns:a16="http://schemas.microsoft.com/office/drawing/2014/main" id="{93F408E8-4F64-452E-B524-EA6E9746BE7F}"/>
                    </a:ext>
                  </a:extLst>
                </p:cNvPr>
                <p:cNvCxnSpPr>
                  <a:cxnSpLocks/>
                </p:cNvCxnSpPr>
                <p:nvPr/>
              </p:nvCxnSpPr>
              <p:spPr>
                <a:xfrm>
                  <a:off x="2921794" y="3866994"/>
                  <a:ext cx="17917" cy="24304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2" name="Straight Connector 376">
                  <a:extLst>
                    <a:ext uri="{FF2B5EF4-FFF2-40B4-BE49-F238E27FC236}">
                      <a16:creationId xmlns="" xmlns:a16="http://schemas.microsoft.com/office/drawing/2014/main" id="{97F452C0-02E3-41F0-B749-2F5DE2230225}"/>
                    </a:ext>
                  </a:extLst>
                </p:cNvPr>
                <p:cNvCxnSpPr>
                  <a:cxnSpLocks/>
                </p:cNvCxnSpPr>
                <p:nvPr/>
              </p:nvCxnSpPr>
              <p:spPr>
                <a:xfrm flipV="1">
                  <a:off x="2717681" y="411718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3" name="Straight Connector 377">
                  <a:extLst>
                    <a:ext uri="{FF2B5EF4-FFF2-40B4-BE49-F238E27FC236}">
                      <a16:creationId xmlns="" xmlns:a16="http://schemas.microsoft.com/office/drawing/2014/main" id="{770F6FDC-5BAC-45F1-84D4-81A1AFB02C89}"/>
                    </a:ext>
                  </a:extLst>
                </p:cNvPr>
                <p:cNvCxnSpPr>
                  <a:cxnSpLocks/>
                </p:cNvCxnSpPr>
                <p:nvPr/>
              </p:nvCxnSpPr>
              <p:spPr>
                <a:xfrm flipV="1">
                  <a:off x="2714613" y="3859851"/>
                  <a:ext cx="213071" cy="12793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4" name="Straight Connector 378">
                  <a:extLst>
                    <a:ext uri="{FF2B5EF4-FFF2-40B4-BE49-F238E27FC236}">
                      <a16:creationId xmlns="" xmlns:a16="http://schemas.microsoft.com/office/drawing/2014/main" id="{1D8167B7-5482-4974-BE7C-F2784074D41C}"/>
                    </a:ext>
                  </a:extLst>
                </p:cNvPr>
                <p:cNvCxnSpPr>
                  <a:cxnSpLocks/>
                </p:cNvCxnSpPr>
                <p:nvPr/>
              </p:nvCxnSpPr>
              <p:spPr>
                <a:xfrm flipH="1" flipV="1">
                  <a:off x="2710466" y="3983078"/>
                  <a:ext cx="5803" cy="2462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5" name="Straight Connector 379">
                  <a:extLst>
                    <a:ext uri="{FF2B5EF4-FFF2-40B4-BE49-F238E27FC236}">
                      <a16:creationId xmlns="" xmlns:a16="http://schemas.microsoft.com/office/drawing/2014/main" id="{65EAEBE8-4A85-40E6-8BA7-011FBA1BE3B4}"/>
                    </a:ext>
                  </a:extLst>
                </p:cNvPr>
                <p:cNvCxnSpPr>
                  <a:cxnSpLocks/>
                </p:cNvCxnSpPr>
                <p:nvPr/>
              </p:nvCxnSpPr>
              <p:spPr>
                <a:xfrm>
                  <a:off x="2671728" y="3894085"/>
                  <a:ext cx="259024" cy="21439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6" name="Straight Connector 380">
                  <a:extLst>
                    <a:ext uri="{FF2B5EF4-FFF2-40B4-BE49-F238E27FC236}">
                      <a16:creationId xmlns="" xmlns:a16="http://schemas.microsoft.com/office/drawing/2014/main" id="{9704A16E-5184-4504-A516-E7428C43FAF8}"/>
                    </a:ext>
                  </a:extLst>
                </p:cNvPr>
                <p:cNvCxnSpPr>
                  <a:cxnSpLocks/>
                </p:cNvCxnSpPr>
                <p:nvPr/>
              </p:nvCxnSpPr>
              <p:spPr>
                <a:xfrm flipV="1">
                  <a:off x="2668322" y="3866994"/>
                  <a:ext cx="253472" cy="291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7" name="Straight Connector 381">
                  <a:extLst>
                    <a:ext uri="{FF2B5EF4-FFF2-40B4-BE49-F238E27FC236}">
                      <a16:creationId xmlns="" xmlns:a16="http://schemas.microsoft.com/office/drawing/2014/main" id="{3FF83826-A6B6-4E91-BD84-5AD79DD94F73}"/>
                    </a:ext>
                  </a:extLst>
                </p:cNvPr>
                <p:cNvCxnSpPr>
                  <a:cxnSpLocks/>
                </p:cNvCxnSpPr>
                <p:nvPr/>
              </p:nvCxnSpPr>
              <p:spPr>
                <a:xfrm>
                  <a:off x="2668322" y="3894085"/>
                  <a:ext cx="47947" cy="3510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474" name="Picture 2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673" y="1534416"/>
                <a:ext cx="749129" cy="749129"/>
              </a:xfrm>
              <a:prstGeom prst="rect">
                <a:avLst/>
              </a:prstGeom>
            </p:spPr>
          </p:pic>
          <p:pic>
            <p:nvPicPr>
              <p:cNvPr id="476" name="Picture 2">
                <a:extLst>
                  <a:ext uri="{FF2B5EF4-FFF2-40B4-BE49-F238E27FC236}">
                    <a16:creationId xmlns="" xmlns:a16="http://schemas.microsoft.com/office/drawing/2014/main" id="{A5F18808-5DFA-4FFE-B680-38A08782AE1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27907" y1="44000" x2="27907" y2="44000"/>
                          </a14:backgroundRemoval>
                        </a14:imgEffect>
                      </a14:imgLayer>
                    </a14:imgProps>
                  </a:ext>
                </a:extLst>
              </a:blip>
              <a:stretch>
                <a:fillRect/>
              </a:stretch>
            </p:blipFill>
            <p:spPr>
              <a:xfrm>
                <a:off x="7232540" y="2311092"/>
                <a:ext cx="122210" cy="142104"/>
              </a:xfrm>
              <a:prstGeom prst="rect">
                <a:avLst/>
              </a:prstGeom>
            </p:spPr>
          </p:pic>
        </p:grpSp>
        <p:grpSp>
          <p:nvGrpSpPr>
            <p:cNvPr id="492" name="组 491"/>
            <p:cNvGrpSpPr/>
            <p:nvPr/>
          </p:nvGrpSpPr>
          <p:grpSpPr>
            <a:xfrm>
              <a:off x="3196187" y="2719652"/>
              <a:ext cx="8537343" cy="1555220"/>
              <a:chOff x="3043787" y="2567252"/>
              <a:chExt cx="8537343" cy="1555220"/>
            </a:xfrm>
          </p:grpSpPr>
          <p:sp>
            <p:nvSpPr>
              <p:cNvPr id="493" name="Rectangle: Rounded Corners 367">
                <a:extLst>
                  <a:ext uri="{FF2B5EF4-FFF2-40B4-BE49-F238E27FC236}">
                    <a16:creationId xmlns="" xmlns:a16="http://schemas.microsoft.com/office/drawing/2014/main" id="{C740FE48-249B-44AD-AE94-8B1B075011F0}"/>
                  </a:ext>
                </a:extLst>
              </p:cNvPr>
              <p:cNvSpPr/>
              <p:nvPr/>
            </p:nvSpPr>
            <p:spPr>
              <a:xfrm>
                <a:off x="3043787" y="2567252"/>
                <a:ext cx="8537343" cy="1555220"/>
              </a:xfrm>
              <a:prstGeom prst="roundRect">
                <a:avLst>
                  <a:gd name="adj" fmla="val 0"/>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136">
                <a:extLst>
                  <a:ext uri="{FF2B5EF4-FFF2-40B4-BE49-F238E27FC236}">
                    <a16:creationId xmlns="" xmlns:a16="http://schemas.microsoft.com/office/drawing/2014/main" id="{D0B20908-1FBD-43E6-88A3-001076958A29}"/>
                  </a:ext>
                </a:extLst>
              </p:cNvPr>
              <p:cNvSpPr/>
              <p:nvPr/>
            </p:nvSpPr>
            <p:spPr>
              <a:xfrm>
                <a:off x="8669607" y="3190066"/>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139">
                <a:extLst>
                  <a:ext uri="{FF2B5EF4-FFF2-40B4-BE49-F238E27FC236}">
                    <a16:creationId xmlns="" xmlns:a16="http://schemas.microsoft.com/office/drawing/2014/main" id="{E187718B-578D-49C9-A82E-C698D46F9907}"/>
                  </a:ext>
                </a:extLst>
              </p:cNvPr>
              <p:cNvSpPr/>
              <p:nvPr/>
            </p:nvSpPr>
            <p:spPr>
              <a:xfrm>
                <a:off x="8710394" y="3271824"/>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Oval 140">
                <a:extLst>
                  <a:ext uri="{FF2B5EF4-FFF2-40B4-BE49-F238E27FC236}">
                    <a16:creationId xmlns="" xmlns:a16="http://schemas.microsoft.com/office/drawing/2014/main" id="{6CF9FAA4-B234-4C2F-9664-9D1FD9869FD7}"/>
                  </a:ext>
                </a:extLst>
              </p:cNvPr>
              <p:cNvSpPr/>
              <p:nvPr/>
            </p:nvSpPr>
            <p:spPr>
              <a:xfrm>
                <a:off x="8757629" y="3365650"/>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141">
                <a:extLst>
                  <a:ext uri="{FF2B5EF4-FFF2-40B4-BE49-F238E27FC236}">
                    <a16:creationId xmlns="" xmlns:a16="http://schemas.microsoft.com/office/drawing/2014/main" id="{BDD05735-6925-4F62-8B70-11F288F454BB}"/>
                  </a:ext>
                </a:extLst>
              </p:cNvPr>
              <p:cNvSpPr/>
              <p:nvPr/>
            </p:nvSpPr>
            <p:spPr>
              <a:xfrm>
                <a:off x="8798361" y="3450211"/>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142">
                <a:extLst>
                  <a:ext uri="{FF2B5EF4-FFF2-40B4-BE49-F238E27FC236}">
                    <a16:creationId xmlns="" xmlns:a16="http://schemas.microsoft.com/office/drawing/2014/main" id="{90A1AFF7-AD0C-4FBC-993D-8792D284B3F0}"/>
                  </a:ext>
                </a:extLst>
              </p:cNvPr>
              <p:cNvSpPr/>
              <p:nvPr/>
            </p:nvSpPr>
            <p:spPr>
              <a:xfrm>
                <a:off x="8839482" y="3532619"/>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143">
                <a:extLst>
                  <a:ext uri="{FF2B5EF4-FFF2-40B4-BE49-F238E27FC236}">
                    <a16:creationId xmlns="" xmlns:a16="http://schemas.microsoft.com/office/drawing/2014/main" id="{B2FA2B49-7A4A-4C7A-892F-A255FC8D9676}"/>
                  </a:ext>
                </a:extLst>
              </p:cNvPr>
              <p:cNvSpPr/>
              <p:nvPr/>
            </p:nvSpPr>
            <p:spPr>
              <a:xfrm>
                <a:off x="8880096" y="3614648"/>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Cube 144">
                <a:extLst>
                  <a:ext uri="{FF2B5EF4-FFF2-40B4-BE49-F238E27FC236}">
                    <a16:creationId xmlns="" xmlns:a16="http://schemas.microsoft.com/office/drawing/2014/main" id="{54476D96-E4B8-44FF-9676-0433220389C7}"/>
                  </a:ext>
                </a:extLst>
              </p:cNvPr>
              <p:cNvSpPr/>
              <p:nvPr/>
            </p:nvSpPr>
            <p:spPr>
              <a:xfrm flipH="1">
                <a:off x="9019315" y="3286196"/>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Cube 150">
                <a:extLst>
                  <a:ext uri="{FF2B5EF4-FFF2-40B4-BE49-F238E27FC236}">
                    <a16:creationId xmlns="" xmlns:a16="http://schemas.microsoft.com/office/drawing/2014/main" id="{12CBCAB3-17D2-4B1D-AC35-763B1A93EC58}"/>
                  </a:ext>
                </a:extLst>
              </p:cNvPr>
              <p:cNvSpPr/>
              <p:nvPr/>
            </p:nvSpPr>
            <p:spPr>
              <a:xfrm flipH="1">
                <a:off x="9172676" y="3247077"/>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Cube 151">
                <a:extLst>
                  <a:ext uri="{FF2B5EF4-FFF2-40B4-BE49-F238E27FC236}">
                    <a16:creationId xmlns="" xmlns:a16="http://schemas.microsoft.com/office/drawing/2014/main" id="{141A1828-0608-4FE5-A871-AB4FD6378A85}"/>
                  </a:ext>
                </a:extLst>
              </p:cNvPr>
              <p:cNvSpPr/>
              <p:nvPr/>
            </p:nvSpPr>
            <p:spPr>
              <a:xfrm flipH="1">
                <a:off x="9364404" y="3187071"/>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ube 152">
                <a:extLst>
                  <a:ext uri="{FF2B5EF4-FFF2-40B4-BE49-F238E27FC236}">
                    <a16:creationId xmlns="" xmlns:a16="http://schemas.microsoft.com/office/drawing/2014/main" id="{7BE0B1C8-C895-409C-B2FD-C1D34F6F00D0}"/>
                  </a:ext>
                </a:extLst>
              </p:cNvPr>
              <p:cNvSpPr/>
              <p:nvPr/>
            </p:nvSpPr>
            <p:spPr>
              <a:xfrm flipH="1">
                <a:off x="7801987" y="3176404"/>
                <a:ext cx="374589" cy="377500"/>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Cube 153">
                <a:extLst>
                  <a:ext uri="{FF2B5EF4-FFF2-40B4-BE49-F238E27FC236}">
                    <a16:creationId xmlns="" xmlns:a16="http://schemas.microsoft.com/office/drawing/2014/main" id="{B9877FEB-4A38-496D-B58C-FB921EBBE8AB}"/>
                  </a:ext>
                </a:extLst>
              </p:cNvPr>
              <p:cNvSpPr/>
              <p:nvPr/>
            </p:nvSpPr>
            <p:spPr>
              <a:xfrm flipH="1">
                <a:off x="8074348" y="3232000"/>
                <a:ext cx="288726" cy="274008"/>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Cube 154">
                <a:extLst>
                  <a:ext uri="{FF2B5EF4-FFF2-40B4-BE49-F238E27FC236}">
                    <a16:creationId xmlns="" xmlns:a16="http://schemas.microsoft.com/office/drawing/2014/main" id="{DEA32CCA-96A0-467F-915D-EBA318D3BA60}"/>
                  </a:ext>
                </a:extLst>
              </p:cNvPr>
              <p:cNvSpPr/>
              <p:nvPr/>
            </p:nvSpPr>
            <p:spPr>
              <a:xfrm flipH="1">
                <a:off x="8295868" y="3272049"/>
                <a:ext cx="216315" cy="198629"/>
              </a:xfrm>
              <a:prstGeom prst="cub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extBox 165">
                <a:extLst>
                  <a:ext uri="{FF2B5EF4-FFF2-40B4-BE49-F238E27FC236}">
                    <a16:creationId xmlns="" xmlns:a16="http://schemas.microsoft.com/office/drawing/2014/main" id="{3AD69041-180C-434B-9399-03AFEAAFD593}"/>
                  </a:ext>
                </a:extLst>
              </p:cNvPr>
              <p:cNvSpPr txBox="1"/>
              <p:nvPr/>
            </p:nvSpPr>
            <p:spPr>
              <a:xfrm>
                <a:off x="8855601" y="3594354"/>
                <a:ext cx="1077791" cy="229587"/>
              </a:xfrm>
              <a:prstGeom prst="rect">
                <a:avLst/>
              </a:prstGeom>
              <a:noFill/>
            </p:spPr>
            <p:txBody>
              <a:bodyPr wrap="square" rtlCol="0">
                <a:spAutoFit/>
              </a:bodyPr>
              <a:lstStyle/>
              <a:p>
                <a:pPr algn="ctr"/>
                <a:r>
                  <a:rPr lang="en-US" sz="1050" dirty="0"/>
                  <a:t>3D Decoder</a:t>
                </a:r>
              </a:p>
            </p:txBody>
          </p:sp>
          <p:sp>
            <p:nvSpPr>
              <p:cNvPr id="507" name="Double Brace 343">
                <a:extLst>
                  <a:ext uri="{FF2B5EF4-FFF2-40B4-BE49-F238E27FC236}">
                    <a16:creationId xmlns="" xmlns:a16="http://schemas.microsoft.com/office/drawing/2014/main" id="{81C04B9D-07F5-42B7-A28D-A61225F53B1B}"/>
                  </a:ext>
                </a:extLst>
              </p:cNvPr>
              <p:cNvSpPr/>
              <p:nvPr/>
            </p:nvSpPr>
            <p:spPr>
              <a:xfrm>
                <a:off x="3681133" y="2779382"/>
                <a:ext cx="3869353" cy="1146647"/>
              </a:xfrm>
              <a:prstGeom prst="brace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08" name="Connector: Elbow 344">
                <a:extLst>
                  <a:ext uri="{FF2B5EF4-FFF2-40B4-BE49-F238E27FC236}">
                    <a16:creationId xmlns="" xmlns:a16="http://schemas.microsoft.com/office/drawing/2014/main" id="{CD236BE2-44F5-49E5-83B5-9F751CDB23CD}"/>
                  </a:ext>
                </a:extLst>
              </p:cNvPr>
              <p:cNvCxnSpPr>
                <a:cxnSpLocks/>
                <a:stCxn id="524" idx="1"/>
                <a:endCxn id="468" idx="0"/>
              </p:cNvCxnSpPr>
              <p:nvPr/>
            </p:nvCxnSpPr>
            <p:spPr>
              <a:xfrm rot="16200000" flipH="1">
                <a:off x="7050016" y="287239"/>
                <a:ext cx="365527" cy="5597049"/>
              </a:xfrm>
              <a:prstGeom prst="bentConnector3">
                <a:avLst>
                  <a:gd name="adj1" fmla="val -56547"/>
                </a:avLst>
              </a:prstGeom>
              <a:ln w="22225">
                <a:solidFill>
                  <a:schemeClr val="accent5">
                    <a:alpha val="7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9" name="Straight Arrow Connector 345">
                <a:extLst>
                  <a:ext uri="{FF2B5EF4-FFF2-40B4-BE49-F238E27FC236}">
                    <a16:creationId xmlns="" xmlns:a16="http://schemas.microsoft.com/office/drawing/2014/main" id="{6A87E90F-750A-4938-B825-762F4B080972}"/>
                  </a:ext>
                </a:extLst>
              </p:cNvPr>
              <p:cNvCxnSpPr>
                <a:cxnSpLocks/>
              </p:cNvCxnSpPr>
              <p:nvPr/>
            </p:nvCxnSpPr>
            <p:spPr>
              <a:xfrm>
                <a:off x="9775177" y="3378953"/>
                <a:ext cx="526208" cy="3921"/>
              </a:xfrm>
              <a:prstGeom prst="straightConnector1">
                <a:avLst/>
              </a:prstGeom>
              <a:ln w="22225">
                <a:solidFill>
                  <a:schemeClr val="accent5">
                    <a:alpha val="7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0" name="Oval 346">
                <a:extLst>
                  <a:ext uri="{FF2B5EF4-FFF2-40B4-BE49-F238E27FC236}">
                    <a16:creationId xmlns="" xmlns:a16="http://schemas.microsoft.com/office/drawing/2014/main" id="{C40DEE74-0891-4064-B4FB-0D74FB8DFB2E}"/>
                  </a:ext>
                </a:extLst>
              </p:cNvPr>
              <p:cNvSpPr/>
              <p:nvPr/>
            </p:nvSpPr>
            <p:spPr>
              <a:xfrm>
                <a:off x="9925741" y="3268528"/>
                <a:ext cx="211127" cy="211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grpSp>
            <p:nvGrpSpPr>
              <p:cNvPr id="511" name="Group 12"/>
              <p:cNvGrpSpPr/>
              <p:nvPr/>
            </p:nvGrpSpPr>
            <p:grpSpPr>
              <a:xfrm>
                <a:off x="4724521" y="2903000"/>
                <a:ext cx="933280" cy="924307"/>
                <a:chOff x="1295840" y="4882393"/>
                <a:chExt cx="1032179" cy="1022255"/>
              </a:xfrm>
            </p:grpSpPr>
            <p:sp>
              <p:nvSpPr>
                <p:cNvPr id="545" name="Parallelogram 397">
                  <a:extLst>
                    <a:ext uri="{FF2B5EF4-FFF2-40B4-BE49-F238E27FC236}">
                      <a16:creationId xmlns="" xmlns:a16="http://schemas.microsoft.com/office/drawing/2014/main" id="{3C6F082E-8BFB-4902-A9B7-E322BE6B94B5}"/>
                    </a:ext>
                  </a:extLst>
                </p:cNvPr>
                <p:cNvSpPr/>
                <p:nvPr/>
              </p:nvSpPr>
              <p:spPr>
                <a:xfrm>
                  <a:off x="1295840"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6" name="Parallelogram 398">
                  <a:extLst>
                    <a:ext uri="{FF2B5EF4-FFF2-40B4-BE49-F238E27FC236}">
                      <a16:creationId xmlns="" xmlns:a16="http://schemas.microsoft.com/office/drawing/2014/main" id="{C3C2C193-E09A-4BFD-BF96-84B9B0DBE5DE}"/>
                    </a:ext>
                  </a:extLst>
                </p:cNvPr>
                <p:cNvSpPr/>
                <p:nvPr/>
              </p:nvSpPr>
              <p:spPr>
                <a:xfrm rot="5400000" flipV="1">
                  <a:off x="904336"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47" name="Picture 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9889" l="9985" r="89940"/>
                          </a14:imgEffect>
                        </a14:imgLayer>
                      </a14:imgProps>
                    </a:ext>
                    <a:ext uri="{28A0092B-C50C-407E-A947-70E740481C1C}">
                      <a14:useLocalDpi xmlns:a14="http://schemas.microsoft.com/office/drawing/2010/main" val="0"/>
                    </a:ext>
                  </a:extLst>
                </a:blip>
                <a:srcRect l="22024" t="24635" r="19752" b="3419"/>
                <a:stretch/>
              </p:blipFill>
              <p:spPr>
                <a:xfrm rot="20889080">
                  <a:off x="1302947" y="4949371"/>
                  <a:ext cx="1025072" cy="855835"/>
                </a:xfrm>
                <a:prstGeom prst="rect">
                  <a:avLst/>
                </a:prstGeom>
              </p:spPr>
            </p:pic>
            <p:sp>
              <p:nvSpPr>
                <p:cNvPr id="548" name="Parallelogram 401">
                  <a:extLst>
                    <a:ext uri="{FF2B5EF4-FFF2-40B4-BE49-F238E27FC236}">
                      <a16:creationId xmlns="" xmlns:a16="http://schemas.microsoft.com/office/drawing/2014/main" id="{BE2C435C-D0D8-4595-8AE1-2AEC833BAF4F}"/>
                    </a:ext>
                  </a:extLst>
                </p:cNvPr>
                <p:cNvSpPr/>
                <p:nvPr/>
              </p:nvSpPr>
              <p:spPr>
                <a:xfrm>
                  <a:off x="1295840"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9" name="Parallelogram 399">
                  <a:extLst>
                    <a:ext uri="{FF2B5EF4-FFF2-40B4-BE49-F238E27FC236}">
                      <a16:creationId xmlns="" xmlns:a16="http://schemas.microsoft.com/office/drawing/2014/main" id="{B2E3F1B5-7955-4554-8709-3E12AAF35EAF}"/>
                    </a:ext>
                  </a:extLst>
                </p:cNvPr>
                <p:cNvSpPr/>
                <p:nvPr/>
              </p:nvSpPr>
              <p:spPr>
                <a:xfrm rot="5400000" flipV="1">
                  <a:off x="1657390"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2" name="Group 19"/>
              <p:cNvGrpSpPr/>
              <p:nvPr/>
            </p:nvGrpSpPr>
            <p:grpSpPr>
              <a:xfrm>
                <a:off x="5579271" y="2903000"/>
                <a:ext cx="982500" cy="924307"/>
                <a:chOff x="2134488" y="4882393"/>
                <a:chExt cx="1086615" cy="1022255"/>
              </a:xfrm>
            </p:grpSpPr>
            <p:sp>
              <p:nvSpPr>
                <p:cNvPr id="538" name="Parallelogram 403">
                  <a:extLst>
                    <a:ext uri="{FF2B5EF4-FFF2-40B4-BE49-F238E27FC236}">
                      <a16:creationId xmlns="" xmlns:a16="http://schemas.microsoft.com/office/drawing/2014/main" id="{32A1A244-5B50-4F8D-A83D-2A93A0620129}"/>
                    </a:ext>
                  </a:extLst>
                </p:cNvPr>
                <p:cNvSpPr/>
                <p:nvPr/>
              </p:nvSpPr>
              <p:spPr>
                <a:xfrm>
                  <a:off x="2134488"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39" name="Group 18"/>
                <p:cNvGrpSpPr/>
                <p:nvPr/>
              </p:nvGrpSpPr>
              <p:grpSpPr>
                <a:xfrm>
                  <a:off x="2134488" y="4882393"/>
                  <a:ext cx="1086615" cy="1022255"/>
                  <a:chOff x="2134488" y="4882393"/>
                  <a:chExt cx="1086615" cy="1022255"/>
                </a:xfrm>
              </p:grpSpPr>
              <p:sp>
                <p:nvSpPr>
                  <p:cNvPr id="540" name="Parallelogram 404">
                    <a:extLst>
                      <a:ext uri="{FF2B5EF4-FFF2-40B4-BE49-F238E27FC236}">
                        <a16:creationId xmlns="" xmlns:a16="http://schemas.microsoft.com/office/drawing/2014/main" id="{48D97147-9ABA-441E-8CC8-9EDEFDBB6C7A}"/>
                      </a:ext>
                    </a:extLst>
                  </p:cNvPr>
                  <p:cNvSpPr/>
                  <p:nvPr/>
                </p:nvSpPr>
                <p:spPr>
                  <a:xfrm rot="5400000" flipV="1">
                    <a:off x="1742984"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41" name="Group 17"/>
                  <p:cNvGrpSpPr/>
                  <p:nvPr/>
                </p:nvGrpSpPr>
                <p:grpSpPr>
                  <a:xfrm>
                    <a:off x="2134488" y="4882393"/>
                    <a:ext cx="1086615" cy="1022253"/>
                    <a:chOff x="2134488" y="4882393"/>
                    <a:chExt cx="1086615" cy="1022253"/>
                  </a:xfrm>
                </p:grpSpPr>
                <p:pic>
                  <p:nvPicPr>
                    <p:cNvPr id="542"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5333" l="9963" r="89963"/>
                              </a14:imgEffect>
                            </a14:imgLayer>
                          </a14:imgProps>
                        </a:ext>
                        <a:ext uri="{28A0092B-C50C-407E-A947-70E740481C1C}">
                          <a14:useLocalDpi xmlns:a14="http://schemas.microsoft.com/office/drawing/2010/main" val="0"/>
                        </a:ext>
                      </a:extLst>
                    </a:blip>
                    <a:srcRect l="27303" t="20119" r="19523"/>
                    <a:stretch/>
                  </p:blipFill>
                  <p:spPr>
                    <a:xfrm rot="20746056">
                      <a:off x="2252461" y="4926619"/>
                      <a:ext cx="968642" cy="973699"/>
                    </a:xfrm>
                    <a:prstGeom prst="rect">
                      <a:avLst/>
                    </a:prstGeom>
                  </p:spPr>
                </p:pic>
                <p:sp>
                  <p:nvSpPr>
                    <p:cNvPr id="543" name="Parallelogram 405">
                      <a:extLst>
                        <a:ext uri="{FF2B5EF4-FFF2-40B4-BE49-F238E27FC236}">
                          <a16:creationId xmlns="" xmlns:a16="http://schemas.microsoft.com/office/drawing/2014/main" id="{A1E0E88E-E438-4100-96D1-4ACEBDFCF3D6}"/>
                        </a:ext>
                      </a:extLst>
                    </p:cNvPr>
                    <p:cNvSpPr/>
                    <p:nvPr/>
                  </p:nvSpPr>
                  <p:spPr>
                    <a:xfrm rot="5400000" flipV="1">
                      <a:off x="2496038"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4" name="Parallelogram 407">
                      <a:extLst>
                        <a:ext uri="{FF2B5EF4-FFF2-40B4-BE49-F238E27FC236}">
                          <a16:creationId xmlns="" xmlns:a16="http://schemas.microsoft.com/office/drawing/2014/main" id="{8399986B-74B3-432D-A5B9-17BB5D9F6D3C}"/>
                        </a:ext>
                      </a:extLst>
                    </p:cNvPr>
                    <p:cNvSpPr/>
                    <p:nvPr/>
                  </p:nvSpPr>
                  <p:spPr>
                    <a:xfrm>
                      <a:off x="2134488"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513" name="Group 22"/>
              <p:cNvGrpSpPr/>
              <p:nvPr/>
            </p:nvGrpSpPr>
            <p:grpSpPr>
              <a:xfrm>
                <a:off x="3863215" y="2903000"/>
                <a:ext cx="910845" cy="924307"/>
                <a:chOff x="449942" y="4882393"/>
                <a:chExt cx="1007367" cy="1022255"/>
              </a:xfrm>
            </p:grpSpPr>
            <p:sp>
              <p:nvSpPr>
                <p:cNvPr id="533" name="Parallelogram 391">
                  <a:extLst>
                    <a:ext uri="{FF2B5EF4-FFF2-40B4-BE49-F238E27FC236}">
                      <a16:creationId xmlns="" xmlns:a16="http://schemas.microsoft.com/office/drawing/2014/main" id="{80E72598-24D2-44B5-B18C-B580264A7838}"/>
                    </a:ext>
                  </a:extLst>
                </p:cNvPr>
                <p:cNvSpPr/>
                <p:nvPr/>
              </p:nvSpPr>
              <p:spPr>
                <a:xfrm>
                  <a:off x="457945" y="5553879"/>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4" name="Parallelogram 392">
                  <a:extLst>
                    <a:ext uri="{FF2B5EF4-FFF2-40B4-BE49-F238E27FC236}">
                      <a16:creationId xmlns="" xmlns:a16="http://schemas.microsoft.com/office/drawing/2014/main" id="{98A6FEBE-D1BB-4F17-ADA1-D91940FC6199}"/>
                    </a:ext>
                  </a:extLst>
                </p:cNvPr>
                <p:cNvSpPr/>
                <p:nvPr/>
              </p:nvSpPr>
              <p:spPr>
                <a:xfrm rot="5400000" flipV="1">
                  <a:off x="66441" y="527390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35" name="Picture 2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62975" y1="66705" x2="62975" y2="66705"/>
                            </a14:backgroundRemoval>
                          </a14:imgEffect>
                        </a14:imgLayer>
                      </a14:imgProps>
                    </a:ext>
                    <a:ext uri="{28A0092B-C50C-407E-A947-70E740481C1C}">
                      <a14:useLocalDpi xmlns:a14="http://schemas.microsoft.com/office/drawing/2010/main" val="0"/>
                    </a:ext>
                  </a:extLst>
                </a:blip>
                <a:srcRect l="13324" t="24171" r="20401" b="17213"/>
                <a:stretch/>
              </p:blipFill>
              <p:spPr>
                <a:xfrm>
                  <a:off x="449942" y="5024480"/>
                  <a:ext cx="913835" cy="766969"/>
                </a:xfrm>
                <a:prstGeom prst="rect">
                  <a:avLst/>
                </a:prstGeom>
              </p:spPr>
            </p:pic>
            <p:sp>
              <p:nvSpPr>
                <p:cNvPr id="536" name="Parallelogram 395">
                  <a:extLst>
                    <a:ext uri="{FF2B5EF4-FFF2-40B4-BE49-F238E27FC236}">
                      <a16:creationId xmlns="" xmlns:a16="http://schemas.microsoft.com/office/drawing/2014/main" id="{822732A6-317A-407A-8CED-7E9D17A2D641}"/>
                    </a:ext>
                  </a:extLst>
                </p:cNvPr>
                <p:cNvSpPr/>
                <p:nvPr/>
              </p:nvSpPr>
              <p:spPr>
                <a:xfrm>
                  <a:off x="457945" y="4882393"/>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7" name="Parallelogram 393">
                  <a:extLst>
                    <a:ext uri="{FF2B5EF4-FFF2-40B4-BE49-F238E27FC236}">
                      <a16:creationId xmlns="" xmlns:a16="http://schemas.microsoft.com/office/drawing/2014/main" id="{D0465146-DA62-4934-96BF-10BEA7A23DFF}"/>
                    </a:ext>
                  </a:extLst>
                </p:cNvPr>
                <p:cNvSpPr/>
                <p:nvPr/>
              </p:nvSpPr>
              <p:spPr>
                <a:xfrm rot="5400000" flipV="1">
                  <a:off x="819495" y="5273901"/>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4" name="Group 23"/>
              <p:cNvGrpSpPr/>
              <p:nvPr/>
            </p:nvGrpSpPr>
            <p:grpSpPr>
              <a:xfrm>
                <a:off x="6422579" y="2904015"/>
                <a:ext cx="915711" cy="924307"/>
                <a:chOff x="2960480" y="4883515"/>
                <a:chExt cx="1012749" cy="1022255"/>
              </a:xfrm>
            </p:grpSpPr>
            <p:sp>
              <p:nvSpPr>
                <p:cNvPr id="528" name="Parallelogram 409">
                  <a:extLst>
                    <a:ext uri="{FF2B5EF4-FFF2-40B4-BE49-F238E27FC236}">
                      <a16:creationId xmlns="" xmlns:a16="http://schemas.microsoft.com/office/drawing/2014/main" id="{A31021CD-9DFC-41EF-A237-857194B235B3}"/>
                    </a:ext>
                  </a:extLst>
                </p:cNvPr>
                <p:cNvSpPr/>
                <p:nvPr/>
              </p:nvSpPr>
              <p:spPr>
                <a:xfrm>
                  <a:off x="2973865" y="5555001"/>
                  <a:ext cx="999364" cy="350768"/>
                </a:xfrm>
                <a:prstGeom prst="parallelogram">
                  <a:avLst>
                    <a:gd name="adj" fmla="val 70627"/>
                  </a:avLst>
                </a:prstGeom>
                <a:noFill/>
                <a:ln w="15875">
                  <a:solidFill>
                    <a:schemeClr val="dk1"/>
                  </a:solid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9" name="Parallelogram 410">
                  <a:extLst>
                    <a:ext uri="{FF2B5EF4-FFF2-40B4-BE49-F238E27FC236}">
                      <a16:creationId xmlns="" xmlns:a16="http://schemas.microsoft.com/office/drawing/2014/main" id="{9C3843D1-5EBE-42FC-BD5D-7EF7853C95A6}"/>
                    </a:ext>
                  </a:extLst>
                </p:cNvPr>
                <p:cNvSpPr/>
                <p:nvPr/>
              </p:nvSpPr>
              <p:spPr>
                <a:xfrm rot="5400000" flipV="1">
                  <a:off x="2582361" y="5275025"/>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30" name="Picture 2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foregroundMark x1="56508" y1="45080" x2="56508" y2="45080"/>
                              <a14:foregroundMark x1="71111" y1="29291" x2="71111" y2="29291"/>
                              <a14:foregroundMark x1="67407" y1="43593" x2="67407" y2="43593"/>
                            </a14:backgroundRemoval>
                          </a14:imgEffect>
                        </a14:imgLayer>
                      </a14:imgProps>
                    </a:ext>
                    <a:ext uri="{28A0092B-C50C-407E-A947-70E740481C1C}">
                      <a14:useLocalDpi xmlns:a14="http://schemas.microsoft.com/office/drawing/2010/main" val="0"/>
                    </a:ext>
                  </a:extLst>
                </a:blip>
                <a:srcRect l="15914" t="19717" r="23036" b="20745"/>
                <a:stretch/>
              </p:blipFill>
              <p:spPr>
                <a:xfrm>
                  <a:off x="2960480" y="4960518"/>
                  <a:ext cx="914234" cy="824605"/>
                </a:xfrm>
                <a:prstGeom prst="rect">
                  <a:avLst/>
                </a:prstGeom>
              </p:spPr>
            </p:pic>
            <p:sp>
              <p:nvSpPr>
                <p:cNvPr id="531" name="Parallelogram 413">
                  <a:extLst>
                    <a:ext uri="{FF2B5EF4-FFF2-40B4-BE49-F238E27FC236}">
                      <a16:creationId xmlns="" xmlns:a16="http://schemas.microsoft.com/office/drawing/2014/main" id="{0D1A8C85-284C-4CDF-A4DD-A670DF6868AD}"/>
                    </a:ext>
                  </a:extLst>
                </p:cNvPr>
                <p:cNvSpPr/>
                <p:nvPr/>
              </p:nvSpPr>
              <p:spPr>
                <a:xfrm>
                  <a:off x="2973865" y="4883515"/>
                  <a:ext cx="999364" cy="350768"/>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2" name="Parallelogram 411">
                  <a:extLst>
                    <a:ext uri="{FF2B5EF4-FFF2-40B4-BE49-F238E27FC236}">
                      <a16:creationId xmlns="" xmlns:a16="http://schemas.microsoft.com/office/drawing/2014/main" id="{90DEBC6D-0BDF-4810-A467-F4E27B66ECEF}"/>
                    </a:ext>
                  </a:extLst>
                </p:cNvPr>
                <p:cNvSpPr/>
                <p:nvPr/>
              </p:nvSpPr>
              <p:spPr>
                <a:xfrm rot="5400000" flipV="1">
                  <a:off x="3335415" y="5275023"/>
                  <a:ext cx="1022252"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5" name="Group 25"/>
              <p:cNvGrpSpPr/>
              <p:nvPr/>
            </p:nvGrpSpPr>
            <p:grpSpPr>
              <a:xfrm>
                <a:off x="10380346" y="2920721"/>
                <a:ext cx="903609" cy="924307"/>
                <a:chOff x="7345630" y="4901991"/>
                <a:chExt cx="999364" cy="1022255"/>
              </a:xfrm>
            </p:grpSpPr>
            <p:sp>
              <p:nvSpPr>
                <p:cNvPr id="523" name="Parallelogram 239">
                  <a:extLst>
                    <a:ext uri="{FF2B5EF4-FFF2-40B4-BE49-F238E27FC236}">
                      <a16:creationId xmlns="" xmlns:a16="http://schemas.microsoft.com/office/drawing/2014/main" id="{46AB2DA2-CBDF-4490-8023-D43787864F1A}"/>
                    </a:ext>
                  </a:extLst>
                </p:cNvPr>
                <p:cNvSpPr/>
                <p:nvPr/>
              </p:nvSpPr>
              <p:spPr>
                <a:xfrm>
                  <a:off x="7345630" y="5573478"/>
                  <a:ext cx="999364"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24" name="Parallelogram 240">
                  <a:extLst>
                    <a:ext uri="{FF2B5EF4-FFF2-40B4-BE49-F238E27FC236}">
                      <a16:creationId xmlns="" xmlns:a16="http://schemas.microsoft.com/office/drawing/2014/main" id="{5B7105AB-0C2B-44BB-A47C-DE6F91DFC842}"/>
                    </a:ext>
                  </a:extLst>
                </p:cNvPr>
                <p:cNvSpPr/>
                <p:nvPr/>
              </p:nvSpPr>
              <p:spPr>
                <a:xfrm rot="5400000" flipV="1">
                  <a:off x="6954128" y="5293503"/>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25"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l="23197" t="25536" r="23552" b="19774"/>
                <a:stretch/>
              </p:blipFill>
              <p:spPr>
                <a:xfrm>
                  <a:off x="7441015" y="5065729"/>
                  <a:ext cx="746149" cy="719394"/>
                </a:xfrm>
                <a:prstGeom prst="rect">
                  <a:avLst/>
                </a:prstGeom>
              </p:spPr>
            </p:pic>
            <p:sp>
              <p:nvSpPr>
                <p:cNvPr id="526" name="Parallelogram 241">
                  <a:extLst>
                    <a:ext uri="{FF2B5EF4-FFF2-40B4-BE49-F238E27FC236}">
                      <a16:creationId xmlns="" xmlns:a16="http://schemas.microsoft.com/office/drawing/2014/main" id="{50F88526-4127-41B1-9286-E98B7EB1662B}"/>
                    </a:ext>
                  </a:extLst>
                </p:cNvPr>
                <p:cNvSpPr/>
                <p:nvPr/>
              </p:nvSpPr>
              <p:spPr>
                <a:xfrm>
                  <a:off x="7345630" y="4901991"/>
                  <a:ext cx="999363" cy="350766"/>
                </a:xfrm>
                <a:prstGeom prst="parallelogram">
                  <a:avLst>
                    <a:gd name="adj" fmla="val 70627"/>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7" name="Parallelogram 242">
                  <a:extLst>
                    <a:ext uri="{FF2B5EF4-FFF2-40B4-BE49-F238E27FC236}">
                      <a16:creationId xmlns="" xmlns:a16="http://schemas.microsoft.com/office/drawing/2014/main" id="{BE790103-21EF-45E6-A39C-5CE541770580}"/>
                    </a:ext>
                  </a:extLst>
                </p:cNvPr>
                <p:cNvSpPr/>
                <p:nvPr/>
              </p:nvSpPr>
              <p:spPr>
                <a:xfrm rot="5400000" flipV="1">
                  <a:off x="7707179" y="5293497"/>
                  <a:ext cx="1022248" cy="239237"/>
                </a:xfrm>
                <a:prstGeom prst="parallelogram">
                  <a:avLst>
                    <a:gd name="adj" fmla="val 144826"/>
                  </a:avLst>
                </a:prstGeom>
                <a:solidFill>
                  <a:schemeClr val="lt1">
                    <a:alpha val="0"/>
                  </a:schemeClr>
                </a:solidFill>
                <a:ln w="15875"/>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16" name="TextBox 174">
                <a:extLst>
                  <a:ext uri="{FF2B5EF4-FFF2-40B4-BE49-F238E27FC236}">
                    <a16:creationId xmlns="" xmlns:a16="http://schemas.microsoft.com/office/drawing/2014/main" id="{FF4A411D-CDAF-4C3C-AF44-67354FC0F0BE}"/>
                  </a:ext>
                </a:extLst>
              </p:cNvPr>
              <p:cNvSpPr txBox="1"/>
              <p:nvPr/>
            </p:nvSpPr>
            <p:spPr>
              <a:xfrm>
                <a:off x="7598242" y="3601610"/>
                <a:ext cx="1077791" cy="229587"/>
              </a:xfrm>
              <a:prstGeom prst="rect">
                <a:avLst/>
              </a:prstGeom>
              <a:noFill/>
            </p:spPr>
            <p:txBody>
              <a:bodyPr wrap="square" rtlCol="0">
                <a:spAutoFit/>
              </a:bodyPr>
              <a:lstStyle/>
              <a:p>
                <a:pPr algn="ctr"/>
                <a:r>
                  <a:rPr lang="en-US" sz="1050" dirty="0"/>
                  <a:t>3D Encoder</a:t>
                </a:r>
              </a:p>
            </p:txBody>
          </p:sp>
          <p:pic>
            <p:nvPicPr>
              <p:cNvPr id="518" name="Picture 227">
                <a:extLst>
                  <a:ext uri="{FF2B5EF4-FFF2-40B4-BE49-F238E27FC236}">
                    <a16:creationId xmlns="" xmlns:a16="http://schemas.microsoft.com/office/drawing/2014/main" id="{3E1863EA-C332-46C2-8598-B6C4A1661606}"/>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8000" b="88000" l="6320" r="95167">
                            <a14:foregroundMark x1="15242" y1="25333" x2="15242" y2="25333"/>
                            <a14:foregroundMark x1="6320" y1="24000" x2="6320" y2="24000"/>
                            <a14:foregroundMark x1="39033" y1="45333" x2="39033" y2="45333"/>
                            <a14:foregroundMark x1="49442" y1="40000" x2="49442" y2="40000"/>
                            <a14:foregroundMark x1="59851" y1="52000" x2="59851" y2="52000"/>
                            <a14:foregroundMark x1="85874" y1="48000" x2="85874" y2="48000"/>
                            <a14:foregroundMark x1="95167" y1="40000" x2="95167" y2="40000"/>
                            <a14:foregroundMark x1="26766" y1="52000" x2="26766" y2="52000"/>
                            <a14:foregroundMark x1="31970" y1="37333" x2="31970" y2="37333"/>
                            <a14:backgroundMark x1="24907" y1="40000" x2="24907" y2="40000"/>
                            <a14:backgroundMark x1="32342" y1="34667" x2="32342" y2="34667"/>
                          </a14:backgroundRemoval>
                        </a14:imgEffect>
                      </a14:imgLayer>
                    </a14:imgProps>
                  </a:ext>
                </a:extLst>
              </a:blip>
              <a:stretch>
                <a:fillRect/>
              </a:stretch>
            </p:blipFill>
            <p:spPr>
              <a:xfrm>
                <a:off x="6449883" y="3847350"/>
                <a:ext cx="764518" cy="213156"/>
              </a:xfrm>
              <a:prstGeom prst="rect">
                <a:avLst/>
              </a:prstGeom>
            </p:spPr>
          </p:pic>
          <p:pic>
            <p:nvPicPr>
              <p:cNvPr id="519" name="Picture 228">
                <a:extLst>
                  <a:ext uri="{FF2B5EF4-FFF2-40B4-BE49-F238E27FC236}">
                    <a16:creationId xmlns="" xmlns:a16="http://schemas.microsoft.com/office/drawing/2014/main" id="{32D602A8-9ADC-4C1F-9EE9-D1F65DF69149}"/>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8000" b="88000" l="2335" r="95720">
                            <a14:foregroundMark x1="12840" y1="48000" x2="12840" y2="48000"/>
                            <a14:foregroundMark x1="6615" y1="48000" x2="6615" y2="48000"/>
                            <a14:foregroundMark x1="2335" y1="30667" x2="2335" y2="30667"/>
                            <a14:foregroundMark x1="40856" y1="44000" x2="40856" y2="44000"/>
                            <a14:foregroundMark x1="51362" y1="44000" x2="51362" y2="44000"/>
                            <a14:foregroundMark x1="67704" y1="52000" x2="67704" y2="52000"/>
                            <a14:foregroundMark x1="80934" y1="44000" x2="80934" y2="44000"/>
                            <a14:foregroundMark x1="95720" y1="40000" x2="95720" y2="40000"/>
                            <a14:foregroundMark x1="28405" y1="52000" x2="28405" y2="52000"/>
                            <a14:foregroundMark x1="28016" y1="53333" x2="28016" y2="53333"/>
                            <a14:foregroundMark x1="28016" y1="29333" x2="28016" y2="29333"/>
                            <a14:foregroundMark x1="33074" y1="37333" x2="33074" y2="37333"/>
                            <a14:backgroundMark x1="24903" y1="45333" x2="24903" y2="45333"/>
                            <a14:backgroundMark x1="33852" y1="48000" x2="33852" y2="48000"/>
                            <a14:backgroundMark x1="28016" y1="26667" x2="28016" y2="26667"/>
                            <a14:backgroundMark x1="33852" y1="34667" x2="33852" y2="34667"/>
                          </a14:backgroundRemoval>
                        </a14:imgEffect>
                      </a14:imgLayer>
                    </a14:imgProps>
                  </a:ext>
                </a:extLst>
              </a:blip>
              <a:stretch>
                <a:fillRect/>
              </a:stretch>
            </p:blipFill>
            <p:spPr>
              <a:xfrm>
                <a:off x="5624422" y="3848145"/>
                <a:ext cx="730413" cy="213156"/>
              </a:xfrm>
              <a:prstGeom prst="rect">
                <a:avLst/>
              </a:prstGeom>
            </p:spPr>
          </p:pic>
          <p:pic>
            <p:nvPicPr>
              <p:cNvPr id="520" name="Picture 198">
                <a:extLst>
                  <a:ext uri="{FF2B5EF4-FFF2-40B4-BE49-F238E27FC236}">
                    <a16:creationId xmlns="" xmlns:a16="http://schemas.microsoft.com/office/drawing/2014/main" id="{552DF906-4469-4E6E-9C4E-268700DCBD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167182" y="3867393"/>
                <a:ext cx="156314" cy="156314"/>
              </a:xfrm>
              <a:prstGeom prst="rect">
                <a:avLst/>
              </a:prstGeom>
            </p:spPr>
          </p:pic>
          <p:pic>
            <p:nvPicPr>
              <p:cNvPr id="521" name="Picture 199">
                <a:extLst>
                  <a:ext uri="{FF2B5EF4-FFF2-40B4-BE49-F238E27FC236}">
                    <a16:creationId xmlns="" xmlns:a16="http://schemas.microsoft.com/office/drawing/2014/main" id="{92B1DE9F-341C-459F-BC36-4F229163C77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4947741" y="3861139"/>
                <a:ext cx="167683" cy="164841"/>
              </a:xfrm>
              <a:prstGeom prst="rect">
                <a:avLst/>
              </a:prstGeom>
            </p:spPr>
          </p:pic>
          <p:sp>
            <p:nvSpPr>
              <p:cNvPr id="522" name="Oval 136">
                <a:extLst>
                  <a:ext uri="{FF2B5EF4-FFF2-40B4-BE49-F238E27FC236}">
                    <a16:creationId xmlns="" xmlns:a16="http://schemas.microsoft.com/office/drawing/2014/main" id="{D0B20908-1FBD-43E6-88A3-001076958A29}"/>
                  </a:ext>
                </a:extLst>
              </p:cNvPr>
              <p:cNvSpPr/>
              <p:nvPr/>
            </p:nvSpPr>
            <p:spPr>
              <a:xfrm>
                <a:off x="8625451" y="3103245"/>
                <a:ext cx="65637" cy="65637"/>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7792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51"/>
                                        </p:tgtEl>
                                        <p:attrNameLst>
                                          <p:attrName>style.opacity</p:attrName>
                                        </p:attrNameLst>
                                      </p:cBhvr>
                                      <p:to>
                                        <p:strVal val="0.25"/>
                                      </p:to>
                                    </p:set>
                                    <p:animEffect filter="image" prLst="opacity: 0.25">
                                      <p:cBhvr rctx="IE">
                                        <p:cTn id="7" dur="indefinite"/>
                                        <p:tgtEl>
                                          <p:spTgt spid="551"/>
                                        </p:tgtEl>
                                      </p:cBhvr>
                                    </p:animEffect>
                                  </p:childTnLst>
                                </p:cTn>
                              </p:par>
                              <p:par>
                                <p:cTn id="8" presetID="9" presetClass="emph" presetSubtype="0" nodeType="withEffect">
                                  <p:stCondLst>
                                    <p:cond delay="0"/>
                                  </p:stCondLst>
                                  <p:childTnLst>
                                    <p:set>
                                      <p:cBhvr rctx="PPT">
                                        <p:cTn id="9" dur="indefinite"/>
                                        <p:tgtEl>
                                          <p:spTgt spid="550"/>
                                        </p:tgtEl>
                                        <p:attrNameLst>
                                          <p:attrName>style.opacity</p:attrName>
                                        </p:attrNameLst>
                                      </p:cBhvr>
                                      <p:to>
                                        <p:strVal val="0.25"/>
                                      </p:to>
                                    </p:set>
                                    <p:animEffect filter="image" prLst="opacity: 0.25">
                                      <p:cBhvr rctx="IE">
                                        <p:cTn id="10" dur="indefinite"/>
                                        <p:tgtEl>
                                          <p:spTgt spid="550"/>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
                                      </p:to>
                                    </p:set>
                                    <p:animEffect filter="image" prLst="opacity: 0">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8"/>
                                        </p:tgtEl>
                                        <p:attrNameLst>
                                          <p:attrName>style.opacity</p:attrName>
                                        </p:attrNameLst>
                                      </p:cBhvr>
                                      <p:to>
                                        <p:strVal val="0"/>
                                      </p:to>
                                    </p:set>
                                    <p:animEffect filter="image" prLst="opacity: 0">
                                      <p:cBhvr rctx="IE">
                                        <p:cTn id="16" dur="indefinite"/>
                                        <p:tgtEl>
                                          <p:spTgt spid="8"/>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0"/>
                                      </p:to>
                                    </p:set>
                                    <p:animEffect filter="image" prLst="opacity: 0">
                                      <p:cBhvr rctx="IE">
                                        <p:cTn id="19" dur="indefinite"/>
                                        <p:tgtEl>
                                          <p:spTgt spid="7"/>
                                        </p:tgtEl>
                                      </p:cBhvr>
                                    </p:animEffect>
                                  </p:childTnLst>
                                </p:cTn>
                              </p:par>
                              <p:par>
                                <p:cTn id="20" presetID="9" presetClass="emph" presetSubtype="0" nodeType="withEffect">
                                  <p:stCondLst>
                                    <p:cond delay="0"/>
                                  </p:stCondLst>
                                  <p:endCondLst>
                                    <p:cond evt="onNext" delay="0">
                                      <p:tgtEl>
                                        <p:sldTgt/>
                                      </p:tgtEl>
                                    </p:cond>
                                  </p:endCondLst>
                                  <p:childTnLst>
                                    <p:set>
                                      <p:cBhvr rctx="PPT">
                                        <p:cTn id="21" dur="indefinite"/>
                                        <p:tgtEl>
                                          <p:spTgt spid="6"/>
                                        </p:tgtEl>
                                        <p:attrNameLst>
                                          <p:attrName>style.opacity</p:attrName>
                                        </p:attrNameLst>
                                      </p:cBhvr>
                                      <p:to>
                                        <p:strVal val="0"/>
                                      </p:to>
                                    </p:set>
                                    <p:animEffect filter="image" prLst="opacity: 0">
                                      <p:cBhvr rctx="IE">
                                        <p:cTn id="22" dur="indefinite"/>
                                        <p:tgtEl>
                                          <p:spTgt spid="6"/>
                                        </p:tgtEl>
                                      </p:cBhvr>
                                    </p:animEffect>
                                  </p:childTnLst>
                                </p:cTn>
                              </p:par>
                              <p:par>
                                <p:cTn id="23" presetID="9" presetClass="emph" presetSubtype="0" nodeType="withEffect">
                                  <p:stCondLst>
                                    <p:cond delay="0"/>
                                  </p:stCondLst>
                                  <p:childTnLst>
                                    <p:set>
                                      <p:cBhvr rctx="PPT">
                                        <p:cTn id="24" dur="indefinite"/>
                                        <p:tgtEl>
                                          <p:spTgt spid="367"/>
                                        </p:tgtEl>
                                        <p:attrNameLst>
                                          <p:attrName>style.opacity</p:attrName>
                                        </p:attrNameLst>
                                      </p:cBhvr>
                                      <p:to>
                                        <p:strVal val="0"/>
                                      </p:to>
                                    </p:set>
                                    <p:animEffect filter="image" prLst="opacity: 0">
                                      <p:cBhvr rctx="IE">
                                        <p:cTn id="25" dur="indefinite"/>
                                        <p:tgtEl>
                                          <p:spTgt spid="367"/>
                                        </p:tgtEl>
                                      </p:cBhvr>
                                    </p:animEffect>
                                  </p:childTnLst>
                                </p:cTn>
                              </p:par>
                              <p:par>
                                <p:cTn id="26" presetID="9" presetClass="emph" presetSubtype="0" nodeType="withEffect">
                                  <p:stCondLst>
                                    <p:cond delay="0"/>
                                  </p:stCondLst>
                                  <p:childTnLst>
                                    <p:set>
                                      <p:cBhvr rctx="PPT">
                                        <p:cTn id="27" dur="indefinite"/>
                                        <p:tgtEl>
                                          <p:spTgt spid="191">
                                            <p:txEl>
                                              <p:pRg st="0" end="0"/>
                                            </p:txEl>
                                          </p:spTgt>
                                        </p:tgtEl>
                                        <p:attrNameLst>
                                          <p:attrName>style.opacity</p:attrName>
                                        </p:attrNameLst>
                                      </p:cBhvr>
                                      <p:to>
                                        <p:strVal val="0"/>
                                      </p:to>
                                    </p:set>
                                    <p:animEffect filter="image" prLst="opacity: 0">
                                      <p:cBhvr rctx="IE">
                                        <p:cTn id="28" dur="indefinite"/>
                                        <p:tgtEl>
                                          <p:spTgt spid="191">
                                            <p:txEl>
                                              <p:pRg st="0" end="0"/>
                                            </p:txEl>
                                          </p:spTgt>
                                        </p:tgtEl>
                                      </p:cBhvr>
                                    </p:animEffect>
                                  </p:childTnLst>
                                </p:cTn>
                              </p:par>
                              <p:par>
                                <p:cTn id="29" presetID="9" presetClass="emph" presetSubtype="0" nodeType="withEffect">
                                  <p:stCondLst>
                                    <p:cond delay="0"/>
                                  </p:stCondLst>
                                  <p:endCondLst>
                                    <p:cond evt="onNext" delay="0">
                                      <p:tgtEl>
                                        <p:sldTgt/>
                                      </p:tgtEl>
                                    </p:cond>
                                  </p:endCondLst>
                                  <p:childTnLst>
                                    <p:set>
                                      <p:cBhvr rctx="PPT">
                                        <p:cTn id="30" dur="indefinite"/>
                                        <p:tgtEl>
                                          <p:spTgt spid="191">
                                            <p:txEl>
                                              <p:pRg st="1" end="1"/>
                                            </p:txEl>
                                          </p:spTgt>
                                        </p:tgtEl>
                                        <p:attrNameLst>
                                          <p:attrName>style.opacity</p:attrName>
                                        </p:attrNameLst>
                                      </p:cBhvr>
                                      <p:to>
                                        <p:strVal val="0"/>
                                      </p:to>
                                    </p:set>
                                    <p:animEffect filter="image" prLst="opacity: 0">
                                      <p:cBhvr rctx="IE">
                                        <p:cTn id="31" dur="indefinite"/>
                                        <p:tgtEl>
                                          <p:spTgt spid="191">
                                            <p:txEl>
                                              <p:pRg st="1" end="1"/>
                                            </p:txEl>
                                          </p:spTgt>
                                        </p:tgtEl>
                                      </p:cBhvr>
                                    </p:animEffect>
                                  </p:childTnLst>
                                </p:cTn>
                              </p:par>
                              <p:par>
                                <p:cTn id="32" presetID="9" presetClass="emph" presetSubtype="0" nodeType="withEffect">
                                  <p:stCondLst>
                                    <p:cond delay="0"/>
                                  </p:stCondLst>
                                  <p:childTnLst>
                                    <p:set>
                                      <p:cBhvr rctx="PPT">
                                        <p:cTn id="33" dur="indefinite"/>
                                        <p:tgtEl>
                                          <p:spTgt spid="191">
                                            <p:txEl>
                                              <p:pRg st="2" end="2"/>
                                            </p:txEl>
                                          </p:spTgt>
                                        </p:tgtEl>
                                        <p:attrNameLst>
                                          <p:attrName>style.opacity</p:attrName>
                                        </p:attrNameLst>
                                      </p:cBhvr>
                                      <p:to>
                                        <p:strVal val="0"/>
                                      </p:to>
                                    </p:set>
                                    <p:animEffect filter="image" prLst="opacity: 0">
                                      <p:cBhvr rctx="IE">
                                        <p:cTn id="34" dur="indefinite"/>
                                        <p:tgtEl>
                                          <p:spTgt spid="191">
                                            <p:txEl>
                                              <p:pRg st="2" end="2"/>
                                            </p:txEl>
                                          </p:spTgt>
                                        </p:tgtEl>
                                      </p:cBhvr>
                                    </p:animEffect>
                                  </p:childTnLst>
                                </p:cTn>
                              </p:par>
                              <p:par>
                                <p:cTn id="35" presetID="9" presetClass="emph" presetSubtype="0" nodeType="withEffect">
                                  <p:stCondLst>
                                    <p:cond delay="0"/>
                                  </p:stCondLst>
                                  <p:childTnLst>
                                    <p:set>
                                      <p:cBhvr rctx="PPT">
                                        <p:cTn id="36" dur="indefinite"/>
                                        <p:tgtEl>
                                          <p:spTgt spid="191">
                                            <p:txEl>
                                              <p:pRg st="3" end="3"/>
                                            </p:txEl>
                                          </p:spTgt>
                                        </p:tgtEl>
                                        <p:attrNameLst>
                                          <p:attrName>style.opacity</p:attrName>
                                        </p:attrNameLst>
                                      </p:cBhvr>
                                      <p:to>
                                        <p:strVal val="0"/>
                                      </p:to>
                                    </p:set>
                                    <p:animEffect filter="image" prLst="opacity: 0">
                                      <p:cBhvr rctx="IE">
                                        <p:cTn id="37" dur="indefinite"/>
                                        <p:tgtEl>
                                          <p:spTgt spid="191">
                                            <p:txEl>
                                              <p:pRg st="3" end="3"/>
                                            </p:txEl>
                                          </p:spTgt>
                                        </p:tgtEl>
                                      </p:cBhvr>
                                    </p:animEffect>
                                  </p:childTnLst>
                                </p:cTn>
                              </p:par>
                              <p:par>
                                <p:cTn id="38" presetID="9" presetClass="emph" presetSubtype="0" nodeType="withEffect">
                                  <p:stCondLst>
                                    <p:cond delay="0"/>
                                  </p:stCondLst>
                                  <p:childTnLst>
                                    <p:set>
                                      <p:cBhvr rctx="PPT">
                                        <p:cTn id="39" dur="indefinite"/>
                                        <p:tgtEl>
                                          <p:spTgt spid="191">
                                            <p:txEl>
                                              <p:pRg st="4" end="4"/>
                                            </p:txEl>
                                          </p:spTgt>
                                        </p:tgtEl>
                                        <p:attrNameLst>
                                          <p:attrName>style.opacity</p:attrName>
                                        </p:attrNameLst>
                                      </p:cBhvr>
                                      <p:to>
                                        <p:strVal val="0"/>
                                      </p:to>
                                    </p:set>
                                    <p:animEffect filter="image" prLst="opacity: 0">
                                      <p:cBhvr rctx="IE">
                                        <p:cTn id="40" dur="indefinite"/>
                                        <p:tgtEl>
                                          <p:spTgt spid="19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191">
                                            <p:txEl>
                                              <p:pRg st="1" end="1"/>
                                            </p:txEl>
                                          </p:spTgt>
                                        </p:tgtEl>
                                        <p:attrNameLst>
                                          <p:attrName>style.visibility</p:attrName>
                                        </p:attrNameLst>
                                      </p:cBhvr>
                                      <p:to>
                                        <p:strVal val="visible"/>
                                      </p:to>
                                    </p:set>
                                    <p:animEffect transition="in" filter="fade">
                                      <p:cBhvr>
                                        <p:cTn id="48" dur="500"/>
                                        <p:tgtEl>
                                          <p:spTgt spid="191">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91">
                                            <p:txEl>
                                              <p:pRg st="1" end="1"/>
                                            </p:txEl>
                                          </p:spTgt>
                                        </p:tgtEl>
                                      </p:cBhvr>
                                    </p:animEffect>
                                    <p:set>
                                      <p:cBhvr>
                                        <p:cTn id="56" dur="1" fill="hold">
                                          <p:stCondLst>
                                            <p:cond delay="499"/>
                                          </p:stCondLst>
                                        </p:cTn>
                                        <p:tgtEl>
                                          <p:spTgt spid="19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5545</TotalTime>
  <Words>2987</Words>
  <Application>Microsoft Macintosh PowerPoint</Application>
  <PresentationFormat>宽屏</PresentationFormat>
  <Paragraphs>395</Paragraphs>
  <Slides>29</Slides>
  <Notes>28</Notes>
  <HiddenSlides>2</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Calibri</vt:lpstr>
      <vt:lpstr>Cambria Math</vt:lpstr>
      <vt:lpstr>Times New Roman</vt:lpstr>
      <vt:lpstr>等线</vt:lpstr>
      <vt:lpstr>等线 Light</vt:lpstr>
      <vt:lpstr>Arial</vt:lpstr>
      <vt:lpstr>Office 主题​​</vt:lpstr>
      <vt:lpstr>Deep Single-View 3D Object Reconstruction with Visual Hull Embedding </vt:lpstr>
      <vt:lpstr>Single-View 3D Reconstruction</vt:lpstr>
      <vt:lpstr>Previous Works</vt:lpstr>
      <vt:lpstr>PowerPoint 演示文稿</vt:lpstr>
      <vt:lpstr>PowerPoint 演示文稿</vt:lpstr>
      <vt:lpstr>PowerPoint 演示文稿</vt:lpstr>
      <vt:lpstr>PowerPoint 演示文稿</vt:lpstr>
      <vt:lpstr>Components</vt:lpstr>
      <vt:lpstr>Components</vt:lpstr>
      <vt:lpstr>Components</vt:lpstr>
      <vt:lpstr>Components</vt:lpstr>
      <vt:lpstr>Components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for listening!</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Single-View 3D Object Reconstruction with Visual Hull Embedding</dc:title>
  <dc:creator>Hanqing Wang</dc:creator>
  <cp:lastModifiedBy>Hanqing Wang</cp:lastModifiedBy>
  <cp:revision>138</cp:revision>
  <dcterms:created xsi:type="dcterms:W3CDTF">2018-11-14T14:22:12Z</dcterms:created>
  <dcterms:modified xsi:type="dcterms:W3CDTF">2019-01-29T08:42:13Z</dcterms:modified>
</cp:coreProperties>
</file>